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charts/chart1.xml" ContentType="application/vnd.openxmlformats-officedocument.drawingml.chart+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Lst>
  <p:notesMasterIdLst>
    <p:notesMasterId r:id="rId52"/>
  </p:notesMasterIdLst>
  <p:handoutMasterIdLst>
    <p:handoutMasterId r:id="rId53"/>
  </p:handoutMasterIdLst>
  <p:sldIdLst>
    <p:sldId id="460" r:id="rId2"/>
    <p:sldId id="461" r:id="rId3"/>
    <p:sldId id="719" r:id="rId4"/>
    <p:sldId id="746" r:id="rId5"/>
    <p:sldId id="747" r:id="rId6"/>
    <p:sldId id="748" r:id="rId7"/>
    <p:sldId id="749" r:id="rId8"/>
    <p:sldId id="794" r:id="rId9"/>
    <p:sldId id="750" r:id="rId10"/>
    <p:sldId id="751" r:id="rId11"/>
    <p:sldId id="797" r:id="rId12"/>
    <p:sldId id="752" r:id="rId13"/>
    <p:sldId id="792" r:id="rId14"/>
    <p:sldId id="753" r:id="rId15"/>
    <p:sldId id="754" r:id="rId16"/>
    <p:sldId id="755" r:id="rId17"/>
    <p:sldId id="756" r:id="rId18"/>
    <p:sldId id="758" r:id="rId19"/>
    <p:sldId id="759" r:id="rId20"/>
    <p:sldId id="760" r:id="rId21"/>
    <p:sldId id="761" r:id="rId22"/>
    <p:sldId id="762" r:id="rId23"/>
    <p:sldId id="763" r:id="rId24"/>
    <p:sldId id="764" r:id="rId25"/>
    <p:sldId id="765" r:id="rId26"/>
    <p:sldId id="766" r:id="rId27"/>
    <p:sldId id="767" r:id="rId28"/>
    <p:sldId id="768" r:id="rId29"/>
    <p:sldId id="769" r:id="rId30"/>
    <p:sldId id="770" r:id="rId31"/>
    <p:sldId id="771" r:id="rId32"/>
    <p:sldId id="772" r:id="rId33"/>
    <p:sldId id="796" r:id="rId34"/>
    <p:sldId id="774" r:id="rId35"/>
    <p:sldId id="775" r:id="rId36"/>
    <p:sldId id="776" r:id="rId37"/>
    <p:sldId id="816" r:id="rId38"/>
    <p:sldId id="777" r:id="rId39"/>
    <p:sldId id="780" r:id="rId40"/>
    <p:sldId id="791" r:id="rId41"/>
    <p:sldId id="807" r:id="rId42"/>
    <p:sldId id="808" r:id="rId43"/>
    <p:sldId id="809" r:id="rId44"/>
    <p:sldId id="810" r:id="rId45"/>
    <p:sldId id="811" r:id="rId46"/>
    <p:sldId id="812" r:id="rId47"/>
    <p:sldId id="813" r:id="rId48"/>
    <p:sldId id="814" r:id="rId49"/>
    <p:sldId id="815" r:id="rId50"/>
    <p:sldId id="817" r:id="rId51"/>
  </p:sldIdLst>
  <p:sldSz cx="12192000" cy="6858000"/>
  <p:notesSz cx="9926638" cy="67976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guide id="3" pos="461" userDrawn="1">
          <p15:clr>
            <a:srgbClr val="F26B43"/>
          </p15:clr>
        </p15:guide>
        <p15:guide id="4" orient="horz" pos="709" userDrawn="1">
          <p15:clr>
            <a:srgbClr val="F26B43"/>
          </p15:clr>
        </p15:guide>
        <p15:guide id="5" orient="horz" pos="3884" userDrawn="1">
          <p15:clr>
            <a:srgbClr val="F26B43"/>
          </p15:clr>
        </p15:guide>
        <p15:guide id="6" pos="7242" userDrawn="1">
          <p15:clr>
            <a:srgbClr val="F26B43"/>
          </p15:clr>
        </p15:guide>
      </p15:sldGuideLst>
    </p:ext>
    <p:ext uri="{2D200454-40CA-4A62-9FC3-DE9A4176ACB9}">
      <p15:notesGuideLst xmlns:p15="http://schemas.microsoft.com/office/powerpoint/2012/main" xmlns="">
        <p15:guide id="1" orient="horz" pos="2141">
          <p15:clr>
            <a:srgbClr val="A4A3A4"/>
          </p15:clr>
        </p15:guide>
        <p15:guide id="2" pos="312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CCFF"/>
    <a:srgbClr val="003399"/>
    <a:srgbClr val="0000FF"/>
    <a:srgbClr val="00CCFF"/>
    <a:srgbClr val="33CCFF"/>
    <a:srgbClr val="154A51"/>
    <a:srgbClr val="006666"/>
    <a:srgbClr val="FAA0CF"/>
    <a:srgbClr val="B3E2E7"/>
    <a:srgbClr val="33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47" autoAdjust="0"/>
    <p:restoredTop sz="99216" autoAdjust="0"/>
  </p:normalViewPr>
  <p:slideViewPr>
    <p:cSldViewPr snapToGrid="0" showGuides="1">
      <p:cViewPr varScale="1">
        <p:scale>
          <a:sx n="89" d="100"/>
          <a:sy n="89" d="100"/>
        </p:scale>
        <p:origin x="-258" y="-96"/>
      </p:cViewPr>
      <p:guideLst>
        <p:guide orient="horz" pos="2160"/>
        <p:guide orient="horz" pos="709"/>
        <p:guide orient="horz" pos="3884"/>
        <p:guide pos="3840"/>
        <p:guide pos="461"/>
        <p:guide pos="7242"/>
      </p:guideLst>
    </p:cSldViewPr>
  </p:slideViewPr>
  <p:notesTextViewPr>
    <p:cViewPr>
      <p:scale>
        <a:sx n="1" d="1"/>
        <a:sy n="1" d="1"/>
      </p:scale>
      <p:origin x="0" y="0"/>
    </p:cViewPr>
  </p:notesTextViewPr>
  <p:sorterViewPr>
    <p:cViewPr>
      <p:scale>
        <a:sx n="125" d="100"/>
        <a:sy n="125" d="100"/>
      </p:scale>
      <p:origin x="0" y="15852"/>
    </p:cViewPr>
  </p:sorterViewPr>
  <p:notesViewPr>
    <p:cSldViewPr snapToGrid="0">
      <p:cViewPr varScale="1">
        <p:scale>
          <a:sx n="91" d="100"/>
          <a:sy n="91" d="100"/>
        </p:scale>
        <p:origin x="-1488" y="-102"/>
      </p:cViewPr>
      <p:guideLst>
        <p:guide orient="horz" pos="2141"/>
        <p:guide pos="3127"/>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oleObject" Target="../embeddings/oleObject1.bin"/></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Sheet1!$C$121</c:f>
              <c:strCache>
                <c:ptCount val="1"/>
                <c:pt idx="0">
                  <c:v>生源：高中毕业生数+中职毕业生数（单位：万人）</c:v>
                </c:pt>
              </c:strCache>
            </c:strRef>
          </c:tx>
          <c:dLbls>
            <c:dLbl>
              <c:idx val="0"/>
              <c:layout>
                <c:manualLayout>
                  <c:x val="-1.8749999999999999E-2"/>
                  <c:y val="5.5555555555555552E-2"/>
                </c:manualLayout>
              </c:layout>
              <c:showLegendKey val="0"/>
              <c:showVal val="1"/>
              <c:showCatName val="0"/>
              <c:showSerName val="0"/>
              <c:showPercent val="0"/>
              <c:showBubbleSize val="0"/>
            </c:dLbl>
            <c:dLbl>
              <c:idx val="1"/>
              <c:layout>
                <c:manualLayout>
                  <c:x val="-7.7496754124100412E-2"/>
                  <c:y val="-7.3370568344580125E-2"/>
                </c:manualLayout>
              </c:layout>
              <c:showLegendKey val="0"/>
              <c:showVal val="1"/>
              <c:showCatName val="0"/>
              <c:showSerName val="0"/>
              <c:showPercent val="0"/>
              <c:showBubbleSize val="0"/>
            </c:dLbl>
            <c:dLbl>
              <c:idx val="2"/>
              <c:layout>
                <c:manualLayout>
                  <c:x val="-5.3621113314579985E-2"/>
                  <c:y val="9.0716964694416966E-2"/>
                </c:manualLayout>
              </c:layout>
              <c:showLegendKey val="0"/>
              <c:showVal val="1"/>
              <c:showCatName val="0"/>
              <c:showSerName val="0"/>
              <c:showPercent val="0"/>
              <c:showBubbleSize val="0"/>
            </c:dLbl>
            <c:dLbl>
              <c:idx val="3"/>
              <c:layout>
                <c:manualLayout>
                  <c:x val="-6.9345255473178186E-2"/>
                  <c:y val="-5.3328448237674027E-2"/>
                </c:manualLayout>
              </c:layout>
              <c:showLegendKey val="0"/>
              <c:showVal val="1"/>
              <c:showCatName val="0"/>
              <c:showSerName val="0"/>
              <c:showPercent val="0"/>
              <c:showBubbleSize val="0"/>
            </c:dLbl>
            <c:dLbl>
              <c:idx val="4"/>
              <c:layout>
                <c:manualLayout>
                  <c:x val="-7.483468001861493E-2"/>
                  <c:y val="5.8016202028852826E-2"/>
                </c:manualLayout>
              </c:layout>
              <c:showLegendKey val="0"/>
              <c:showVal val="1"/>
              <c:showCatName val="0"/>
              <c:showSerName val="0"/>
              <c:showPercent val="0"/>
              <c:showBubbleSize val="0"/>
            </c:dLbl>
            <c:dLbl>
              <c:idx val="5"/>
              <c:layout>
                <c:manualLayout>
                  <c:x val="-6.3277169770803235E-2"/>
                  <c:y val="-4.5299879656837384E-2"/>
                </c:manualLayout>
              </c:layout>
              <c:showLegendKey val="0"/>
              <c:showVal val="1"/>
              <c:showCatName val="0"/>
              <c:showSerName val="0"/>
              <c:showPercent val="0"/>
              <c:showBubbleSize val="0"/>
            </c:dLbl>
            <c:dLbl>
              <c:idx val="6"/>
              <c:layout>
                <c:manualLayout>
                  <c:x val="-6.7063588517795328E-2"/>
                  <c:y val="9.0716964694416966E-2"/>
                </c:manualLayout>
              </c:layout>
              <c:showLegendKey val="0"/>
              <c:showVal val="1"/>
              <c:showCatName val="0"/>
              <c:showSerName val="0"/>
              <c:showPercent val="0"/>
              <c:showBubbleSize val="0"/>
            </c:dLbl>
            <c:dLbl>
              <c:idx val="7"/>
              <c:layout>
                <c:manualLayout>
                  <c:x val="-5.7589297232222662E-2"/>
                  <c:y val="-6.6279642809680614E-2"/>
                </c:manualLayout>
              </c:layout>
              <c:showLegendKey val="0"/>
              <c:showVal val="1"/>
              <c:showCatName val="0"/>
              <c:showSerName val="0"/>
              <c:showPercent val="0"/>
              <c:showBubbleSize val="0"/>
            </c:dLbl>
            <c:dLbl>
              <c:idx val="8"/>
              <c:layout>
                <c:manualLayout>
                  <c:x val="-7.4834680018615013E-2"/>
                  <c:y val="6.1415619508881768E-2"/>
                </c:manualLayout>
              </c:layout>
              <c:showLegendKey val="0"/>
              <c:showVal val="1"/>
              <c:showCatName val="0"/>
              <c:showSerName val="0"/>
              <c:showPercent val="0"/>
              <c:showBubbleSize val="0"/>
            </c:dLbl>
            <c:dLbl>
              <c:idx val="9"/>
              <c:layout>
                <c:manualLayout>
                  <c:x val="-1.3405811790992168E-2"/>
                  <c:y val="-5.2156394430252648E-2"/>
                </c:manualLayout>
              </c:layout>
              <c:showLegendKey val="0"/>
              <c:showVal val="1"/>
              <c:showCatName val="0"/>
              <c:showSerName val="0"/>
              <c:showPercent val="0"/>
              <c:showBubbleSize val="0"/>
            </c:dLbl>
            <c:showLegendKey val="0"/>
            <c:showVal val="1"/>
            <c:showCatName val="0"/>
            <c:showSerName val="0"/>
            <c:showPercent val="0"/>
            <c:showBubbleSize val="0"/>
            <c:showLeaderLines val="0"/>
          </c:dLbls>
          <c:cat>
            <c:strRef>
              <c:f>Sheet1!$B$122:$B$131</c:f>
              <c:strCache>
                <c:ptCount val="10"/>
                <c:pt idx="0">
                  <c:v>2007年</c:v>
                </c:pt>
                <c:pt idx="1">
                  <c:v>2008年</c:v>
                </c:pt>
                <c:pt idx="2">
                  <c:v>2009年</c:v>
                </c:pt>
                <c:pt idx="3">
                  <c:v>2010年</c:v>
                </c:pt>
                <c:pt idx="4">
                  <c:v>2011年</c:v>
                </c:pt>
                <c:pt idx="5">
                  <c:v>2012年</c:v>
                </c:pt>
                <c:pt idx="6">
                  <c:v>2013年</c:v>
                </c:pt>
                <c:pt idx="7">
                  <c:v>2014年</c:v>
                </c:pt>
                <c:pt idx="8">
                  <c:v>2015年</c:v>
                </c:pt>
                <c:pt idx="9">
                  <c:v>2016年</c:v>
                </c:pt>
              </c:strCache>
            </c:strRef>
          </c:cat>
          <c:val>
            <c:numRef>
              <c:f>Sheet1!$C$122:$C$131</c:f>
              <c:numCache>
                <c:formatCode>General</c:formatCode>
                <c:ptCount val="10"/>
                <c:pt idx="0">
                  <c:v>1319.21</c:v>
                </c:pt>
                <c:pt idx="1">
                  <c:v>1416.72</c:v>
                </c:pt>
                <c:pt idx="2">
                  <c:v>1448.91</c:v>
                </c:pt>
                <c:pt idx="3">
                  <c:v>1459.72</c:v>
                </c:pt>
                <c:pt idx="4">
                  <c:v>1448.08</c:v>
                </c:pt>
                <c:pt idx="5">
                  <c:v>1466.39</c:v>
                </c:pt>
                <c:pt idx="6">
                  <c:v>1473.42</c:v>
                </c:pt>
                <c:pt idx="7">
                  <c:v>1422.57</c:v>
                </c:pt>
                <c:pt idx="8">
                  <c:v>1365.53</c:v>
                </c:pt>
                <c:pt idx="9">
                  <c:v>1325.97</c:v>
                </c:pt>
              </c:numCache>
            </c:numRef>
          </c:val>
          <c:smooth val="0"/>
        </c:ser>
        <c:dLbls>
          <c:showLegendKey val="0"/>
          <c:showVal val="0"/>
          <c:showCatName val="0"/>
          <c:showSerName val="0"/>
          <c:showPercent val="0"/>
          <c:showBubbleSize val="0"/>
        </c:dLbls>
        <c:marker val="1"/>
        <c:smooth val="0"/>
        <c:axId val="188157952"/>
        <c:axId val="188159488"/>
      </c:lineChart>
      <c:catAx>
        <c:axId val="188157952"/>
        <c:scaling>
          <c:orientation val="minMax"/>
        </c:scaling>
        <c:delete val="0"/>
        <c:axPos val="b"/>
        <c:majorTickMark val="out"/>
        <c:minorTickMark val="none"/>
        <c:tickLblPos val="nextTo"/>
        <c:crossAx val="188159488"/>
        <c:crosses val="autoZero"/>
        <c:auto val="1"/>
        <c:lblAlgn val="ctr"/>
        <c:lblOffset val="100"/>
        <c:noMultiLvlLbl val="0"/>
      </c:catAx>
      <c:valAx>
        <c:axId val="188159488"/>
        <c:scaling>
          <c:orientation val="minMax"/>
          <c:max val="1600"/>
          <c:min val="1100"/>
        </c:scaling>
        <c:delete val="0"/>
        <c:axPos val="l"/>
        <c:majorGridlines/>
        <c:numFmt formatCode="General" sourceLinked="1"/>
        <c:majorTickMark val="out"/>
        <c:minorTickMark val="none"/>
        <c:tickLblPos val="nextTo"/>
        <c:crossAx val="188157952"/>
        <c:crosses val="autoZero"/>
        <c:crossBetween val="between"/>
        <c:majorUnit val="100"/>
      </c:valAx>
      <c:spPr>
        <a:noFill/>
        <a:ln w="25400">
          <a:noFill/>
        </a:ln>
      </c:spPr>
    </c:plotArea>
    <c:legend>
      <c:legendPos val="b"/>
      <c:layout/>
      <c:overlay val="0"/>
      <c:txPr>
        <a:bodyPr/>
        <a:lstStyle/>
        <a:p>
          <a:pPr>
            <a:defRPr b="1"/>
          </a:pPr>
          <a:endParaRPr lang="zh-CN"/>
        </a:p>
      </c:txPr>
    </c:legend>
    <c:plotVisOnly val="1"/>
    <c:dispBlanksAs val="gap"/>
    <c:showDLblsOverMax val="0"/>
  </c:chart>
  <c:spPr>
    <a:noFill/>
    <a:ln>
      <a:noFill/>
    </a:ln>
    <a:scene3d>
      <a:camera prst="orthographicFront"/>
      <a:lightRig rig="threePt" dir="t"/>
    </a:scene3d>
    <a:sp3d>
      <a:bevelT/>
      <a:bevelB/>
    </a:sp3d>
  </c:spPr>
  <c:txPr>
    <a:bodyPr/>
    <a:lstStyle/>
    <a:p>
      <a:pPr>
        <a:defRPr>
          <a:latin typeface="微软雅黑" panose="020B0503020204020204" pitchFamily="34" charset="-122"/>
          <a:ea typeface="微软雅黑" panose="020B0503020204020204" pitchFamily="34" charset="-122"/>
        </a:defRPr>
      </a:pPr>
      <a:endParaRPr lang="zh-CN"/>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6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0559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日期占位符 2"/>
          <p:cNvSpPr>
            <a:spLocks noGrp="1"/>
          </p:cNvSpPr>
          <p:nvPr>
            <p:ph type="dt" idx="1"/>
          </p:nvPr>
        </p:nvSpPr>
        <p:spPr>
          <a:xfrm>
            <a:off x="5622799" y="0"/>
            <a:ext cx="4301543" cy="341064"/>
          </a:xfrm>
          <a:prstGeom prst="rect">
            <a:avLst/>
          </a:prstGeom>
        </p:spPr>
        <p:txBody>
          <a:bodyPr vert="horz" lIns="91440" tIns="45720" rIns="91440" bIns="45720" rtlCol="0"/>
          <a:lstStyle>
            <a:lvl1pPr algn="r">
              <a:defRPr sz="1200"/>
            </a:lvl1pPr>
          </a:lstStyle>
          <a:p>
            <a:fld id="{775D5AC2-807F-4DDE-86FE-628966CCDBDB}" type="datetimeFigureOut">
              <a:rPr lang="zh-CN" altLang="en-US" smtClean="0"/>
              <a:pPr/>
              <a:t>2018/9/4</a:t>
            </a:fld>
            <a:endParaRPr lang="zh-CN" altLang="en-US"/>
          </a:p>
        </p:txBody>
      </p:sp>
      <p:sp>
        <p:nvSpPr>
          <p:cNvPr id="5" name="备注占位符 4"/>
          <p:cNvSpPr>
            <a:spLocks noGrp="1"/>
          </p:cNvSpPr>
          <p:nvPr>
            <p:ph type="body" sz="quarter" idx="3"/>
          </p:nvPr>
        </p:nvSpPr>
        <p:spPr>
          <a:xfrm>
            <a:off x="992665" y="3271381"/>
            <a:ext cx="7941310" cy="2676585"/>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灯片编号占位符 6"/>
          <p:cNvSpPr>
            <a:spLocks noGrp="1"/>
          </p:cNvSpPr>
          <p:nvPr>
            <p:ph type="sldNum" sz="quarter" idx="5"/>
          </p:nvPr>
        </p:nvSpPr>
        <p:spPr>
          <a:xfrm>
            <a:off x="5622799" y="6456612"/>
            <a:ext cx="4301543" cy="341064"/>
          </a:xfrm>
          <a:prstGeom prst="rect">
            <a:avLst/>
          </a:prstGeom>
        </p:spPr>
        <p:txBody>
          <a:bodyPr vert="horz" lIns="91440" tIns="45720" rIns="91440" bIns="45720" rtlCol="0" anchor="b"/>
          <a:lstStyle>
            <a:lvl1pPr algn="r">
              <a:defRPr sz="1200"/>
            </a:lvl1pPr>
          </a:lstStyle>
          <a:p>
            <a:fld id="{74C938DD-1231-4649-BA5D-2D6E5B95CF43}" type="slidenum">
              <a:rPr lang="zh-CN" altLang="en-US" smtClean="0"/>
              <a:pPr/>
              <a:t>‹#›</a:t>
            </a:fld>
            <a:endParaRPr lang="zh-CN" altLang="en-US"/>
          </a:p>
        </p:txBody>
      </p:sp>
    </p:spTree>
    <p:extLst>
      <p:ext uri="{BB962C8B-B14F-4D97-AF65-F5344CB8AC3E}">
        <p14:creationId xmlns:p14="http://schemas.microsoft.com/office/powerpoint/2010/main" val="2326146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433058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7" name="组合 6"/>
          <p:cNvGrpSpPr/>
          <p:nvPr userDrawn="1"/>
        </p:nvGrpSpPr>
        <p:grpSpPr>
          <a:xfrm>
            <a:off x="0" y="6585056"/>
            <a:ext cx="9429060" cy="168965"/>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userDrawn="1"/>
        </p:nvGrpSpPr>
        <p:grpSpPr>
          <a:xfrm>
            <a:off x="9438585" y="6545334"/>
            <a:ext cx="2528192" cy="246221"/>
            <a:chOff x="9438585" y="6545334"/>
            <a:chExt cx="2528192" cy="246221"/>
          </a:xfrm>
        </p:grpSpPr>
        <p:sp>
          <p:nvSpPr>
            <p:cNvPr id="11" name="标题 3"/>
            <p:cNvSpPr txBox="1">
              <a:spLocks/>
            </p:cNvSpPr>
            <p:nvPr userDrawn="1"/>
          </p:nvSpPr>
          <p:spPr>
            <a:xfrm>
              <a:off x="9607550" y="6545334"/>
              <a:ext cx="21902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65">
                <a:lnSpc>
                  <a:spcPct val="100000"/>
                </a:lnSpc>
              </a:pPr>
              <a:r>
                <a:rPr lang="zh-CN" altLang="en-US" sz="1000" b="0" dirty="0" smtClean="0">
                  <a:solidFill>
                    <a:srgbClr val="3E3A39"/>
                  </a:solidFill>
                  <a:latin typeface="微软雅黑" pitchFamily="34" charset="-122"/>
                </a:rPr>
                <a:t>深圳国泰安教育技术股份有限公司</a:t>
              </a:r>
              <a:endParaRPr lang="zh-CN" altLang="en-US" sz="1000" b="0" dirty="0">
                <a:solidFill>
                  <a:srgbClr val="3E3A39"/>
                </a:solidFill>
                <a:latin typeface="微软雅黑" pitchFamily="34" charset="-122"/>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a:stretch>
            <a:fillRect/>
          </a:stretch>
        </p:blipFill>
        <p:spPr>
          <a:xfrm>
            <a:off x="232238" y="218118"/>
            <a:ext cx="1228814" cy="268968"/>
          </a:xfrm>
          <a:prstGeom prst="rect">
            <a:avLst/>
          </a:prstGeom>
        </p:spPr>
      </p:pic>
      <p:grpSp>
        <p:nvGrpSpPr>
          <p:cNvPr id="3" name="组合 2"/>
          <p:cNvGrpSpPr/>
          <p:nvPr userDrawn="1"/>
        </p:nvGrpSpPr>
        <p:grpSpPr>
          <a:xfrm>
            <a:off x="11605717" y="227342"/>
            <a:ext cx="596587" cy="320010"/>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21794033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stretch>
            <a:fillRect/>
          </a:stretch>
        </p:blipFill>
        <p:spPr>
          <a:xfrm>
            <a:off x="232238" y="218118"/>
            <a:ext cx="1228814" cy="268968"/>
          </a:xfrm>
          <a:prstGeom prst="rect">
            <a:avLst/>
          </a:prstGeom>
        </p:spPr>
      </p:pic>
      <p:grpSp>
        <p:nvGrpSpPr>
          <p:cNvPr id="9" name="组合 8"/>
          <p:cNvGrpSpPr/>
          <p:nvPr userDrawn="1"/>
        </p:nvGrpSpPr>
        <p:grpSpPr>
          <a:xfrm>
            <a:off x="11605717" y="227342"/>
            <a:ext cx="596587" cy="320010"/>
            <a:chOff x="11605717" y="245174"/>
            <a:chExt cx="596587" cy="320010"/>
          </a:xfrm>
        </p:grpSpPr>
        <p:sp>
          <p:nvSpPr>
            <p:cNvPr id="10" name="矩形 9"/>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矩形 15"/>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7" name="矩形 16"/>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8" name="矩形 17"/>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67203273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67638257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52594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grpSp>
        <p:nvGrpSpPr>
          <p:cNvPr id="2" name="组合 1"/>
          <p:cNvGrpSpPr/>
          <p:nvPr userDrawn="1"/>
        </p:nvGrpSpPr>
        <p:grpSpPr>
          <a:xfrm>
            <a:off x="-14513" y="-8009"/>
            <a:ext cx="12206513" cy="6776670"/>
            <a:chOff x="-14514" y="-29029"/>
            <a:chExt cx="12206514" cy="690880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13715" t="560" r="13801" b="663"/>
            <a:stretch/>
          </p:blipFill>
          <p:spPr>
            <a:xfrm>
              <a:off x="-14514" y="-29029"/>
              <a:ext cx="12206514" cy="6908800"/>
            </a:xfrm>
            <a:prstGeom prst="rect">
              <a:avLst/>
            </a:prstGeom>
          </p:spPr>
        </p:pic>
        <p:sp>
          <p:nvSpPr>
            <p:cNvPr id="4" name="矩形 3"/>
            <p:cNvSpPr/>
            <p:nvPr/>
          </p:nvSpPr>
          <p:spPr>
            <a:xfrm>
              <a:off x="-14514" y="0"/>
              <a:ext cx="12206514"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7"/>
              <a:endParaRPr lang="zh-CN" altLang="en-US">
                <a:solidFill>
                  <a:prstClr val="white"/>
                </a:solidFill>
              </a:endParaRPr>
            </a:p>
          </p:txBody>
        </p:sp>
      </p:grpSp>
    </p:spTree>
    <p:extLst>
      <p:ext uri="{BB962C8B-B14F-4D97-AF65-F5344CB8AC3E}">
        <p14:creationId xmlns:p14="http://schemas.microsoft.com/office/powerpoint/2010/main" val="207523164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grpSp>
        <p:nvGrpSpPr>
          <p:cNvPr id="7" name="组合 6"/>
          <p:cNvGrpSpPr/>
          <p:nvPr userDrawn="1"/>
        </p:nvGrpSpPr>
        <p:grpSpPr>
          <a:xfrm>
            <a:off x="1" y="6585056"/>
            <a:ext cx="9429060" cy="168965"/>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userDrawn="1"/>
        </p:nvGrpSpPr>
        <p:grpSpPr>
          <a:xfrm>
            <a:off x="9438585" y="6545338"/>
            <a:ext cx="2528192" cy="246221"/>
            <a:chOff x="9438585" y="6545334"/>
            <a:chExt cx="2528192" cy="246221"/>
          </a:xfrm>
        </p:grpSpPr>
        <p:sp>
          <p:nvSpPr>
            <p:cNvPr id="11" name="标题 3"/>
            <p:cNvSpPr txBox="1">
              <a:spLocks/>
            </p:cNvSpPr>
            <p:nvPr userDrawn="1"/>
          </p:nvSpPr>
          <p:spPr>
            <a:xfrm>
              <a:off x="9607550" y="6545334"/>
              <a:ext cx="219026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29">
                <a:lnSpc>
                  <a:spcPct val="100000"/>
                </a:lnSpc>
              </a:pPr>
              <a:r>
                <a:rPr lang="zh-CN" altLang="en-US" sz="1000" b="0" dirty="0" smtClean="0">
                  <a:solidFill>
                    <a:srgbClr val="3E3A39"/>
                  </a:solidFill>
                  <a:latin typeface="微软雅黑" pitchFamily="34" charset="-122"/>
                </a:rPr>
                <a:t>深圳国泰安教育技术股份有限公司</a:t>
              </a:r>
              <a:endParaRPr lang="zh-CN" altLang="en-US" sz="1000" b="0" dirty="0">
                <a:solidFill>
                  <a:srgbClr val="3E3A39"/>
                </a:solidFill>
                <a:latin typeface="微软雅黑" pitchFamily="34" charset="-122"/>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a:stretch>
            <a:fillRect/>
          </a:stretch>
        </p:blipFill>
        <p:spPr>
          <a:xfrm>
            <a:off x="232238" y="218118"/>
            <a:ext cx="1228815" cy="268968"/>
          </a:xfrm>
          <a:prstGeom prst="rect">
            <a:avLst/>
          </a:prstGeom>
        </p:spPr>
      </p:pic>
      <p:grpSp>
        <p:nvGrpSpPr>
          <p:cNvPr id="3" name="组合 2"/>
          <p:cNvGrpSpPr/>
          <p:nvPr userDrawn="1"/>
        </p:nvGrpSpPr>
        <p:grpSpPr>
          <a:xfrm>
            <a:off x="11605717" y="227343"/>
            <a:ext cx="596587" cy="320010"/>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solidFill>
                <a:prstClr val="white"/>
              </a:solidFill>
            </a:endParaRPr>
          </a:p>
        </p:txBody>
      </p:sp>
    </p:spTree>
    <p:extLst>
      <p:ext uri="{BB962C8B-B14F-4D97-AF65-F5344CB8AC3E}">
        <p14:creationId xmlns:p14="http://schemas.microsoft.com/office/powerpoint/2010/main" val="305172930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0385691"/>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1" r:id="rId5"/>
    <p:sldLayoutId id="2147483685" r:id="rId6"/>
    <p:sldLayoutId id="2147483686" r:id="rId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4.xml"/><Relationship Id="rId1" Type="http://schemas.openxmlformats.org/officeDocument/2006/relationships/tags" Target="../tags/tag43.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45.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48.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9.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0.xml"/></Relationships>
</file>

<file path=ppt/slides/_rels/slide2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slideLayout" Target="../slideLayouts/slideLayout2.xml"/><Relationship Id="rId1" Type="http://schemas.openxmlformats.org/officeDocument/2006/relationships/tags" Target="../tags/tag51.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53.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png"/><Relationship Id="rId7" Type="http://schemas.openxmlformats.org/officeDocument/2006/relationships/image" Target="../media/image26.jpe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jpeg"/><Relationship Id="rId9" Type="http://schemas.openxmlformats.org/officeDocument/2006/relationships/image" Target="../media/image28.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5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e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5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8.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9.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0.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1.xml"/></Relationships>
</file>

<file path=ppt/slides/_rels/slide3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slideLayout" Target="../slideLayouts/slideLayout2.xml"/><Relationship Id="rId1" Type="http://schemas.openxmlformats.org/officeDocument/2006/relationships/tags" Target="../tags/tag62.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ags" Target="../tags/tag6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slideLayout" Target="../slideLayouts/slideLayout2.xml"/><Relationship Id="rId7" Type="http://schemas.openxmlformats.org/officeDocument/2006/relationships/image" Target="../media/image47.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46.jpeg"/><Relationship Id="rId5" Type="http://schemas.openxmlformats.org/officeDocument/2006/relationships/image" Target="../media/image45.png"/><Relationship Id="rId4" Type="http://schemas.openxmlformats.org/officeDocument/2006/relationships/image" Target="../media/image44.jpeg"/><Relationship Id="rId9"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slideLayout" Target="../slideLayouts/slideLayout2.xml"/><Relationship Id="rId1" Type="http://schemas.openxmlformats.org/officeDocument/2006/relationships/tags" Target="../tags/tag66.xml"/><Relationship Id="rId4" Type="http://schemas.openxmlformats.org/officeDocument/2006/relationships/image" Target="../media/image51.jpeg"/></Relationships>
</file>

<file path=ppt/slides/_rels/slide43.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2.xml"/><Relationship Id="rId4" Type="http://schemas.openxmlformats.org/officeDocument/2006/relationships/image" Target="../media/image54.emf"/></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4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slideLayout" Target="../slideLayouts/slideLayout2.xml"/><Relationship Id="rId1" Type="http://schemas.openxmlformats.org/officeDocument/2006/relationships/tags" Target="../tags/tag68.xml"/></Relationships>
</file>

<file path=ppt/slides/_rels/slide46.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slideLayout" Target="../slideLayouts/slideLayout2.xml"/><Relationship Id="rId1" Type="http://schemas.openxmlformats.org/officeDocument/2006/relationships/tags" Target="../tags/tag69.xml"/></Relationships>
</file>

<file path=ppt/slides/_rels/slide4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slideLayout" Target="../slideLayouts/slideLayout2.xml"/><Relationship Id="rId1" Type="http://schemas.openxmlformats.org/officeDocument/2006/relationships/tags" Target="../tags/tag70.xml"/></Relationships>
</file>

<file path=ppt/slides/_rels/slide4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slideLayout" Target="../slideLayouts/slideLayout2.xml"/><Relationship Id="rId1" Type="http://schemas.openxmlformats.org/officeDocument/2006/relationships/tags" Target="../tags/tag71.xml"/><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2.xml"/><Relationship Id="rId1" Type="http://schemas.openxmlformats.org/officeDocument/2006/relationships/vmlDrawing" Target="../drawings/vmlDrawing1.vml"/><Relationship Id="rId6" Type="http://schemas.openxmlformats.org/officeDocument/2006/relationships/image" Target="../media/image61.png"/><Relationship Id="rId5" Type="http://schemas.openxmlformats.org/officeDocument/2006/relationships/oleObject" Target="../embeddings/oleObject2.bin"/><Relationship Id="rId4" Type="http://schemas.openxmlformats.org/officeDocument/2006/relationships/image" Target="../media/image62.jpe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emf"/><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tags" Target="../tags/tag16.xml"/><Relationship Id="rId18" Type="http://schemas.openxmlformats.org/officeDocument/2006/relationships/tags" Target="../tags/tag21.xml"/><Relationship Id="rId26" Type="http://schemas.openxmlformats.org/officeDocument/2006/relationships/tags" Target="../tags/tag29.xml"/><Relationship Id="rId3" Type="http://schemas.openxmlformats.org/officeDocument/2006/relationships/tags" Target="../tags/tag6.xml"/><Relationship Id="rId21" Type="http://schemas.openxmlformats.org/officeDocument/2006/relationships/tags" Target="../tags/tag24.xml"/><Relationship Id="rId7" Type="http://schemas.openxmlformats.org/officeDocument/2006/relationships/tags" Target="../tags/tag10.xml"/><Relationship Id="rId12" Type="http://schemas.openxmlformats.org/officeDocument/2006/relationships/tags" Target="../tags/tag15.xml"/><Relationship Id="rId17" Type="http://schemas.openxmlformats.org/officeDocument/2006/relationships/tags" Target="../tags/tag20.xml"/><Relationship Id="rId25" Type="http://schemas.openxmlformats.org/officeDocument/2006/relationships/tags" Target="../tags/tag28.xml"/><Relationship Id="rId2" Type="http://schemas.openxmlformats.org/officeDocument/2006/relationships/tags" Target="../tags/tag5.xml"/><Relationship Id="rId16" Type="http://schemas.openxmlformats.org/officeDocument/2006/relationships/tags" Target="../tags/tag19.xml"/><Relationship Id="rId20" Type="http://schemas.openxmlformats.org/officeDocument/2006/relationships/tags" Target="../tags/tag23.xml"/><Relationship Id="rId29"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24" Type="http://schemas.openxmlformats.org/officeDocument/2006/relationships/tags" Target="../tags/tag27.xml"/><Relationship Id="rId5" Type="http://schemas.openxmlformats.org/officeDocument/2006/relationships/tags" Target="../tags/tag8.xml"/><Relationship Id="rId15" Type="http://schemas.openxmlformats.org/officeDocument/2006/relationships/tags" Target="../tags/tag18.xml"/><Relationship Id="rId23" Type="http://schemas.openxmlformats.org/officeDocument/2006/relationships/tags" Target="../tags/tag26.xml"/><Relationship Id="rId28" Type="http://schemas.openxmlformats.org/officeDocument/2006/relationships/tags" Target="../tags/tag31.xml"/><Relationship Id="rId10" Type="http://schemas.openxmlformats.org/officeDocument/2006/relationships/tags" Target="../tags/tag13.xml"/><Relationship Id="rId19" Type="http://schemas.openxmlformats.org/officeDocument/2006/relationships/tags" Target="../tags/tag22.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tags" Target="../tags/tag17.xml"/><Relationship Id="rId22" Type="http://schemas.openxmlformats.org/officeDocument/2006/relationships/tags" Target="../tags/tag25.xml"/><Relationship Id="rId27" Type="http://schemas.openxmlformats.org/officeDocument/2006/relationships/tags" Target="../tags/tag30.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xml"/><Relationship Id="rId1" Type="http://schemas.openxmlformats.org/officeDocument/2006/relationships/tags" Target="../tags/tag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flipH="1">
            <a:off x="0" y="5731769"/>
            <a:ext cx="12192000" cy="1136991"/>
          </a:xfrm>
          <a:prstGeom prst="rect">
            <a:avLst/>
          </a:prstGeom>
          <a:solidFill>
            <a:srgbClr val="3D3D3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18" name="矩形 17"/>
          <p:cNvSpPr/>
          <p:nvPr/>
        </p:nvSpPr>
        <p:spPr>
          <a:xfrm>
            <a:off x="0" y="175"/>
            <a:ext cx="12192000" cy="2507217"/>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任意多边形 18"/>
          <p:cNvSpPr/>
          <p:nvPr/>
        </p:nvSpPr>
        <p:spPr>
          <a:xfrm>
            <a:off x="0" y="1"/>
            <a:ext cx="12191999" cy="2519345"/>
          </a:xfrm>
          <a:custGeom>
            <a:avLst/>
            <a:gdLst>
              <a:gd name="connsiteX0" fmla="*/ 3866920 w 6499952"/>
              <a:gd name="connsiteY0" fmla="*/ 0 h 1795750"/>
              <a:gd name="connsiteX1" fmla="*/ 6499952 w 6499952"/>
              <a:gd name="connsiteY1" fmla="*/ 0 h 1795750"/>
              <a:gd name="connsiteX2" fmla="*/ 3415229 w 6499952"/>
              <a:gd name="connsiteY2" fmla="*/ 1795750 h 1795750"/>
              <a:gd name="connsiteX3" fmla="*/ 0 w 6499952"/>
              <a:gd name="connsiteY3" fmla="*/ 1795750 h 1795750"/>
              <a:gd name="connsiteX4" fmla="*/ 3866920 w 6499952"/>
              <a:gd name="connsiteY4" fmla="*/ 0 h 179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952" h="1795750">
                <a:moveTo>
                  <a:pt x="3866920" y="0"/>
                </a:moveTo>
                <a:lnTo>
                  <a:pt x="6499952" y="0"/>
                </a:lnTo>
                <a:lnTo>
                  <a:pt x="3415229" y="1795750"/>
                </a:lnTo>
                <a:lnTo>
                  <a:pt x="0" y="1795750"/>
                </a:lnTo>
                <a:lnTo>
                  <a:pt x="3866920" y="0"/>
                </a:lnTo>
                <a:close/>
              </a:path>
            </a:pathLst>
          </a:cu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等腰三角形 19"/>
          <p:cNvSpPr/>
          <p:nvPr/>
        </p:nvSpPr>
        <p:spPr>
          <a:xfrm>
            <a:off x="0" y="174"/>
            <a:ext cx="10488058" cy="2507218"/>
          </a:xfrm>
          <a:prstGeom prst="triangle">
            <a:avLst>
              <a:gd name="adj" fmla="val 0"/>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任意多边形 36"/>
          <p:cNvSpPr/>
          <p:nvPr/>
        </p:nvSpPr>
        <p:spPr>
          <a:xfrm>
            <a:off x="7171981" y="1"/>
            <a:ext cx="5001658" cy="2488432"/>
          </a:xfrm>
          <a:custGeom>
            <a:avLst/>
            <a:gdLst>
              <a:gd name="connsiteX0" fmla="*/ 0 w 5695721"/>
              <a:gd name="connsiteY0" fmla="*/ 0 h 1773716"/>
              <a:gd name="connsiteX1" fmla="*/ 3701668 w 5695721"/>
              <a:gd name="connsiteY1" fmla="*/ 1773716 h 1773716"/>
              <a:gd name="connsiteX2" fmla="*/ 5695721 w 5695721"/>
              <a:gd name="connsiteY2" fmla="*/ 0 h 1773716"/>
              <a:gd name="connsiteX3" fmla="*/ 0 w 5695721"/>
              <a:gd name="connsiteY3" fmla="*/ 0 h 1773716"/>
            </a:gdLst>
            <a:ahLst/>
            <a:cxnLst>
              <a:cxn ang="0">
                <a:pos x="connsiteX0" y="connsiteY0"/>
              </a:cxn>
              <a:cxn ang="0">
                <a:pos x="connsiteX1" y="connsiteY1"/>
              </a:cxn>
              <a:cxn ang="0">
                <a:pos x="connsiteX2" y="connsiteY2"/>
              </a:cxn>
              <a:cxn ang="0">
                <a:pos x="connsiteX3" y="connsiteY3"/>
              </a:cxn>
            </a:cxnLst>
            <a:rect l="l" t="t" r="r" b="b"/>
            <a:pathLst>
              <a:path w="5695721" h="1773716">
                <a:moveTo>
                  <a:pt x="0" y="0"/>
                </a:moveTo>
                <a:lnTo>
                  <a:pt x="3701668" y="1773716"/>
                </a:lnTo>
                <a:lnTo>
                  <a:pt x="5695721" y="0"/>
                </a:lnTo>
                <a:lnTo>
                  <a:pt x="0" y="0"/>
                </a:lnTo>
                <a:close/>
              </a:path>
            </a:pathLst>
          </a:cu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8" name="组合 47"/>
          <p:cNvGrpSpPr/>
          <p:nvPr/>
        </p:nvGrpSpPr>
        <p:grpSpPr>
          <a:xfrm>
            <a:off x="9613900" y="6190538"/>
            <a:ext cx="1882775" cy="226831"/>
            <a:chOff x="2045679" y="6310388"/>
            <a:chExt cx="2169905" cy="261424"/>
          </a:xfrm>
          <a:solidFill>
            <a:schemeClr val="bg1"/>
          </a:solidFill>
        </p:grpSpPr>
        <p:sp>
          <p:nvSpPr>
            <p:cNvPr id="51" name="文本框 50"/>
            <p:cNvSpPr txBox="1">
              <a:spLocks/>
            </p:cNvSpPr>
            <p:nvPr/>
          </p:nvSpPr>
          <p:spPr>
            <a:xfrm>
              <a:off x="2045679" y="6310388"/>
              <a:ext cx="2150454" cy="130745"/>
            </a:xfrm>
            <a:custGeom>
              <a:avLst/>
              <a:gdLst/>
              <a:ahLst/>
              <a:cxnLst/>
              <a:rect l="l" t="t" r="r" b="b"/>
              <a:pathLst>
                <a:path w="2150454" h="130745">
                  <a:moveTo>
                    <a:pt x="505067" y="94803"/>
                  </a:moveTo>
                  <a:cubicBezTo>
                    <a:pt x="520694" y="99578"/>
                    <a:pt x="535496" y="104483"/>
                    <a:pt x="549473" y="109519"/>
                  </a:cubicBezTo>
                  <a:lnTo>
                    <a:pt x="544785" y="119285"/>
                  </a:lnTo>
                  <a:cubicBezTo>
                    <a:pt x="530634" y="113295"/>
                    <a:pt x="516049" y="107782"/>
                    <a:pt x="501030" y="102747"/>
                  </a:cubicBezTo>
                  <a:close/>
                  <a:moveTo>
                    <a:pt x="483319" y="94803"/>
                  </a:moveTo>
                  <a:cubicBezTo>
                    <a:pt x="484014" y="98276"/>
                    <a:pt x="484752" y="101184"/>
                    <a:pt x="485533" y="103528"/>
                  </a:cubicBezTo>
                  <a:cubicBezTo>
                    <a:pt x="467649" y="108824"/>
                    <a:pt x="452673" y="113382"/>
                    <a:pt x="440605" y="117202"/>
                  </a:cubicBezTo>
                  <a:lnTo>
                    <a:pt x="437350" y="107826"/>
                  </a:lnTo>
                  <a:cubicBezTo>
                    <a:pt x="450546" y="104527"/>
                    <a:pt x="465869" y="100186"/>
                    <a:pt x="483319" y="94803"/>
                  </a:cubicBezTo>
                  <a:close/>
                  <a:moveTo>
                    <a:pt x="895164" y="86990"/>
                  </a:moveTo>
                  <a:lnTo>
                    <a:pt x="895164" y="98059"/>
                  </a:lnTo>
                  <a:lnTo>
                    <a:pt x="968090" y="98059"/>
                  </a:lnTo>
                  <a:lnTo>
                    <a:pt x="968090" y="86990"/>
                  </a:lnTo>
                  <a:close/>
                  <a:moveTo>
                    <a:pt x="1636793" y="75270"/>
                  </a:moveTo>
                  <a:lnTo>
                    <a:pt x="1636793" y="90897"/>
                  </a:lnTo>
                  <a:lnTo>
                    <a:pt x="1702426" y="90897"/>
                  </a:lnTo>
                  <a:lnTo>
                    <a:pt x="1702426" y="75270"/>
                  </a:lnTo>
                  <a:close/>
                  <a:moveTo>
                    <a:pt x="18361" y="73577"/>
                  </a:moveTo>
                  <a:cubicBezTo>
                    <a:pt x="22008" y="75226"/>
                    <a:pt x="25567" y="76745"/>
                    <a:pt x="29040" y="78135"/>
                  </a:cubicBezTo>
                  <a:cubicBezTo>
                    <a:pt x="24959" y="92286"/>
                    <a:pt x="19881" y="108954"/>
                    <a:pt x="13803" y="128141"/>
                  </a:cubicBezTo>
                  <a:lnTo>
                    <a:pt x="2734" y="123974"/>
                  </a:lnTo>
                  <a:cubicBezTo>
                    <a:pt x="8812" y="107739"/>
                    <a:pt x="14021" y="90940"/>
                    <a:pt x="18361" y="73577"/>
                  </a:cubicBezTo>
                  <a:close/>
                  <a:moveTo>
                    <a:pt x="1376679" y="71102"/>
                  </a:moveTo>
                  <a:cubicBezTo>
                    <a:pt x="1380195" y="81347"/>
                    <a:pt x="1385859" y="90093"/>
                    <a:pt x="1393673" y="97343"/>
                  </a:cubicBezTo>
                  <a:cubicBezTo>
                    <a:pt x="1401617" y="89616"/>
                    <a:pt x="1407368" y="80869"/>
                    <a:pt x="1410928" y="71102"/>
                  </a:cubicBezTo>
                  <a:close/>
                  <a:moveTo>
                    <a:pt x="369094" y="68237"/>
                  </a:moveTo>
                  <a:cubicBezTo>
                    <a:pt x="373868" y="73186"/>
                    <a:pt x="377949" y="77831"/>
                    <a:pt x="381335" y="82171"/>
                  </a:cubicBezTo>
                  <a:lnTo>
                    <a:pt x="373651" y="88032"/>
                  </a:lnTo>
                  <a:cubicBezTo>
                    <a:pt x="369484" y="82389"/>
                    <a:pt x="365534" y="77614"/>
                    <a:pt x="361801" y="73707"/>
                  </a:cubicBezTo>
                  <a:close/>
                  <a:moveTo>
                    <a:pt x="2053698" y="68107"/>
                  </a:moveTo>
                  <a:lnTo>
                    <a:pt x="2053698" y="95454"/>
                  </a:lnTo>
                  <a:lnTo>
                    <a:pt x="2101490" y="95454"/>
                  </a:lnTo>
                  <a:lnTo>
                    <a:pt x="2101490" y="68107"/>
                  </a:lnTo>
                  <a:close/>
                  <a:moveTo>
                    <a:pt x="489049" y="67847"/>
                  </a:moveTo>
                  <a:lnTo>
                    <a:pt x="499207" y="67847"/>
                  </a:lnTo>
                  <a:lnTo>
                    <a:pt x="499207" y="112514"/>
                  </a:lnTo>
                  <a:cubicBezTo>
                    <a:pt x="499207" y="122671"/>
                    <a:pt x="493911" y="127750"/>
                    <a:pt x="483319" y="127750"/>
                  </a:cubicBezTo>
                  <a:cubicBezTo>
                    <a:pt x="478891" y="127750"/>
                    <a:pt x="473596" y="127663"/>
                    <a:pt x="467432" y="127490"/>
                  </a:cubicBezTo>
                  <a:cubicBezTo>
                    <a:pt x="467084" y="124538"/>
                    <a:pt x="466564" y="120935"/>
                    <a:pt x="465869" y="116681"/>
                  </a:cubicBezTo>
                  <a:cubicBezTo>
                    <a:pt x="472380" y="117376"/>
                    <a:pt x="477633" y="117723"/>
                    <a:pt x="481626" y="117723"/>
                  </a:cubicBezTo>
                  <a:cubicBezTo>
                    <a:pt x="486575" y="117723"/>
                    <a:pt x="489049" y="115422"/>
                    <a:pt x="489049" y="110821"/>
                  </a:cubicBezTo>
                  <a:close/>
                  <a:moveTo>
                    <a:pt x="895164" y="67326"/>
                  </a:moveTo>
                  <a:lnTo>
                    <a:pt x="895164" y="78395"/>
                  </a:lnTo>
                  <a:lnTo>
                    <a:pt x="968090" y="78395"/>
                  </a:lnTo>
                  <a:lnTo>
                    <a:pt x="968090" y="67326"/>
                  </a:lnTo>
                  <a:close/>
                  <a:moveTo>
                    <a:pt x="627385" y="66545"/>
                  </a:moveTo>
                  <a:cubicBezTo>
                    <a:pt x="624259" y="71797"/>
                    <a:pt x="621177" y="76919"/>
                    <a:pt x="618139" y="81911"/>
                  </a:cubicBezTo>
                  <a:cubicBezTo>
                    <a:pt x="628557" y="86382"/>
                    <a:pt x="638931" y="90918"/>
                    <a:pt x="649262" y="95519"/>
                  </a:cubicBezTo>
                  <a:cubicBezTo>
                    <a:pt x="659637" y="87619"/>
                    <a:pt x="666908" y="77961"/>
                    <a:pt x="671075" y="66545"/>
                  </a:cubicBezTo>
                  <a:close/>
                  <a:moveTo>
                    <a:pt x="1357926" y="61856"/>
                  </a:moveTo>
                  <a:lnTo>
                    <a:pt x="1421997" y="61856"/>
                  </a:lnTo>
                  <a:lnTo>
                    <a:pt x="1421997" y="71102"/>
                  </a:lnTo>
                  <a:cubicBezTo>
                    <a:pt x="1416961" y="83474"/>
                    <a:pt x="1410038" y="94261"/>
                    <a:pt x="1401226" y="103463"/>
                  </a:cubicBezTo>
                  <a:cubicBezTo>
                    <a:pt x="1410125" y="109627"/>
                    <a:pt x="1421085" y="114424"/>
                    <a:pt x="1434108" y="117853"/>
                  </a:cubicBezTo>
                  <a:cubicBezTo>
                    <a:pt x="1431416" y="121326"/>
                    <a:pt x="1429202" y="124668"/>
                    <a:pt x="1427466" y="127880"/>
                  </a:cubicBezTo>
                  <a:cubicBezTo>
                    <a:pt x="1414096" y="123409"/>
                    <a:pt x="1402810" y="117636"/>
                    <a:pt x="1393608" y="110560"/>
                  </a:cubicBezTo>
                  <a:cubicBezTo>
                    <a:pt x="1384319" y="118461"/>
                    <a:pt x="1373293" y="124929"/>
                    <a:pt x="1360531" y="129964"/>
                  </a:cubicBezTo>
                  <a:cubicBezTo>
                    <a:pt x="1358013" y="125884"/>
                    <a:pt x="1355930" y="122888"/>
                    <a:pt x="1354280" y="120978"/>
                  </a:cubicBezTo>
                  <a:cubicBezTo>
                    <a:pt x="1366738" y="116160"/>
                    <a:pt x="1377308" y="110474"/>
                    <a:pt x="1385990" y="103919"/>
                  </a:cubicBezTo>
                  <a:cubicBezTo>
                    <a:pt x="1376787" y="94760"/>
                    <a:pt x="1370363" y="83821"/>
                    <a:pt x="1366716" y="71102"/>
                  </a:cubicBezTo>
                  <a:lnTo>
                    <a:pt x="1357926" y="71102"/>
                  </a:lnTo>
                  <a:close/>
                  <a:moveTo>
                    <a:pt x="1085655" y="60684"/>
                  </a:moveTo>
                  <a:cubicBezTo>
                    <a:pt x="1089561" y="74401"/>
                    <a:pt x="1096072" y="85991"/>
                    <a:pt x="1105188" y="95454"/>
                  </a:cubicBezTo>
                  <a:cubicBezTo>
                    <a:pt x="1115432" y="85731"/>
                    <a:pt x="1122790" y="74141"/>
                    <a:pt x="1127261" y="60684"/>
                  </a:cubicBezTo>
                  <a:close/>
                  <a:moveTo>
                    <a:pt x="2043410" y="58731"/>
                  </a:moveTo>
                  <a:lnTo>
                    <a:pt x="2111778" y="58731"/>
                  </a:lnTo>
                  <a:lnTo>
                    <a:pt x="2111778" y="104831"/>
                  </a:lnTo>
                  <a:lnTo>
                    <a:pt x="2053698" y="104831"/>
                  </a:lnTo>
                  <a:lnTo>
                    <a:pt x="2053698" y="114337"/>
                  </a:lnTo>
                  <a:lnTo>
                    <a:pt x="2043410" y="114337"/>
                  </a:lnTo>
                  <a:close/>
                  <a:moveTo>
                    <a:pt x="885267" y="58471"/>
                  </a:moveTo>
                  <a:lnTo>
                    <a:pt x="977987" y="58471"/>
                  </a:lnTo>
                  <a:lnTo>
                    <a:pt x="977987" y="112253"/>
                  </a:lnTo>
                  <a:cubicBezTo>
                    <a:pt x="977987" y="122498"/>
                    <a:pt x="971910" y="127620"/>
                    <a:pt x="959755" y="127620"/>
                  </a:cubicBezTo>
                  <a:cubicBezTo>
                    <a:pt x="955675" y="127620"/>
                    <a:pt x="950683" y="127576"/>
                    <a:pt x="944779" y="127490"/>
                  </a:cubicBezTo>
                  <a:cubicBezTo>
                    <a:pt x="944606" y="126621"/>
                    <a:pt x="943911" y="123062"/>
                    <a:pt x="942696" y="116811"/>
                  </a:cubicBezTo>
                  <a:cubicBezTo>
                    <a:pt x="948686" y="117679"/>
                    <a:pt x="954156" y="118113"/>
                    <a:pt x="959104" y="118113"/>
                  </a:cubicBezTo>
                  <a:cubicBezTo>
                    <a:pt x="964921" y="118113"/>
                    <a:pt x="967916" y="115639"/>
                    <a:pt x="968090" y="110691"/>
                  </a:cubicBezTo>
                  <a:lnTo>
                    <a:pt x="968090" y="106654"/>
                  </a:lnTo>
                  <a:lnTo>
                    <a:pt x="895164" y="106654"/>
                  </a:lnTo>
                  <a:lnTo>
                    <a:pt x="895164" y="128792"/>
                  </a:lnTo>
                  <a:lnTo>
                    <a:pt x="885267" y="128792"/>
                  </a:lnTo>
                  <a:close/>
                  <a:moveTo>
                    <a:pt x="1502513" y="56908"/>
                  </a:moveTo>
                  <a:lnTo>
                    <a:pt x="1567625" y="56908"/>
                  </a:lnTo>
                  <a:cubicBezTo>
                    <a:pt x="1567538" y="58123"/>
                    <a:pt x="1566887" y="74011"/>
                    <a:pt x="1565672" y="104570"/>
                  </a:cubicBezTo>
                  <a:cubicBezTo>
                    <a:pt x="1565324" y="119503"/>
                    <a:pt x="1558509" y="127056"/>
                    <a:pt x="1545226" y="127229"/>
                  </a:cubicBezTo>
                  <a:cubicBezTo>
                    <a:pt x="1538108" y="127229"/>
                    <a:pt x="1531900" y="127099"/>
                    <a:pt x="1526604" y="126839"/>
                  </a:cubicBezTo>
                  <a:cubicBezTo>
                    <a:pt x="1526170" y="122845"/>
                    <a:pt x="1525519" y="119242"/>
                    <a:pt x="1524651" y="116030"/>
                  </a:cubicBezTo>
                  <a:cubicBezTo>
                    <a:pt x="1530641" y="116811"/>
                    <a:pt x="1536675" y="117289"/>
                    <a:pt x="1542752" y="117462"/>
                  </a:cubicBezTo>
                  <a:cubicBezTo>
                    <a:pt x="1551173" y="118070"/>
                    <a:pt x="1555427" y="113382"/>
                    <a:pt x="1555514" y="103398"/>
                  </a:cubicBezTo>
                  <a:cubicBezTo>
                    <a:pt x="1556209" y="91765"/>
                    <a:pt x="1556730" y="79307"/>
                    <a:pt x="1557077" y="66024"/>
                  </a:cubicBezTo>
                  <a:lnTo>
                    <a:pt x="1527776" y="66024"/>
                  </a:lnTo>
                  <a:cubicBezTo>
                    <a:pt x="1527516" y="79827"/>
                    <a:pt x="1525432" y="91244"/>
                    <a:pt x="1521526" y="100273"/>
                  </a:cubicBezTo>
                  <a:cubicBezTo>
                    <a:pt x="1516837" y="110604"/>
                    <a:pt x="1508764" y="120284"/>
                    <a:pt x="1497304" y="129313"/>
                  </a:cubicBezTo>
                  <a:cubicBezTo>
                    <a:pt x="1495047" y="126535"/>
                    <a:pt x="1492529" y="123713"/>
                    <a:pt x="1489751" y="120848"/>
                  </a:cubicBezTo>
                  <a:cubicBezTo>
                    <a:pt x="1500776" y="112253"/>
                    <a:pt x="1508112" y="104006"/>
                    <a:pt x="1511759" y="96105"/>
                  </a:cubicBezTo>
                  <a:cubicBezTo>
                    <a:pt x="1515318" y="89117"/>
                    <a:pt x="1517293" y="79089"/>
                    <a:pt x="1517684" y="66024"/>
                  </a:cubicBezTo>
                  <a:lnTo>
                    <a:pt x="1502513" y="66024"/>
                  </a:lnTo>
                  <a:close/>
                  <a:moveTo>
                    <a:pt x="1940514" y="53652"/>
                  </a:moveTo>
                  <a:lnTo>
                    <a:pt x="1951713" y="58731"/>
                  </a:lnTo>
                  <a:cubicBezTo>
                    <a:pt x="1940948" y="77223"/>
                    <a:pt x="1929445" y="94499"/>
                    <a:pt x="1917204" y="110560"/>
                  </a:cubicBezTo>
                  <a:cubicBezTo>
                    <a:pt x="1935131" y="109996"/>
                    <a:pt x="1955425" y="109193"/>
                    <a:pt x="1978084" y="108151"/>
                  </a:cubicBezTo>
                  <a:cubicBezTo>
                    <a:pt x="1973135" y="100642"/>
                    <a:pt x="1967687" y="92720"/>
                    <a:pt x="1961741" y="84385"/>
                  </a:cubicBezTo>
                  <a:lnTo>
                    <a:pt x="1970205" y="79046"/>
                  </a:lnTo>
                  <a:cubicBezTo>
                    <a:pt x="1982707" y="95281"/>
                    <a:pt x="1993255" y="110040"/>
                    <a:pt x="2001850" y="123322"/>
                  </a:cubicBezTo>
                  <a:lnTo>
                    <a:pt x="1991953" y="129834"/>
                  </a:lnTo>
                  <a:cubicBezTo>
                    <a:pt x="1989522" y="125840"/>
                    <a:pt x="1986939" y="121695"/>
                    <a:pt x="1984204" y="117397"/>
                  </a:cubicBezTo>
                  <a:cubicBezTo>
                    <a:pt x="1955555" y="118786"/>
                    <a:pt x="1932266" y="120197"/>
                    <a:pt x="1914339" y="121630"/>
                  </a:cubicBezTo>
                  <a:cubicBezTo>
                    <a:pt x="1911040" y="121977"/>
                    <a:pt x="1907046" y="122715"/>
                    <a:pt x="1902358" y="123843"/>
                  </a:cubicBezTo>
                  <a:lnTo>
                    <a:pt x="1896628" y="112774"/>
                  </a:lnTo>
                  <a:cubicBezTo>
                    <a:pt x="1900535" y="111212"/>
                    <a:pt x="1904138" y="108824"/>
                    <a:pt x="1907437" y="105612"/>
                  </a:cubicBezTo>
                  <a:cubicBezTo>
                    <a:pt x="1917594" y="93892"/>
                    <a:pt x="1928620" y="76572"/>
                    <a:pt x="1940514" y="53652"/>
                  </a:cubicBezTo>
                  <a:close/>
                  <a:moveTo>
                    <a:pt x="1636793" y="50918"/>
                  </a:moveTo>
                  <a:lnTo>
                    <a:pt x="1636793" y="66414"/>
                  </a:lnTo>
                  <a:lnTo>
                    <a:pt x="1702426" y="66414"/>
                  </a:lnTo>
                  <a:lnTo>
                    <a:pt x="1702426" y="50918"/>
                  </a:lnTo>
                  <a:close/>
                  <a:moveTo>
                    <a:pt x="1324198" y="49485"/>
                  </a:moveTo>
                  <a:lnTo>
                    <a:pt x="1324198" y="74098"/>
                  </a:lnTo>
                  <a:lnTo>
                    <a:pt x="1343211" y="74098"/>
                  </a:lnTo>
                  <a:lnTo>
                    <a:pt x="1343211" y="49485"/>
                  </a:lnTo>
                  <a:close/>
                  <a:moveTo>
                    <a:pt x="76181" y="48313"/>
                  </a:moveTo>
                  <a:lnTo>
                    <a:pt x="86469" y="48313"/>
                  </a:lnTo>
                  <a:lnTo>
                    <a:pt x="86469" y="64591"/>
                  </a:lnTo>
                  <a:lnTo>
                    <a:pt x="126708" y="64591"/>
                  </a:lnTo>
                  <a:lnTo>
                    <a:pt x="126708" y="74098"/>
                  </a:lnTo>
                  <a:lnTo>
                    <a:pt x="88552" y="74098"/>
                  </a:lnTo>
                  <a:cubicBezTo>
                    <a:pt x="99665" y="89117"/>
                    <a:pt x="113339" y="100837"/>
                    <a:pt x="129573" y="109258"/>
                  </a:cubicBezTo>
                  <a:cubicBezTo>
                    <a:pt x="127056" y="112384"/>
                    <a:pt x="124581" y="115466"/>
                    <a:pt x="122150" y="118504"/>
                  </a:cubicBezTo>
                  <a:cubicBezTo>
                    <a:pt x="107478" y="108911"/>
                    <a:pt x="95585" y="96561"/>
                    <a:pt x="86469" y="81455"/>
                  </a:cubicBezTo>
                  <a:lnTo>
                    <a:pt x="86469" y="129183"/>
                  </a:lnTo>
                  <a:lnTo>
                    <a:pt x="76181" y="129183"/>
                  </a:lnTo>
                  <a:lnTo>
                    <a:pt x="76181" y="81065"/>
                  </a:lnTo>
                  <a:cubicBezTo>
                    <a:pt x="66371" y="96084"/>
                    <a:pt x="53522" y="109041"/>
                    <a:pt x="37635" y="119937"/>
                  </a:cubicBezTo>
                  <a:cubicBezTo>
                    <a:pt x="34509" y="116377"/>
                    <a:pt x="31905" y="113642"/>
                    <a:pt x="29821" y="111732"/>
                  </a:cubicBezTo>
                  <a:cubicBezTo>
                    <a:pt x="48617" y="100794"/>
                    <a:pt x="63159" y="88249"/>
                    <a:pt x="73446" y="74098"/>
                  </a:cubicBezTo>
                  <a:lnTo>
                    <a:pt x="36853" y="74098"/>
                  </a:lnTo>
                  <a:lnTo>
                    <a:pt x="36853" y="64591"/>
                  </a:lnTo>
                  <a:lnTo>
                    <a:pt x="76181" y="64591"/>
                  </a:lnTo>
                  <a:close/>
                  <a:moveTo>
                    <a:pt x="1806364" y="43234"/>
                  </a:moveTo>
                  <a:lnTo>
                    <a:pt x="1806364" y="60815"/>
                  </a:lnTo>
                  <a:lnTo>
                    <a:pt x="1848817" y="60815"/>
                  </a:lnTo>
                  <a:lnTo>
                    <a:pt x="1848817" y="43234"/>
                  </a:lnTo>
                  <a:close/>
                  <a:moveTo>
                    <a:pt x="807634" y="36463"/>
                  </a:moveTo>
                  <a:cubicBezTo>
                    <a:pt x="806766" y="38980"/>
                    <a:pt x="805811" y="41498"/>
                    <a:pt x="804769" y="44016"/>
                  </a:cubicBezTo>
                  <a:cubicBezTo>
                    <a:pt x="806506" y="59816"/>
                    <a:pt x="810456" y="73490"/>
                    <a:pt x="816620" y="85036"/>
                  </a:cubicBezTo>
                  <a:cubicBezTo>
                    <a:pt x="824520" y="71319"/>
                    <a:pt x="828731" y="55128"/>
                    <a:pt x="829251" y="36463"/>
                  </a:cubicBezTo>
                  <a:close/>
                  <a:moveTo>
                    <a:pt x="6381" y="36202"/>
                  </a:moveTo>
                  <a:cubicBezTo>
                    <a:pt x="15930" y="42279"/>
                    <a:pt x="24395" y="48139"/>
                    <a:pt x="31774" y="53783"/>
                  </a:cubicBezTo>
                  <a:cubicBezTo>
                    <a:pt x="30472" y="55085"/>
                    <a:pt x="28128" y="57950"/>
                    <a:pt x="24742" y="62377"/>
                  </a:cubicBezTo>
                  <a:cubicBezTo>
                    <a:pt x="17537" y="56387"/>
                    <a:pt x="9289" y="50136"/>
                    <a:pt x="0" y="43625"/>
                  </a:cubicBezTo>
                  <a:close/>
                  <a:moveTo>
                    <a:pt x="2030518" y="33728"/>
                  </a:moveTo>
                  <a:lnTo>
                    <a:pt x="2129749" y="33728"/>
                  </a:lnTo>
                  <a:lnTo>
                    <a:pt x="2129749" y="43365"/>
                  </a:lnTo>
                  <a:lnTo>
                    <a:pt x="2030518" y="43365"/>
                  </a:lnTo>
                  <a:close/>
                  <a:moveTo>
                    <a:pt x="634026" y="32947"/>
                  </a:moveTo>
                  <a:lnTo>
                    <a:pt x="644314" y="37244"/>
                  </a:lnTo>
                  <a:cubicBezTo>
                    <a:pt x="640494" y="43972"/>
                    <a:pt x="636739" y="50527"/>
                    <a:pt x="633049" y="56908"/>
                  </a:cubicBezTo>
                  <a:lnTo>
                    <a:pt x="710338" y="56908"/>
                  </a:lnTo>
                  <a:lnTo>
                    <a:pt x="710338" y="66545"/>
                  </a:lnTo>
                  <a:lnTo>
                    <a:pt x="682405" y="66545"/>
                  </a:lnTo>
                  <a:cubicBezTo>
                    <a:pt x="678064" y="79697"/>
                    <a:pt x="670576" y="90940"/>
                    <a:pt x="659941" y="100273"/>
                  </a:cubicBezTo>
                  <a:cubicBezTo>
                    <a:pt x="673614" y="106437"/>
                    <a:pt x="687245" y="112687"/>
                    <a:pt x="700831" y="119025"/>
                  </a:cubicBezTo>
                  <a:lnTo>
                    <a:pt x="694450" y="129443"/>
                  </a:lnTo>
                  <a:cubicBezTo>
                    <a:pt x="681211" y="122498"/>
                    <a:pt x="666561" y="115227"/>
                    <a:pt x="650500" y="107630"/>
                  </a:cubicBezTo>
                  <a:cubicBezTo>
                    <a:pt x="635394" y="117788"/>
                    <a:pt x="615621" y="125102"/>
                    <a:pt x="591182" y="129573"/>
                  </a:cubicBezTo>
                  <a:cubicBezTo>
                    <a:pt x="589620" y="126274"/>
                    <a:pt x="587796" y="122715"/>
                    <a:pt x="585713" y="118895"/>
                  </a:cubicBezTo>
                  <a:cubicBezTo>
                    <a:pt x="607504" y="115552"/>
                    <a:pt x="625301" y="109996"/>
                    <a:pt x="639105" y="102226"/>
                  </a:cubicBezTo>
                  <a:cubicBezTo>
                    <a:pt x="627775" y="96930"/>
                    <a:pt x="615795" y="91461"/>
                    <a:pt x="603163" y="85818"/>
                  </a:cubicBezTo>
                  <a:cubicBezTo>
                    <a:pt x="607287" y="79654"/>
                    <a:pt x="611345" y="73229"/>
                    <a:pt x="615339" y="66545"/>
                  </a:cubicBezTo>
                  <a:lnTo>
                    <a:pt x="581155" y="66545"/>
                  </a:lnTo>
                  <a:lnTo>
                    <a:pt x="581155" y="56908"/>
                  </a:lnTo>
                  <a:lnTo>
                    <a:pt x="621004" y="56908"/>
                  </a:lnTo>
                  <a:cubicBezTo>
                    <a:pt x="625388" y="49225"/>
                    <a:pt x="629729" y="41238"/>
                    <a:pt x="634026" y="32947"/>
                  </a:cubicBezTo>
                  <a:close/>
                  <a:moveTo>
                    <a:pt x="311534" y="30212"/>
                  </a:moveTo>
                  <a:lnTo>
                    <a:pt x="389148" y="30212"/>
                  </a:lnTo>
                  <a:lnTo>
                    <a:pt x="389148" y="39067"/>
                  </a:lnTo>
                  <a:lnTo>
                    <a:pt x="355029" y="39067"/>
                  </a:lnTo>
                  <a:lnTo>
                    <a:pt x="355029" y="56517"/>
                  </a:lnTo>
                  <a:lnTo>
                    <a:pt x="386544" y="56517"/>
                  </a:lnTo>
                  <a:lnTo>
                    <a:pt x="386544" y="65373"/>
                  </a:lnTo>
                  <a:lnTo>
                    <a:pt x="355029" y="65373"/>
                  </a:lnTo>
                  <a:lnTo>
                    <a:pt x="355029" y="91157"/>
                  </a:lnTo>
                  <a:lnTo>
                    <a:pt x="391232" y="91157"/>
                  </a:lnTo>
                  <a:lnTo>
                    <a:pt x="391232" y="100012"/>
                  </a:lnTo>
                  <a:lnTo>
                    <a:pt x="309451" y="100012"/>
                  </a:lnTo>
                  <a:lnTo>
                    <a:pt x="309451" y="91157"/>
                  </a:lnTo>
                  <a:lnTo>
                    <a:pt x="345393" y="91157"/>
                  </a:lnTo>
                  <a:lnTo>
                    <a:pt x="345393" y="65373"/>
                  </a:lnTo>
                  <a:lnTo>
                    <a:pt x="314008" y="65373"/>
                  </a:lnTo>
                  <a:lnTo>
                    <a:pt x="314008" y="56517"/>
                  </a:lnTo>
                  <a:lnTo>
                    <a:pt x="345393" y="56517"/>
                  </a:lnTo>
                  <a:lnTo>
                    <a:pt x="345393" y="39067"/>
                  </a:lnTo>
                  <a:lnTo>
                    <a:pt x="311534" y="39067"/>
                  </a:lnTo>
                  <a:close/>
                  <a:moveTo>
                    <a:pt x="93501" y="27868"/>
                  </a:moveTo>
                  <a:cubicBezTo>
                    <a:pt x="104527" y="35334"/>
                    <a:pt x="114901" y="42974"/>
                    <a:pt x="124625" y="50787"/>
                  </a:cubicBezTo>
                  <a:lnTo>
                    <a:pt x="117723" y="58861"/>
                  </a:lnTo>
                  <a:cubicBezTo>
                    <a:pt x="108173" y="50353"/>
                    <a:pt x="98015" y="42323"/>
                    <a:pt x="87250" y="34770"/>
                  </a:cubicBezTo>
                  <a:close/>
                  <a:moveTo>
                    <a:pt x="68889" y="27868"/>
                  </a:moveTo>
                  <a:lnTo>
                    <a:pt x="75790" y="34900"/>
                  </a:lnTo>
                  <a:cubicBezTo>
                    <a:pt x="65025" y="44363"/>
                    <a:pt x="54738" y="52437"/>
                    <a:pt x="44927" y="59122"/>
                  </a:cubicBezTo>
                  <a:cubicBezTo>
                    <a:pt x="43104" y="56344"/>
                    <a:pt x="40977" y="53565"/>
                    <a:pt x="38546" y="50787"/>
                  </a:cubicBezTo>
                  <a:cubicBezTo>
                    <a:pt x="50006" y="43668"/>
                    <a:pt x="60120" y="36029"/>
                    <a:pt x="68889" y="27868"/>
                  </a:cubicBezTo>
                  <a:close/>
                  <a:moveTo>
                    <a:pt x="303460" y="17320"/>
                  </a:moveTo>
                  <a:lnTo>
                    <a:pt x="303460" y="113816"/>
                  </a:lnTo>
                  <a:lnTo>
                    <a:pt x="397352" y="113816"/>
                  </a:lnTo>
                  <a:lnTo>
                    <a:pt x="397352" y="17320"/>
                  </a:lnTo>
                  <a:close/>
                  <a:moveTo>
                    <a:pt x="1806364" y="17189"/>
                  </a:moveTo>
                  <a:lnTo>
                    <a:pt x="1806364" y="34509"/>
                  </a:lnTo>
                  <a:lnTo>
                    <a:pt x="1848817" y="34509"/>
                  </a:lnTo>
                  <a:lnTo>
                    <a:pt x="1848817" y="17189"/>
                  </a:lnTo>
                  <a:close/>
                  <a:moveTo>
                    <a:pt x="1324198" y="16668"/>
                  </a:moveTo>
                  <a:lnTo>
                    <a:pt x="1324198" y="40890"/>
                  </a:lnTo>
                  <a:lnTo>
                    <a:pt x="1343211" y="40890"/>
                  </a:lnTo>
                  <a:lnTo>
                    <a:pt x="1343211" y="16668"/>
                  </a:lnTo>
                  <a:close/>
                  <a:moveTo>
                    <a:pt x="40369" y="10027"/>
                  </a:moveTo>
                  <a:lnTo>
                    <a:pt x="124234" y="10027"/>
                  </a:lnTo>
                  <a:lnTo>
                    <a:pt x="124234" y="31644"/>
                  </a:lnTo>
                  <a:lnTo>
                    <a:pt x="113816" y="31644"/>
                  </a:lnTo>
                  <a:lnTo>
                    <a:pt x="113816" y="19924"/>
                  </a:lnTo>
                  <a:lnTo>
                    <a:pt x="50787" y="19924"/>
                  </a:lnTo>
                  <a:lnTo>
                    <a:pt x="50787" y="32035"/>
                  </a:lnTo>
                  <a:lnTo>
                    <a:pt x="40369" y="32035"/>
                  </a:lnTo>
                  <a:close/>
                  <a:moveTo>
                    <a:pt x="224135" y="8855"/>
                  </a:moveTo>
                  <a:lnTo>
                    <a:pt x="234162" y="8855"/>
                  </a:lnTo>
                  <a:lnTo>
                    <a:pt x="234162" y="117853"/>
                  </a:lnTo>
                  <a:lnTo>
                    <a:pt x="224135" y="117853"/>
                  </a:lnTo>
                  <a:close/>
                  <a:moveTo>
                    <a:pt x="1796727" y="8334"/>
                  </a:moveTo>
                  <a:lnTo>
                    <a:pt x="1858454" y="8334"/>
                  </a:lnTo>
                  <a:lnTo>
                    <a:pt x="1858454" y="73186"/>
                  </a:lnTo>
                  <a:lnTo>
                    <a:pt x="1848817" y="73186"/>
                  </a:lnTo>
                  <a:lnTo>
                    <a:pt x="1848817" y="69670"/>
                  </a:lnTo>
                  <a:lnTo>
                    <a:pt x="1826809" y="69670"/>
                  </a:lnTo>
                  <a:cubicBezTo>
                    <a:pt x="1829501" y="77483"/>
                    <a:pt x="1833190" y="84516"/>
                    <a:pt x="1837878" y="90766"/>
                  </a:cubicBezTo>
                  <a:cubicBezTo>
                    <a:pt x="1845692" y="85818"/>
                    <a:pt x="1853939" y="79697"/>
                    <a:pt x="1862621" y="72405"/>
                  </a:cubicBezTo>
                  <a:lnTo>
                    <a:pt x="1869523" y="80609"/>
                  </a:lnTo>
                  <a:cubicBezTo>
                    <a:pt x="1859973" y="87294"/>
                    <a:pt x="1851465" y="93024"/>
                    <a:pt x="1843999" y="97798"/>
                  </a:cubicBezTo>
                  <a:cubicBezTo>
                    <a:pt x="1851552" y="105438"/>
                    <a:pt x="1861058" y="111559"/>
                    <a:pt x="1872518" y="116160"/>
                  </a:cubicBezTo>
                  <a:cubicBezTo>
                    <a:pt x="1869306" y="119285"/>
                    <a:pt x="1866528" y="122454"/>
                    <a:pt x="1864184" y="125666"/>
                  </a:cubicBezTo>
                  <a:cubicBezTo>
                    <a:pt x="1840049" y="112991"/>
                    <a:pt x="1824509" y="94326"/>
                    <a:pt x="1817563" y="69670"/>
                  </a:cubicBezTo>
                  <a:lnTo>
                    <a:pt x="1806364" y="69670"/>
                  </a:lnTo>
                  <a:lnTo>
                    <a:pt x="1806364" y="113946"/>
                  </a:lnTo>
                  <a:cubicBezTo>
                    <a:pt x="1812181" y="111342"/>
                    <a:pt x="1819777" y="107522"/>
                    <a:pt x="1829153" y="102487"/>
                  </a:cubicBezTo>
                  <a:cubicBezTo>
                    <a:pt x="1829240" y="106480"/>
                    <a:pt x="1829457" y="109909"/>
                    <a:pt x="1829804" y="112774"/>
                  </a:cubicBezTo>
                  <a:cubicBezTo>
                    <a:pt x="1822078" y="116507"/>
                    <a:pt x="1814568" y="120544"/>
                    <a:pt x="1807276" y="124885"/>
                  </a:cubicBezTo>
                  <a:cubicBezTo>
                    <a:pt x="1805539" y="125840"/>
                    <a:pt x="1803195" y="127663"/>
                    <a:pt x="1800243" y="130355"/>
                  </a:cubicBezTo>
                  <a:lnTo>
                    <a:pt x="1792821" y="120588"/>
                  </a:lnTo>
                  <a:cubicBezTo>
                    <a:pt x="1795425" y="118331"/>
                    <a:pt x="1796727" y="115466"/>
                    <a:pt x="1796727" y="111993"/>
                  </a:cubicBezTo>
                  <a:close/>
                  <a:moveTo>
                    <a:pt x="2037940" y="8204"/>
                  </a:moveTo>
                  <a:lnTo>
                    <a:pt x="2150454" y="8204"/>
                  </a:lnTo>
                  <a:lnTo>
                    <a:pt x="2150454" y="109519"/>
                  </a:lnTo>
                  <a:cubicBezTo>
                    <a:pt x="2150454" y="121847"/>
                    <a:pt x="2144898" y="128011"/>
                    <a:pt x="2133786" y="128011"/>
                  </a:cubicBezTo>
                  <a:cubicBezTo>
                    <a:pt x="2127535" y="128011"/>
                    <a:pt x="2118984" y="127967"/>
                    <a:pt x="2108132" y="127880"/>
                  </a:cubicBezTo>
                  <a:cubicBezTo>
                    <a:pt x="2107871" y="124929"/>
                    <a:pt x="2107133" y="121195"/>
                    <a:pt x="2105918" y="116681"/>
                  </a:cubicBezTo>
                  <a:cubicBezTo>
                    <a:pt x="2116509" y="117289"/>
                    <a:pt x="2124800" y="117593"/>
                    <a:pt x="2130791" y="117593"/>
                  </a:cubicBezTo>
                  <a:cubicBezTo>
                    <a:pt x="2136781" y="117593"/>
                    <a:pt x="2139776" y="114120"/>
                    <a:pt x="2139776" y="107175"/>
                  </a:cubicBezTo>
                  <a:lnTo>
                    <a:pt x="2139776" y="17841"/>
                  </a:lnTo>
                  <a:lnTo>
                    <a:pt x="2037940" y="17841"/>
                  </a:lnTo>
                  <a:close/>
                  <a:moveTo>
                    <a:pt x="1371600" y="8204"/>
                  </a:moveTo>
                  <a:lnTo>
                    <a:pt x="1415225" y="8204"/>
                  </a:lnTo>
                  <a:lnTo>
                    <a:pt x="1415225" y="39588"/>
                  </a:lnTo>
                  <a:cubicBezTo>
                    <a:pt x="1415225" y="43495"/>
                    <a:pt x="1417178" y="45448"/>
                    <a:pt x="1421085" y="45448"/>
                  </a:cubicBezTo>
                  <a:cubicBezTo>
                    <a:pt x="1425947" y="45535"/>
                    <a:pt x="1430461" y="45405"/>
                    <a:pt x="1434629" y="45057"/>
                  </a:cubicBezTo>
                  <a:lnTo>
                    <a:pt x="1432805" y="54824"/>
                  </a:lnTo>
                  <a:cubicBezTo>
                    <a:pt x="1427336" y="54998"/>
                    <a:pt x="1422605" y="55085"/>
                    <a:pt x="1418611" y="55085"/>
                  </a:cubicBezTo>
                  <a:cubicBezTo>
                    <a:pt x="1409843" y="55085"/>
                    <a:pt x="1405458" y="50049"/>
                    <a:pt x="1405458" y="39979"/>
                  </a:cubicBezTo>
                  <a:lnTo>
                    <a:pt x="1405458" y="17450"/>
                  </a:lnTo>
                  <a:lnTo>
                    <a:pt x="1381367" y="17450"/>
                  </a:lnTo>
                  <a:lnTo>
                    <a:pt x="1381367" y="25263"/>
                  </a:lnTo>
                  <a:cubicBezTo>
                    <a:pt x="1381367" y="40196"/>
                    <a:pt x="1375203" y="51699"/>
                    <a:pt x="1362875" y="59773"/>
                  </a:cubicBezTo>
                  <a:cubicBezTo>
                    <a:pt x="1360704" y="57168"/>
                    <a:pt x="1358360" y="54520"/>
                    <a:pt x="1355843" y="51829"/>
                  </a:cubicBezTo>
                  <a:cubicBezTo>
                    <a:pt x="1366348" y="46099"/>
                    <a:pt x="1371600" y="37157"/>
                    <a:pt x="1371600" y="25003"/>
                  </a:cubicBezTo>
                  <a:close/>
                  <a:moveTo>
                    <a:pt x="1314431" y="8074"/>
                  </a:moveTo>
                  <a:lnTo>
                    <a:pt x="1352978" y="8074"/>
                  </a:lnTo>
                  <a:lnTo>
                    <a:pt x="1352978" y="113425"/>
                  </a:lnTo>
                  <a:cubicBezTo>
                    <a:pt x="1352978" y="122628"/>
                    <a:pt x="1348767" y="127229"/>
                    <a:pt x="1340346" y="127229"/>
                  </a:cubicBezTo>
                  <a:cubicBezTo>
                    <a:pt x="1336439" y="127229"/>
                    <a:pt x="1332185" y="127142"/>
                    <a:pt x="1327584" y="126969"/>
                  </a:cubicBezTo>
                  <a:cubicBezTo>
                    <a:pt x="1327323" y="124538"/>
                    <a:pt x="1326803" y="121326"/>
                    <a:pt x="1326021" y="117332"/>
                  </a:cubicBezTo>
                  <a:cubicBezTo>
                    <a:pt x="1330622" y="117853"/>
                    <a:pt x="1334573" y="118113"/>
                    <a:pt x="1337872" y="118113"/>
                  </a:cubicBezTo>
                  <a:cubicBezTo>
                    <a:pt x="1341431" y="118113"/>
                    <a:pt x="1343211" y="116117"/>
                    <a:pt x="1343211" y="112123"/>
                  </a:cubicBezTo>
                  <a:lnTo>
                    <a:pt x="1343211" y="82692"/>
                  </a:lnTo>
                  <a:lnTo>
                    <a:pt x="1324198" y="82692"/>
                  </a:lnTo>
                  <a:cubicBezTo>
                    <a:pt x="1323981" y="103441"/>
                    <a:pt x="1320031" y="119155"/>
                    <a:pt x="1312348" y="129834"/>
                  </a:cubicBezTo>
                  <a:cubicBezTo>
                    <a:pt x="1310091" y="127316"/>
                    <a:pt x="1307399" y="124885"/>
                    <a:pt x="1304274" y="122541"/>
                  </a:cubicBezTo>
                  <a:cubicBezTo>
                    <a:pt x="1311045" y="113078"/>
                    <a:pt x="1314431" y="99187"/>
                    <a:pt x="1314431" y="80869"/>
                  </a:cubicBezTo>
                  <a:close/>
                  <a:moveTo>
                    <a:pt x="293433" y="8074"/>
                  </a:moveTo>
                  <a:lnTo>
                    <a:pt x="407380" y="8074"/>
                  </a:lnTo>
                  <a:lnTo>
                    <a:pt x="407380" y="129573"/>
                  </a:lnTo>
                  <a:lnTo>
                    <a:pt x="397352" y="129573"/>
                  </a:lnTo>
                  <a:lnTo>
                    <a:pt x="397352" y="123062"/>
                  </a:lnTo>
                  <a:lnTo>
                    <a:pt x="303460" y="123062"/>
                  </a:lnTo>
                  <a:lnTo>
                    <a:pt x="303460" y="129703"/>
                  </a:lnTo>
                  <a:lnTo>
                    <a:pt x="293433" y="129703"/>
                  </a:lnTo>
                  <a:close/>
                  <a:moveTo>
                    <a:pt x="1749326" y="7943"/>
                  </a:moveTo>
                  <a:lnTo>
                    <a:pt x="1788784" y="7943"/>
                  </a:lnTo>
                  <a:lnTo>
                    <a:pt x="1788784" y="17059"/>
                  </a:lnTo>
                  <a:cubicBezTo>
                    <a:pt x="1784530" y="29300"/>
                    <a:pt x="1780449" y="41368"/>
                    <a:pt x="1776543" y="53262"/>
                  </a:cubicBezTo>
                  <a:cubicBezTo>
                    <a:pt x="1783488" y="62725"/>
                    <a:pt x="1787438" y="71233"/>
                    <a:pt x="1788393" y="78786"/>
                  </a:cubicBezTo>
                  <a:cubicBezTo>
                    <a:pt x="1790911" y="95368"/>
                    <a:pt x="1786787" y="104657"/>
                    <a:pt x="1776022" y="106654"/>
                  </a:cubicBezTo>
                  <a:cubicBezTo>
                    <a:pt x="1772115" y="107435"/>
                    <a:pt x="1767731" y="107522"/>
                    <a:pt x="1762869" y="106914"/>
                  </a:cubicBezTo>
                  <a:cubicBezTo>
                    <a:pt x="1762174" y="103355"/>
                    <a:pt x="1761220" y="99708"/>
                    <a:pt x="1760004" y="95975"/>
                  </a:cubicBezTo>
                  <a:cubicBezTo>
                    <a:pt x="1764605" y="97104"/>
                    <a:pt x="1768599" y="97451"/>
                    <a:pt x="1771985" y="97017"/>
                  </a:cubicBezTo>
                  <a:cubicBezTo>
                    <a:pt x="1777888" y="95888"/>
                    <a:pt x="1779885" y="89681"/>
                    <a:pt x="1777975" y="78395"/>
                  </a:cubicBezTo>
                  <a:cubicBezTo>
                    <a:pt x="1776760" y="71450"/>
                    <a:pt x="1772810" y="63636"/>
                    <a:pt x="1766125" y="54955"/>
                  </a:cubicBezTo>
                  <a:cubicBezTo>
                    <a:pt x="1769250" y="45492"/>
                    <a:pt x="1773330" y="32860"/>
                    <a:pt x="1778366" y="17059"/>
                  </a:cubicBezTo>
                  <a:lnTo>
                    <a:pt x="1759092" y="17059"/>
                  </a:lnTo>
                  <a:lnTo>
                    <a:pt x="1759092" y="130745"/>
                  </a:lnTo>
                  <a:lnTo>
                    <a:pt x="1749326" y="130745"/>
                  </a:lnTo>
                  <a:close/>
                  <a:moveTo>
                    <a:pt x="1521135" y="7292"/>
                  </a:moveTo>
                  <a:lnTo>
                    <a:pt x="1530381" y="10808"/>
                  </a:lnTo>
                  <a:cubicBezTo>
                    <a:pt x="1522307" y="31037"/>
                    <a:pt x="1510891" y="48183"/>
                    <a:pt x="1496132" y="62247"/>
                  </a:cubicBezTo>
                  <a:cubicBezTo>
                    <a:pt x="1493006" y="59035"/>
                    <a:pt x="1490402" y="56647"/>
                    <a:pt x="1488318" y="55085"/>
                  </a:cubicBezTo>
                  <a:cubicBezTo>
                    <a:pt x="1501862" y="43191"/>
                    <a:pt x="1512801" y="27260"/>
                    <a:pt x="1521135" y="7292"/>
                  </a:cubicBezTo>
                  <a:close/>
                  <a:moveTo>
                    <a:pt x="1928794" y="7032"/>
                  </a:moveTo>
                  <a:lnTo>
                    <a:pt x="1939081" y="11329"/>
                  </a:lnTo>
                  <a:cubicBezTo>
                    <a:pt x="1927361" y="35725"/>
                    <a:pt x="1912255" y="55692"/>
                    <a:pt x="1893763" y="71233"/>
                  </a:cubicBezTo>
                  <a:cubicBezTo>
                    <a:pt x="1891506" y="68368"/>
                    <a:pt x="1888728" y="65590"/>
                    <a:pt x="1885429" y="62898"/>
                  </a:cubicBezTo>
                  <a:cubicBezTo>
                    <a:pt x="1904789" y="47098"/>
                    <a:pt x="1919244" y="28476"/>
                    <a:pt x="1928794" y="7032"/>
                  </a:cubicBezTo>
                  <a:close/>
                  <a:moveTo>
                    <a:pt x="1968642" y="5209"/>
                  </a:moveTo>
                  <a:cubicBezTo>
                    <a:pt x="1977064" y="27868"/>
                    <a:pt x="1992734" y="45839"/>
                    <a:pt x="2015653" y="59122"/>
                  </a:cubicBezTo>
                  <a:cubicBezTo>
                    <a:pt x="2013309" y="61553"/>
                    <a:pt x="2010618" y="64938"/>
                    <a:pt x="2007580" y="69279"/>
                  </a:cubicBezTo>
                  <a:cubicBezTo>
                    <a:pt x="1983618" y="52784"/>
                    <a:pt x="1967427" y="32686"/>
                    <a:pt x="1959006" y="8985"/>
                  </a:cubicBezTo>
                  <a:close/>
                  <a:moveTo>
                    <a:pt x="253696" y="4037"/>
                  </a:moveTo>
                  <a:lnTo>
                    <a:pt x="263853" y="4037"/>
                  </a:lnTo>
                  <a:lnTo>
                    <a:pt x="263853" y="128011"/>
                  </a:lnTo>
                  <a:lnTo>
                    <a:pt x="253696" y="128011"/>
                  </a:lnTo>
                  <a:close/>
                  <a:moveTo>
                    <a:pt x="194965" y="4037"/>
                  </a:moveTo>
                  <a:lnTo>
                    <a:pt x="205122" y="4037"/>
                  </a:lnTo>
                  <a:lnTo>
                    <a:pt x="205122" y="50657"/>
                  </a:lnTo>
                  <a:cubicBezTo>
                    <a:pt x="205122" y="73229"/>
                    <a:pt x="203646" y="89117"/>
                    <a:pt x="200695" y="98319"/>
                  </a:cubicBezTo>
                  <a:cubicBezTo>
                    <a:pt x="198177" y="108130"/>
                    <a:pt x="191101" y="118765"/>
                    <a:pt x="179468" y="130224"/>
                  </a:cubicBezTo>
                  <a:cubicBezTo>
                    <a:pt x="176950" y="127012"/>
                    <a:pt x="174476" y="124147"/>
                    <a:pt x="172045" y="121630"/>
                  </a:cubicBezTo>
                  <a:cubicBezTo>
                    <a:pt x="182724" y="111819"/>
                    <a:pt x="189148" y="102443"/>
                    <a:pt x="191318" y="93501"/>
                  </a:cubicBezTo>
                  <a:cubicBezTo>
                    <a:pt x="193749" y="85861"/>
                    <a:pt x="194965" y="71580"/>
                    <a:pt x="194965" y="50657"/>
                  </a:cubicBezTo>
                  <a:close/>
                  <a:moveTo>
                    <a:pt x="750596" y="3646"/>
                  </a:moveTo>
                  <a:lnTo>
                    <a:pt x="759972" y="3646"/>
                  </a:lnTo>
                  <a:lnTo>
                    <a:pt x="759972" y="21357"/>
                  </a:lnTo>
                  <a:lnTo>
                    <a:pt x="775990" y="21357"/>
                  </a:lnTo>
                  <a:lnTo>
                    <a:pt x="775990" y="29951"/>
                  </a:lnTo>
                  <a:lnTo>
                    <a:pt x="759972" y="29951"/>
                  </a:lnTo>
                  <a:lnTo>
                    <a:pt x="759972" y="43234"/>
                  </a:lnTo>
                  <a:lnTo>
                    <a:pt x="766353" y="43234"/>
                  </a:lnTo>
                  <a:cubicBezTo>
                    <a:pt x="774166" y="34466"/>
                    <a:pt x="781285" y="24959"/>
                    <a:pt x="787710" y="14715"/>
                  </a:cubicBezTo>
                  <a:lnTo>
                    <a:pt x="795523" y="19794"/>
                  </a:lnTo>
                  <a:cubicBezTo>
                    <a:pt x="790227" y="27694"/>
                    <a:pt x="784324" y="35508"/>
                    <a:pt x="777813" y="43234"/>
                  </a:cubicBezTo>
                  <a:lnTo>
                    <a:pt x="787449" y="43234"/>
                  </a:lnTo>
                  <a:lnTo>
                    <a:pt x="787449" y="51829"/>
                  </a:lnTo>
                  <a:lnTo>
                    <a:pt x="770390" y="51829"/>
                  </a:lnTo>
                  <a:cubicBezTo>
                    <a:pt x="766917" y="55736"/>
                    <a:pt x="763358" y="59512"/>
                    <a:pt x="759712" y="63159"/>
                  </a:cubicBezTo>
                  <a:lnTo>
                    <a:pt x="781068" y="63159"/>
                  </a:lnTo>
                  <a:lnTo>
                    <a:pt x="781068" y="70972"/>
                  </a:lnTo>
                  <a:lnTo>
                    <a:pt x="764269" y="87511"/>
                  </a:lnTo>
                  <a:lnTo>
                    <a:pt x="764269" y="89855"/>
                  </a:lnTo>
                  <a:cubicBezTo>
                    <a:pt x="771301" y="88639"/>
                    <a:pt x="779072" y="87250"/>
                    <a:pt x="787580" y="85688"/>
                  </a:cubicBezTo>
                  <a:cubicBezTo>
                    <a:pt x="787319" y="88987"/>
                    <a:pt x="787146" y="91982"/>
                    <a:pt x="787059" y="94673"/>
                  </a:cubicBezTo>
                  <a:cubicBezTo>
                    <a:pt x="779940" y="95888"/>
                    <a:pt x="772343" y="97234"/>
                    <a:pt x="764269" y="98710"/>
                  </a:cubicBezTo>
                  <a:lnTo>
                    <a:pt x="764269" y="112904"/>
                  </a:lnTo>
                  <a:cubicBezTo>
                    <a:pt x="764877" y="123670"/>
                    <a:pt x="759842" y="128835"/>
                    <a:pt x="749163" y="128401"/>
                  </a:cubicBezTo>
                  <a:cubicBezTo>
                    <a:pt x="745430" y="128401"/>
                    <a:pt x="740612" y="128314"/>
                    <a:pt x="734708" y="128141"/>
                  </a:cubicBezTo>
                  <a:cubicBezTo>
                    <a:pt x="734361" y="125363"/>
                    <a:pt x="733927" y="122107"/>
                    <a:pt x="733406" y="118374"/>
                  </a:cubicBezTo>
                  <a:cubicBezTo>
                    <a:pt x="737486" y="118808"/>
                    <a:pt x="742131" y="119068"/>
                    <a:pt x="747340" y="119155"/>
                  </a:cubicBezTo>
                  <a:cubicBezTo>
                    <a:pt x="752810" y="119676"/>
                    <a:pt x="755327" y="117245"/>
                    <a:pt x="754893" y="111863"/>
                  </a:cubicBezTo>
                  <a:lnTo>
                    <a:pt x="754893" y="100403"/>
                  </a:lnTo>
                  <a:cubicBezTo>
                    <a:pt x="746472" y="101966"/>
                    <a:pt x="737617" y="103659"/>
                    <a:pt x="728327" y="105482"/>
                  </a:cubicBezTo>
                  <a:lnTo>
                    <a:pt x="726765" y="95975"/>
                  </a:lnTo>
                  <a:cubicBezTo>
                    <a:pt x="733970" y="94933"/>
                    <a:pt x="743347" y="93458"/>
                    <a:pt x="754893" y="91548"/>
                  </a:cubicBezTo>
                  <a:lnTo>
                    <a:pt x="754893" y="85036"/>
                  </a:lnTo>
                  <a:lnTo>
                    <a:pt x="768567" y="71493"/>
                  </a:lnTo>
                  <a:lnTo>
                    <a:pt x="751117" y="71493"/>
                  </a:lnTo>
                  <a:cubicBezTo>
                    <a:pt x="743911" y="78091"/>
                    <a:pt x="736705" y="84168"/>
                    <a:pt x="729499" y="89724"/>
                  </a:cubicBezTo>
                  <a:cubicBezTo>
                    <a:pt x="727763" y="87294"/>
                    <a:pt x="725723" y="84819"/>
                    <a:pt x="723379" y="82302"/>
                  </a:cubicBezTo>
                  <a:cubicBezTo>
                    <a:pt x="728414" y="78742"/>
                    <a:pt x="733102" y="75139"/>
                    <a:pt x="737443" y="71493"/>
                  </a:cubicBezTo>
                  <a:lnTo>
                    <a:pt x="726635" y="71493"/>
                  </a:lnTo>
                  <a:lnTo>
                    <a:pt x="726635" y="63159"/>
                  </a:lnTo>
                  <a:lnTo>
                    <a:pt x="746819" y="63159"/>
                  </a:lnTo>
                  <a:cubicBezTo>
                    <a:pt x="750900" y="59512"/>
                    <a:pt x="754850" y="55736"/>
                    <a:pt x="758670" y="51829"/>
                  </a:cubicBezTo>
                  <a:lnTo>
                    <a:pt x="724942" y="51829"/>
                  </a:lnTo>
                  <a:lnTo>
                    <a:pt x="724942" y="43234"/>
                  </a:lnTo>
                  <a:lnTo>
                    <a:pt x="750596" y="43234"/>
                  </a:lnTo>
                  <a:lnTo>
                    <a:pt x="750596" y="29951"/>
                  </a:lnTo>
                  <a:lnTo>
                    <a:pt x="730151" y="29951"/>
                  </a:lnTo>
                  <a:lnTo>
                    <a:pt x="730151" y="21357"/>
                  </a:lnTo>
                  <a:lnTo>
                    <a:pt x="750596" y="21357"/>
                  </a:lnTo>
                  <a:close/>
                  <a:moveTo>
                    <a:pt x="11720" y="3646"/>
                  </a:moveTo>
                  <a:cubicBezTo>
                    <a:pt x="21357" y="10244"/>
                    <a:pt x="29908" y="16495"/>
                    <a:pt x="37374" y="22398"/>
                  </a:cubicBezTo>
                  <a:cubicBezTo>
                    <a:pt x="34596" y="25611"/>
                    <a:pt x="32165" y="28432"/>
                    <a:pt x="30082" y="30863"/>
                  </a:cubicBezTo>
                  <a:cubicBezTo>
                    <a:pt x="20445" y="22615"/>
                    <a:pt x="12197" y="16017"/>
                    <a:pt x="5339" y="11069"/>
                  </a:cubicBezTo>
                  <a:close/>
                  <a:moveTo>
                    <a:pt x="807374" y="3516"/>
                  </a:moveTo>
                  <a:lnTo>
                    <a:pt x="816880" y="5860"/>
                  </a:lnTo>
                  <a:cubicBezTo>
                    <a:pt x="815144" y="12979"/>
                    <a:pt x="813147" y="20054"/>
                    <a:pt x="810890" y="27086"/>
                  </a:cubicBezTo>
                  <a:lnTo>
                    <a:pt x="851520" y="27086"/>
                  </a:lnTo>
                  <a:lnTo>
                    <a:pt x="851520" y="36463"/>
                  </a:lnTo>
                  <a:lnTo>
                    <a:pt x="838758" y="36463"/>
                  </a:lnTo>
                  <a:cubicBezTo>
                    <a:pt x="838150" y="58861"/>
                    <a:pt x="832681" y="78135"/>
                    <a:pt x="822350" y="94282"/>
                  </a:cubicBezTo>
                  <a:cubicBezTo>
                    <a:pt x="830250" y="105134"/>
                    <a:pt x="840624" y="113599"/>
                    <a:pt x="853473" y="119676"/>
                  </a:cubicBezTo>
                  <a:cubicBezTo>
                    <a:pt x="851042" y="123236"/>
                    <a:pt x="849002" y="126448"/>
                    <a:pt x="847353" y="129313"/>
                  </a:cubicBezTo>
                  <a:cubicBezTo>
                    <a:pt x="834677" y="122020"/>
                    <a:pt x="824346" y="113122"/>
                    <a:pt x="816359" y="102617"/>
                  </a:cubicBezTo>
                  <a:cubicBezTo>
                    <a:pt x="807591" y="113556"/>
                    <a:pt x="796218" y="122888"/>
                    <a:pt x="782240" y="130615"/>
                  </a:cubicBezTo>
                  <a:cubicBezTo>
                    <a:pt x="780678" y="128358"/>
                    <a:pt x="778551" y="125493"/>
                    <a:pt x="775859" y="122020"/>
                  </a:cubicBezTo>
                  <a:cubicBezTo>
                    <a:pt x="790358" y="114641"/>
                    <a:pt x="801948" y="105308"/>
                    <a:pt x="810629" y="94022"/>
                  </a:cubicBezTo>
                  <a:cubicBezTo>
                    <a:pt x="804552" y="83864"/>
                    <a:pt x="800428" y="72405"/>
                    <a:pt x="798258" y="59643"/>
                  </a:cubicBezTo>
                  <a:cubicBezTo>
                    <a:pt x="796261" y="63897"/>
                    <a:pt x="794221" y="68107"/>
                    <a:pt x="792138" y="72274"/>
                  </a:cubicBezTo>
                  <a:cubicBezTo>
                    <a:pt x="789359" y="70451"/>
                    <a:pt x="786581" y="68802"/>
                    <a:pt x="783803" y="67326"/>
                  </a:cubicBezTo>
                  <a:cubicBezTo>
                    <a:pt x="793613" y="49268"/>
                    <a:pt x="801470" y="27998"/>
                    <a:pt x="807374" y="3516"/>
                  </a:cubicBezTo>
                  <a:close/>
                  <a:moveTo>
                    <a:pt x="1251384" y="3125"/>
                  </a:moveTo>
                  <a:cubicBezTo>
                    <a:pt x="1258937" y="8247"/>
                    <a:pt x="1266403" y="13934"/>
                    <a:pt x="1273783" y="20185"/>
                  </a:cubicBezTo>
                  <a:lnTo>
                    <a:pt x="1266490" y="28258"/>
                  </a:lnTo>
                  <a:cubicBezTo>
                    <a:pt x="1259284" y="21834"/>
                    <a:pt x="1252035" y="15887"/>
                    <a:pt x="1244742" y="10418"/>
                  </a:cubicBezTo>
                  <a:close/>
                  <a:moveTo>
                    <a:pt x="161106" y="2995"/>
                  </a:moveTo>
                  <a:lnTo>
                    <a:pt x="170873" y="2995"/>
                  </a:lnTo>
                  <a:lnTo>
                    <a:pt x="170873" y="34249"/>
                  </a:lnTo>
                  <a:lnTo>
                    <a:pt x="186891" y="34249"/>
                  </a:lnTo>
                  <a:lnTo>
                    <a:pt x="186891" y="43755"/>
                  </a:lnTo>
                  <a:lnTo>
                    <a:pt x="170873" y="43755"/>
                  </a:lnTo>
                  <a:lnTo>
                    <a:pt x="170873" y="83213"/>
                  </a:lnTo>
                  <a:cubicBezTo>
                    <a:pt x="176603" y="81564"/>
                    <a:pt x="182420" y="79871"/>
                    <a:pt x="188323" y="78135"/>
                  </a:cubicBezTo>
                  <a:cubicBezTo>
                    <a:pt x="188323" y="81694"/>
                    <a:pt x="188410" y="85080"/>
                    <a:pt x="188584" y="88292"/>
                  </a:cubicBezTo>
                  <a:cubicBezTo>
                    <a:pt x="172870" y="92893"/>
                    <a:pt x="158198" y="97451"/>
                    <a:pt x="144568" y="101966"/>
                  </a:cubicBezTo>
                  <a:lnTo>
                    <a:pt x="142745" y="90766"/>
                  </a:lnTo>
                  <a:cubicBezTo>
                    <a:pt x="148822" y="89204"/>
                    <a:pt x="154942" y="87597"/>
                    <a:pt x="161106" y="85948"/>
                  </a:cubicBezTo>
                  <a:lnTo>
                    <a:pt x="161106" y="43755"/>
                  </a:lnTo>
                  <a:lnTo>
                    <a:pt x="144568" y="43755"/>
                  </a:lnTo>
                  <a:lnTo>
                    <a:pt x="144568" y="34249"/>
                  </a:lnTo>
                  <a:lnTo>
                    <a:pt x="161106" y="34249"/>
                  </a:lnTo>
                  <a:close/>
                  <a:moveTo>
                    <a:pt x="1037667" y="2474"/>
                  </a:moveTo>
                  <a:lnTo>
                    <a:pt x="1047694" y="2474"/>
                  </a:lnTo>
                  <a:lnTo>
                    <a:pt x="1047694" y="27738"/>
                  </a:lnTo>
                  <a:lnTo>
                    <a:pt x="1062930" y="27738"/>
                  </a:lnTo>
                  <a:lnTo>
                    <a:pt x="1062930" y="36723"/>
                  </a:lnTo>
                  <a:lnTo>
                    <a:pt x="1047694" y="36723"/>
                  </a:lnTo>
                  <a:lnTo>
                    <a:pt x="1047694" y="61661"/>
                  </a:lnTo>
                  <a:cubicBezTo>
                    <a:pt x="1052686" y="60055"/>
                    <a:pt x="1057548" y="58471"/>
                    <a:pt x="1062279" y="56908"/>
                  </a:cubicBezTo>
                  <a:cubicBezTo>
                    <a:pt x="1062279" y="61075"/>
                    <a:pt x="1062366" y="64461"/>
                    <a:pt x="1062540" y="67065"/>
                  </a:cubicBezTo>
                  <a:cubicBezTo>
                    <a:pt x="1057634" y="68628"/>
                    <a:pt x="1052686" y="70213"/>
                    <a:pt x="1047694" y="71819"/>
                  </a:cubicBezTo>
                  <a:lnTo>
                    <a:pt x="1047694" y="113816"/>
                  </a:lnTo>
                  <a:cubicBezTo>
                    <a:pt x="1047694" y="123019"/>
                    <a:pt x="1043353" y="127663"/>
                    <a:pt x="1034671" y="127750"/>
                  </a:cubicBezTo>
                  <a:cubicBezTo>
                    <a:pt x="1031199" y="127837"/>
                    <a:pt x="1027032" y="127837"/>
                    <a:pt x="1022170" y="127750"/>
                  </a:cubicBezTo>
                  <a:cubicBezTo>
                    <a:pt x="1021649" y="124104"/>
                    <a:pt x="1021085" y="120414"/>
                    <a:pt x="1020477" y="116681"/>
                  </a:cubicBezTo>
                  <a:cubicBezTo>
                    <a:pt x="1025599" y="117202"/>
                    <a:pt x="1029463" y="117462"/>
                    <a:pt x="1032067" y="117462"/>
                  </a:cubicBezTo>
                  <a:cubicBezTo>
                    <a:pt x="1035800" y="117462"/>
                    <a:pt x="1037667" y="115509"/>
                    <a:pt x="1037667" y="111602"/>
                  </a:cubicBezTo>
                  <a:lnTo>
                    <a:pt x="1037667" y="75139"/>
                  </a:lnTo>
                  <a:cubicBezTo>
                    <a:pt x="1031807" y="77093"/>
                    <a:pt x="1025903" y="79089"/>
                    <a:pt x="1019956" y="81130"/>
                  </a:cubicBezTo>
                  <a:lnTo>
                    <a:pt x="1018654" y="70321"/>
                  </a:lnTo>
                  <a:cubicBezTo>
                    <a:pt x="1025209" y="68454"/>
                    <a:pt x="1031546" y="66610"/>
                    <a:pt x="1037667" y="64786"/>
                  </a:cubicBezTo>
                  <a:lnTo>
                    <a:pt x="1037667" y="36723"/>
                  </a:lnTo>
                  <a:lnTo>
                    <a:pt x="1020347" y="36723"/>
                  </a:lnTo>
                  <a:lnTo>
                    <a:pt x="1020347" y="27738"/>
                  </a:lnTo>
                  <a:lnTo>
                    <a:pt x="1037667" y="27738"/>
                  </a:lnTo>
                  <a:close/>
                  <a:moveTo>
                    <a:pt x="1487016" y="2083"/>
                  </a:moveTo>
                  <a:lnTo>
                    <a:pt x="1497174" y="5599"/>
                  </a:lnTo>
                  <a:cubicBezTo>
                    <a:pt x="1492963" y="17146"/>
                    <a:pt x="1488362" y="27955"/>
                    <a:pt x="1483370" y="38025"/>
                  </a:cubicBezTo>
                  <a:lnTo>
                    <a:pt x="1483370" y="129052"/>
                  </a:lnTo>
                  <a:lnTo>
                    <a:pt x="1473473" y="129052"/>
                  </a:lnTo>
                  <a:lnTo>
                    <a:pt x="1473473" y="56127"/>
                  </a:lnTo>
                  <a:cubicBezTo>
                    <a:pt x="1469479" y="62725"/>
                    <a:pt x="1465312" y="68932"/>
                    <a:pt x="1460971" y="74749"/>
                  </a:cubicBezTo>
                  <a:cubicBezTo>
                    <a:pt x="1459669" y="71016"/>
                    <a:pt x="1458280" y="67152"/>
                    <a:pt x="1456804" y="63159"/>
                  </a:cubicBezTo>
                  <a:cubicBezTo>
                    <a:pt x="1469219" y="46750"/>
                    <a:pt x="1479289" y="26392"/>
                    <a:pt x="1487016" y="2083"/>
                  </a:cubicBezTo>
                  <a:close/>
                  <a:moveTo>
                    <a:pt x="1547310" y="1953"/>
                  </a:moveTo>
                  <a:cubicBezTo>
                    <a:pt x="1555905" y="24004"/>
                    <a:pt x="1569144" y="40109"/>
                    <a:pt x="1587029" y="50266"/>
                  </a:cubicBezTo>
                  <a:cubicBezTo>
                    <a:pt x="1583729" y="54086"/>
                    <a:pt x="1581255" y="57255"/>
                    <a:pt x="1579606" y="59773"/>
                  </a:cubicBezTo>
                  <a:cubicBezTo>
                    <a:pt x="1560246" y="46490"/>
                    <a:pt x="1546615" y="28432"/>
                    <a:pt x="1538715" y="5599"/>
                  </a:cubicBezTo>
                  <a:close/>
                  <a:moveTo>
                    <a:pt x="1100435" y="1693"/>
                  </a:moveTo>
                  <a:lnTo>
                    <a:pt x="1110853" y="1693"/>
                  </a:lnTo>
                  <a:lnTo>
                    <a:pt x="1110853" y="22659"/>
                  </a:lnTo>
                  <a:lnTo>
                    <a:pt x="1146274" y="22659"/>
                  </a:lnTo>
                  <a:lnTo>
                    <a:pt x="1146274" y="32165"/>
                  </a:lnTo>
                  <a:lnTo>
                    <a:pt x="1110853" y="32165"/>
                  </a:lnTo>
                  <a:lnTo>
                    <a:pt x="1110853" y="52090"/>
                  </a:lnTo>
                  <a:lnTo>
                    <a:pt x="1138591" y="52090"/>
                  </a:lnTo>
                  <a:lnTo>
                    <a:pt x="1138591" y="59903"/>
                  </a:lnTo>
                  <a:cubicBezTo>
                    <a:pt x="1132470" y="77266"/>
                    <a:pt x="1123767" y="91331"/>
                    <a:pt x="1112481" y="102096"/>
                  </a:cubicBezTo>
                  <a:cubicBezTo>
                    <a:pt x="1122248" y="109779"/>
                    <a:pt x="1134337" y="115639"/>
                    <a:pt x="1148748" y="119676"/>
                  </a:cubicBezTo>
                  <a:cubicBezTo>
                    <a:pt x="1145449" y="123496"/>
                    <a:pt x="1142671" y="126839"/>
                    <a:pt x="1140414" y="129703"/>
                  </a:cubicBezTo>
                  <a:cubicBezTo>
                    <a:pt x="1126306" y="123974"/>
                    <a:pt x="1114347" y="117007"/>
                    <a:pt x="1104537" y="108802"/>
                  </a:cubicBezTo>
                  <a:cubicBezTo>
                    <a:pt x="1093121" y="117397"/>
                    <a:pt x="1079773" y="124712"/>
                    <a:pt x="1064493" y="130745"/>
                  </a:cubicBezTo>
                  <a:cubicBezTo>
                    <a:pt x="1062670" y="127967"/>
                    <a:pt x="1060369" y="124885"/>
                    <a:pt x="1057591" y="121499"/>
                  </a:cubicBezTo>
                  <a:cubicBezTo>
                    <a:pt x="1073088" y="116464"/>
                    <a:pt x="1086327" y="109953"/>
                    <a:pt x="1097310" y="101966"/>
                  </a:cubicBezTo>
                  <a:cubicBezTo>
                    <a:pt x="1087673" y="91461"/>
                    <a:pt x="1080446" y="77700"/>
                    <a:pt x="1075627" y="60684"/>
                  </a:cubicBezTo>
                  <a:lnTo>
                    <a:pt x="1066967" y="60684"/>
                  </a:lnTo>
                  <a:lnTo>
                    <a:pt x="1066967" y="52090"/>
                  </a:lnTo>
                  <a:lnTo>
                    <a:pt x="1100435" y="52090"/>
                  </a:lnTo>
                  <a:lnTo>
                    <a:pt x="1100435" y="32165"/>
                  </a:lnTo>
                  <a:lnTo>
                    <a:pt x="1066446" y="32165"/>
                  </a:lnTo>
                  <a:lnTo>
                    <a:pt x="1066446" y="22659"/>
                  </a:lnTo>
                  <a:lnTo>
                    <a:pt x="1100435" y="22659"/>
                  </a:lnTo>
                  <a:close/>
                  <a:moveTo>
                    <a:pt x="1221562" y="1172"/>
                  </a:moveTo>
                  <a:lnTo>
                    <a:pt x="1231980" y="1172"/>
                  </a:lnTo>
                  <a:lnTo>
                    <a:pt x="1231980" y="32686"/>
                  </a:lnTo>
                  <a:lnTo>
                    <a:pt x="1288889" y="32686"/>
                  </a:lnTo>
                  <a:lnTo>
                    <a:pt x="1288889" y="42323"/>
                  </a:lnTo>
                  <a:lnTo>
                    <a:pt x="1236734" y="42323"/>
                  </a:lnTo>
                  <a:cubicBezTo>
                    <a:pt x="1251189" y="70625"/>
                    <a:pt x="1269702" y="91070"/>
                    <a:pt x="1292274" y="103659"/>
                  </a:cubicBezTo>
                  <a:cubicBezTo>
                    <a:pt x="1289149" y="107218"/>
                    <a:pt x="1286371" y="110691"/>
                    <a:pt x="1283940" y="114076"/>
                  </a:cubicBezTo>
                  <a:cubicBezTo>
                    <a:pt x="1262279" y="98753"/>
                    <a:pt x="1244960" y="77114"/>
                    <a:pt x="1231980" y="49160"/>
                  </a:cubicBezTo>
                  <a:lnTo>
                    <a:pt x="1231980" y="129703"/>
                  </a:lnTo>
                  <a:lnTo>
                    <a:pt x="1221562" y="129703"/>
                  </a:lnTo>
                  <a:lnTo>
                    <a:pt x="1221562" y="48899"/>
                  </a:lnTo>
                  <a:cubicBezTo>
                    <a:pt x="1209408" y="74944"/>
                    <a:pt x="1191654" y="97234"/>
                    <a:pt x="1168301" y="115769"/>
                  </a:cubicBezTo>
                  <a:cubicBezTo>
                    <a:pt x="1166304" y="112991"/>
                    <a:pt x="1163786" y="109692"/>
                    <a:pt x="1160748" y="105872"/>
                  </a:cubicBezTo>
                  <a:cubicBezTo>
                    <a:pt x="1184058" y="88987"/>
                    <a:pt x="1202637" y="67803"/>
                    <a:pt x="1216484" y="42323"/>
                  </a:cubicBezTo>
                  <a:lnTo>
                    <a:pt x="1164915" y="42323"/>
                  </a:lnTo>
                  <a:lnTo>
                    <a:pt x="1164915" y="32686"/>
                  </a:lnTo>
                  <a:lnTo>
                    <a:pt x="1221562" y="32686"/>
                  </a:lnTo>
                  <a:close/>
                  <a:moveTo>
                    <a:pt x="487877" y="911"/>
                  </a:moveTo>
                  <a:lnTo>
                    <a:pt x="498425" y="2344"/>
                  </a:lnTo>
                  <a:cubicBezTo>
                    <a:pt x="497774" y="6120"/>
                    <a:pt x="497101" y="9680"/>
                    <a:pt x="496407" y="13022"/>
                  </a:cubicBezTo>
                  <a:lnTo>
                    <a:pt x="551296" y="13022"/>
                  </a:lnTo>
                  <a:lnTo>
                    <a:pt x="551296" y="21357"/>
                  </a:lnTo>
                  <a:lnTo>
                    <a:pt x="494518" y="21357"/>
                  </a:lnTo>
                  <a:cubicBezTo>
                    <a:pt x="493520" y="25350"/>
                    <a:pt x="492478" y="28953"/>
                    <a:pt x="491393" y="32165"/>
                  </a:cubicBezTo>
                  <a:lnTo>
                    <a:pt x="546869" y="32165"/>
                  </a:lnTo>
                  <a:lnTo>
                    <a:pt x="546869" y="40500"/>
                  </a:lnTo>
                  <a:lnTo>
                    <a:pt x="488268" y="40500"/>
                  </a:lnTo>
                  <a:cubicBezTo>
                    <a:pt x="486488" y="44797"/>
                    <a:pt x="484361" y="48964"/>
                    <a:pt x="481887" y="53001"/>
                  </a:cubicBezTo>
                  <a:lnTo>
                    <a:pt x="556636" y="53001"/>
                  </a:lnTo>
                  <a:lnTo>
                    <a:pt x="556636" y="61336"/>
                  </a:lnTo>
                  <a:lnTo>
                    <a:pt x="520173" y="61336"/>
                  </a:lnTo>
                  <a:cubicBezTo>
                    <a:pt x="528898" y="72057"/>
                    <a:pt x="541833" y="79784"/>
                    <a:pt x="558980" y="84516"/>
                  </a:cubicBezTo>
                  <a:cubicBezTo>
                    <a:pt x="556549" y="88249"/>
                    <a:pt x="554378" y="91721"/>
                    <a:pt x="552468" y="94933"/>
                  </a:cubicBezTo>
                  <a:cubicBezTo>
                    <a:pt x="543353" y="91331"/>
                    <a:pt x="535387" y="87033"/>
                    <a:pt x="528572" y="82041"/>
                  </a:cubicBezTo>
                  <a:cubicBezTo>
                    <a:pt x="522929" y="85601"/>
                    <a:pt x="516483" y="89247"/>
                    <a:pt x="509234" y="92980"/>
                  </a:cubicBezTo>
                  <a:cubicBezTo>
                    <a:pt x="507932" y="90897"/>
                    <a:pt x="506152" y="88335"/>
                    <a:pt x="503895" y="85297"/>
                  </a:cubicBezTo>
                  <a:cubicBezTo>
                    <a:pt x="510015" y="82389"/>
                    <a:pt x="515788" y="79241"/>
                    <a:pt x="521215" y="75856"/>
                  </a:cubicBezTo>
                  <a:cubicBezTo>
                    <a:pt x="516570" y="71471"/>
                    <a:pt x="512663" y="66631"/>
                    <a:pt x="509494" y="61336"/>
                  </a:cubicBezTo>
                  <a:lnTo>
                    <a:pt x="476092" y="61336"/>
                  </a:lnTo>
                  <a:cubicBezTo>
                    <a:pt x="472315" y="66197"/>
                    <a:pt x="467974" y="70842"/>
                    <a:pt x="463069" y="75270"/>
                  </a:cubicBezTo>
                  <a:cubicBezTo>
                    <a:pt x="469103" y="78742"/>
                    <a:pt x="475028" y="82345"/>
                    <a:pt x="480845" y="86078"/>
                  </a:cubicBezTo>
                  <a:lnTo>
                    <a:pt x="474594" y="94022"/>
                  </a:lnTo>
                  <a:cubicBezTo>
                    <a:pt x="468647" y="89811"/>
                    <a:pt x="462375" y="85622"/>
                    <a:pt x="455777" y="81455"/>
                  </a:cubicBezTo>
                  <a:cubicBezTo>
                    <a:pt x="449179" y="86577"/>
                    <a:pt x="441734" y="91417"/>
                    <a:pt x="433443" y="95975"/>
                  </a:cubicBezTo>
                  <a:cubicBezTo>
                    <a:pt x="431707" y="93197"/>
                    <a:pt x="429623" y="90159"/>
                    <a:pt x="427192" y="86860"/>
                  </a:cubicBezTo>
                  <a:cubicBezTo>
                    <a:pt x="441777" y="79871"/>
                    <a:pt x="453671" y="71363"/>
                    <a:pt x="462874" y="61336"/>
                  </a:cubicBezTo>
                  <a:lnTo>
                    <a:pt x="429797" y="61336"/>
                  </a:lnTo>
                  <a:lnTo>
                    <a:pt x="429797" y="53001"/>
                  </a:lnTo>
                  <a:lnTo>
                    <a:pt x="469646" y="53001"/>
                  </a:lnTo>
                  <a:cubicBezTo>
                    <a:pt x="472510" y="49051"/>
                    <a:pt x="475006" y="44884"/>
                    <a:pt x="477133" y="40500"/>
                  </a:cubicBezTo>
                  <a:lnTo>
                    <a:pt x="439564" y="40500"/>
                  </a:lnTo>
                  <a:lnTo>
                    <a:pt x="439564" y="32165"/>
                  </a:lnTo>
                  <a:lnTo>
                    <a:pt x="480650" y="32165"/>
                  </a:lnTo>
                  <a:cubicBezTo>
                    <a:pt x="481908" y="28779"/>
                    <a:pt x="483037" y="25176"/>
                    <a:pt x="484035" y="21357"/>
                  </a:cubicBezTo>
                  <a:lnTo>
                    <a:pt x="434876" y="21357"/>
                  </a:lnTo>
                  <a:lnTo>
                    <a:pt x="434876" y="13022"/>
                  </a:lnTo>
                  <a:lnTo>
                    <a:pt x="485924" y="13022"/>
                  </a:lnTo>
                  <a:cubicBezTo>
                    <a:pt x="486705" y="9202"/>
                    <a:pt x="487356" y="5165"/>
                    <a:pt x="487877" y="911"/>
                  </a:cubicBezTo>
                  <a:close/>
                  <a:moveTo>
                    <a:pt x="1649946" y="521"/>
                  </a:moveTo>
                  <a:lnTo>
                    <a:pt x="1660754" y="2995"/>
                  </a:lnTo>
                  <a:cubicBezTo>
                    <a:pt x="1659018" y="7813"/>
                    <a:pt x="1657108" y="12545"/>
                    <a:pt x="1655024" y="17189"/>
                  </a:cubicBezTo>
                  <a:lnTo>
                    <a:pt x="1728601" y="17189"/>
                  </a:lnTo>
                  <a:lnTo>
                    <a:pt x="1728601" y="26826"/>
                  </a:lnTo>
                  <a:lnTo>
                    <a:pt x="1650336" y="26826"/>
                  </a:lnTo>
                  <a:cubicBezTo>
                    <a:pt x="1647645" y="31948"/>
                    <a:pt x="1644693" y="36940"/>
                    <a:pt x="1641481" y="41802"/>
                  </a:cubicBezTo>
                  <a:lnTo>
                    <a:pt x="1712844" y="41802"/>
                  </a:lnTo>
                  <a:lnTo>
                    <a:pt x="1712844" y="111342"/>
                  </a:lnTo>
                  <a:cubicBezTo>
                    <a:pt x="1712844" y="122107"/>
                    <a:pt x="1707592" y="127490"/>
                    <a:pt x="1697087" y="127490"/>
                  </a:cubicBezTo>
                  <a:cubicBezTo>
                    <a:pt x="1692486" y="127576"/>
                    <a:pt x="1685497" y="127620"/>
                    <a:pt x="1676121" y="127620"/>
                  </a:cubicBezTo>
                  <a:cubicBezTo>
                    <a:pt x="1675687" y="124668"/>
                    <a:pt x="1675036" y="121109"/>
                    <a:pt x="1674167" y="116941"/>
                  </a:cubicBezTo>
                  <a:cubicBezTo>
                    <a:pt x="1682154" y="117549"/>
                    <a:pt x="1688579" y="117853"/>
                    <a:pt x="1693441" y="117853"/>
                  </a:cubicBezTo>
                  <a:cubicBezTo>
                    <a:pt x="1699431" y="117853"/>
                    <a:pt x="1702426" y="114901"/>
                    <a:pt x="1702426" y="108998"/>
                  </a:cubicBezTo>
                  <a:lnTo>
                    <a:pt x="1702426" y="99752"/>
                  </a:lnTo>
                  <a:lnTo>
                    <a:pt x="1636793" y="99752"/>
                  </a:lnTo>
                  <a:lnTo>
                    <a:pt x="1636793" y="129183"/>
                  </a:lnTo>
                  <a:lnTo>
                    <a:pt x="1626505" y="129183"/>
                  </a:lnTo>
                  <a:lnTo>
                    <a:pt x="1626505" y="61791"/>
                  </a:lnTo>
                  <a:cubicBezTo>
                    <a:pt x="1620211" y="69127"/>
                    <a:pt x="1613266" y="76181"/>
                    <a:pt x="1605669" y="82953"/>
                  </a:cubicBezTo>
                  <a:cubicBezTo>
                    <a:pt x="1603846" y="79914"/>
                    <a:pt x="1601763" y="76745"/>
                    <a:pt x="1599418" y="73446"/>
                  </a:cubicBezTo>
                  <a:cubicBezTo>
                    <a:pt x="1616174" y="59426"/>
                    <a:pt x="1629262" y="43885"/>
                    <a:pt x="1638681" y="26826"/>
                  </a:cubicBezTo>
                  <a:lnTo>
                    <a:pt x="1603065" y="26826"/>
                  </a:lnTo>
                  <a:lnTo>
                    <a:pt x="1603065" y="17189"/>
                  </a:lnTo>
                  <a:lnTo>
                    <a:pt x="1643565" y="17189"/>
                  </a:lnTo>
                  <a:cubicBezTo>
                    <a:pt x="1646039" y="11763"/>
                    <a:pt x="1648166" y="6207"/>
                    <a:pt x="1649946" y="521"/>
                  </a:cubicBezTo>
                  <a:close/>
                  <a:moveTo>
                    <a:pt x="932278" y="521"/>
                  </a:moveTo>
                  <a:cubicBezTo>
                    <a:pt x="936228" y="6685"/>
                    <a:pt x="939158" y="11503"/>
                    <a:pt x="941068" y="14976"/>
                  </a:cubicBezTo>
                  <a:lnTo>
                    <a:pt x="994655" y="14976"/>
                  </a:lnTo>
                  <a:lnTo>
                    <a:pt x="994655" y="24091"/>
                  </a:lnTo>
                  <a:lnTo>
                    <a:pt x="922771" y="24091"/>
                  </a:lnTo>
                  <a:cubicBezTo>
                    <a:pt x="914176" y="30168"/>
                    <a:pt x="906320" y="35464"/>
                    <a:pt x="899201" y="39979"/>
                  </a:cubicBezTo>
                  <a:cubicBezTo>
                    <a:pt x="919559" y="39979"/>
                    <a:pt x="940352" y="39762"/>
                    <a:pt x="961578" y="39328"/>
                  </a:cubicBezTo>
                  <a:cubicBezTo>
                    <a:pt x="958713" y="37201"/>
                    <a:pt x="955762" y="35074"/>
                    <a:pt x="952723" y="32947"/>
                  </a:cubicBezTo>
                  <a:lnTo>
                    <a:pt x="958844" y="26175"/>
                  </a:lnTo>
                  <a:cubicBezTo>
                    <a:pt x="969956" y="33815"/>
                    <a:pt x="980938" y="41758"/>
                    <a:pt x="991790" y="50006"/>
                  </a:cubicBezTo>
                  <a:lnTo>
                    <a:pt x="984368" y="57429"/>
                  </a:lnTo>
                  <a:cubicBezTo>
                    <a:pt x="980765" y="54303"/>
                    <a:pt x="977010" y="51178"/>
                    <a:pt x="973103" y="48053"/>
                  </a:cubicBezTo>
                  <a:cubicBezTo>
                    <a:pt x="939071" y="48183"/>
                    <a:pt x="913091" y="48660"/>
                    <a:pt x="895164" y="49485"/>
                  </a:cubicBezTo>
                  <a:cubicBezTo>
                    <a:pt x="889694" y="49746"/>
                    <a:pt x="885006" y="50223"/>
                    <a:pt x="881100" y="50918"/>
                  </a:cubicBezTo>
                  <a:lnTo>
                    <a:pt x="877453" y="39979"/>
                  </a:lnTo>
                  <a:cubicBezTo>
                    <a:pt x="883444" y="38850"/>
                    <a:pt x="888262" y="37201"/>
                    <a:pt x="891908" y="35030"/>
                  </a:cubicBezTo>
                  <a:cubicBezTo>
                    <a:pt x="897117" y="31948"/>
                    <a:pt x="902283" y="28302"/>
                    <a:pt x="907405" y="24091"/>
                  </a:cubicBezTo>
                  <a:lnTo>
                    <a:pt x="868207" y="24091"/>
                  </a:lnTo>
                  <a:lnTo>
                    <a:pt x="868207" y="14976"/>
                  </a:lnTo>
                  <a:lnTo>
                    <a:pt x="929283" y="14976"/>
                  </a:lnTo>
                  <a:cubicBezTo>
                    <a:pt x="927459" y="11807"/>
                    <a:pt x="925463" y="8464"/>
                    <a:pt x="923292" y="4948"/>
                  </a:cubicBezTo>
                  <a:close/>
                  <a:moveTo>
                    <a:pt x="643533" y="0"/>
                  </a:moveTo>
                  <a:cubicBezTo>
                    <a:pt x="648828" y="5730"/>
                    <a:pt x="653299" y="11242"/>
                    <a:pt x="656946" y="16538"/>
                  </a:cubicBezTo>
                  <a:lnTo>
                    <a:pt x="650955" y="20575"/>
                  </a:lnTo>
                  <a:lnTo>
                    <a:pt x="704217" y="20575"/>
                  </a:lnTo>
                  <a:lnTo>
                    <a:pt x="704217" y="45318"/>
                  </a:lnTo>
                  <a:lnTo>
                    <a:pt x="693669" y="45318"/>
                  </a:lnTo>
                  <a:lnTo>
                    <a:pt x="693669" y="30212"/>
                  </a:lnTo>
                  <a:lnTo>
                    <a:pt x="597954" y="30212"/>
                  </a:lnTo>
                  <a:lnTo>
                    <a:pt x="597954" y="45318"/>
                  </a:lnTo>
                  <a:lnTo>
                    <a:pt x="587536" y="45318"/>
                  </a:lnTo>
                  <a:lnTo>
                    <a:pt x="587536" y="20575"/>
                  </a:lnTo>
                  <a:lnTo>
                    <a:pt x="646202" y="20575"/>
                  </a:lnTo>
                  <a:cubicBezTo>
                    <a:pt x="642903" y="15800"/>
                    <a:pt x="639105" y="10895"/>
                    <a:pt x="634808" y="5860"/>
                  </a:cubicBezTo>
                  <a:close/>
                </a:path>
              </a:pathLst>
            </a:cu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65">
                <a:lnSpc>
                  <a:spcPct val="100000"/>
                </a:lnSpc>
              </a:pPr>
              <a:endParaRPr lang="zh-CN" altLang="en-US" sz="1050" b="0" dirty="0">
                <a:solidFill>
                  <a:srgbClr val="3E3A39"/>
                </a:solidFill>
                <a:latin typeface="微软雅黑" pitchFamily="34" charset="-122"/>
              </a:endParaRPr>
            </a:p>
          </p:txBody>
        </p:sp>
        <p:sp>
          <p:nvSpPr>
            <p:cNvPr id="52" name="任意多边形 51"/>
            <p:cNvSpPr/>
            <p:nvPr/>
          </p:nvSpPr>
          <p:spPr>
            <a:xfrm>
              <a:off x="2050144" y="6486734"/>
              <a:ext cx="2165440" cy="85078"/>
            </a:xfrm>
            <a:custGeom>
              <a:avLst/>
              <a:gdLst/>
              <a:ahLst/>
              <a:cxnLst/>
              <a:rect l="l" t="t" r="r" b="b"/>
              <a:pathLst>
                <a:path w="2165440" h="85078">
                  <a:moveTo>
                    <a:pt x="2158789" y="71930"/>
                  </a:moveTo>
                  <a:cubicBezTo>
                    <a:pt x="2160699" y="71930"/>
                    <a:pt x="2162285" y="72570"/>
                    <a:pt x="2163547" y="73849"/>
                  </a:cubicBezTo>
                  <a:cubicBezTo>
                    <a:pt x="2164809" y="75128"/>
                    <a:pt x="2165440" y="76671"/>
                    <a:pt x="2165440" y="78479"/>
                  </a:cubicBezTo>
                  <a:cubicBezTo>
                    <a:pt x="2165440" y="80252"/>
                    <a:pt x="2164809" y="81779"/>
                    <a:pt x="2163547" y="83058"/>
                  </a:cubicBezTo>
                  <a:cubicBezTo>
                    <a:pt x="2162285" y="84337"/>
                    <a:pt x="2160682" y="84976"/>
                    <a:pt x="2158738" y="84976"/>
                  </a:cubicBezTo>
                  <a:cubicBezTo>
                    <a:pt x="2156862" y="84976"/>
                    <a:pt x="2155301" y="84337"/>
                    <a:pt x="2154057" y="83058"/>
                  </a:cubicBezTo>
                  <a:cubicBezTo>
                    <a:pt x="2152812" y="81779"/>
                    <a:pt x="2152189" y="80252"/>
                    <a:pt x="2152189" y="78479"/>
                  </a:cubicBezTo>
                  <a:cubicBezTo>
                    <a:pt x="2152189" y="76637"/>
                    <a:pt x="2152820" y="75085"/>
                    <a:pt x="2154082" y="73823"/>
                  </a:cubicBezTo>
                  <a:cubicBezTo>
                    <a:pt x="2155344" y="72561"/>
                    <a:pt x="2156913" y="71930"/>
                    <a:pt x="2158789" y="71930"/>
                  </a:cubicBezTo>
                  <a:close/>
                  <a:moveTo>
                    <a:pt x="1281540" y="55355"/>
                  </a:moveTo>
                  <a:lnTo>
                    <a:pt x="1268290" y="57145"/>
                  </a:lnTo>
                  <a:cubicBezTo>
                    <a:pt x="1263651" y="57759"/>
                    <a:pt x="1260454" y="58919"/>
                    <a:pt x="1258697" y="60624"/>
                  </a:cubicBezTo>
                  <a:cubicBezTo>
                    <a:pt x="1256941" y="62329"/>
                    <a:pt x="1256063" y="64717"/>
                    <a:pt x="1256063" y="67786"/>
                  </a:cubicBezTo>
                  <a:cubicBezTo>
                    <a:pt x="1256063" y="70481"/>
                    <a:pt x="1257017" y="72681"/>
                    <a:pt x="1258927" y="74386"/>
                  </a:cubicBezTo>
                  <a:cubicBezTo>
                    <a:pt x="1260838" y="76091"/>
                    <a:pt x="1263361" y="76944"/>
                    <a:pt x="1266499" y="76944"/>
                  </a:cubicBezTo>
                  <a:cubicBezTo>
                    <a:pt x="1270865" y="76944"/>
                    <a:pt x="1274463" y="75409"/>
                    <a:pt x="1277294" y="72340"/>
                  </a:cubicBezTo>
                  <a:cubicBezTo>
                    <a:pt x="1280125" y="69270"/>
                    <a:pt x="1281540" y="65416"/>
                    <a:pt x="1281540" y="60778"/>
                  </a:cubicBezTo>
                  <a:close/>
                  <a:moveTo>
                    <a:pt x="2102490" y="34123"/>
                  </a:moveTo>
                  <a:cubicBezTo>
                    <a:pt x="2097169" y="34123"/>
                    <a:pt x="2092974" y="36110"/>
                    <a:pt x="2089905" y="40083"/>
                  </a:cubicBezTo>
                  <a:cubicBezTo>
                    <a:pt x="2086835" y="44057"/>
                    <a:pt x="2085300" y="49471"/>
                    <a:pt x="2085300" y="56327"/>
                  </a:cubicBezTo>
                  <a:cubicBezTo>
                    <a:pt x="2085300" y="62636"/>
                    <a:pt x="2086775" y="67624"/>
                    <a:pt x="2089726" y="71291"/>
                  </a:cubicBezTo>
                  <a:cubicBezTo>
                    <a:pt x="2092676" y="74957"/>
                    <a:pt x="2096607" y="76791"/>
                    <a:pt x="2101518" y="76791"/>
                  </a:cubicBezTo>
                  <a:cubicBezTo>
                    <a:pt x="2106361" y="76791"/>
                    <a:pt x="2110317" y="74991"/>
                    <a:pt x="2113387" y="71393"/>
                  </a:cubicBezTo>
                  <a:cubicBezTo>
                    <a:pt x="2116456" y="67795"/>
                    <a:pt x="2117991" y="63318"/>
                    <a:pt x="2117991" y="57964"/>
                  </a:cubicBezTo>
                  <a:lnTo>
                    <a:pt x="2117991" y="50085"/>
                  </a:lnTo>
                  <a:cubicBezTo>
                    <a:pt x="2117991" y="45549"/>
                    <a:pt x="2116499" y="41755"/>
                    <a:pt x="2113515" y="38702"/>
                  </a:cubicBezTo>
                  <a:cubicBezTo>
                    <a:pt x="2110531" y="35650"/>
                    <a:pt x="2106855" y="34123"/>
                    <a:pt x="2102490" y="34123"/>
                  </a:cubicBezTo>
                  <a:close/>
                  <a:moveTo>
                    <a:pt x="1436763" y="34123"/>
                  </a:moveTo>
                  <a:cubicBezTo>
                    <a:pt x="1431136" y="34123"/>
                    <a:pt x="1426693" y="36050"/>
                    <a:pt x="1423436" y="39904"/>
                  </a:cubicBezTo>
                  <a:cubicBezTo>
                    <a:pt x="1420179" y="43758"/>
                    <a:pt x="1418550" y="49045"/>
                    <a:pt x="1418550" y="55764"/>
                  </a:cubicBezTo>
                  <a:cubicBezTo>
                    <a:pt x="1418550" y="62278"/>
                    <a:pt x="1420196" y="67411"/>
                    <a:pt x="1423487" y="71163"/>
                  </a:cubicBezTo>
                  <a:cubicBezTo>
                    <a:pt x="1426778" y="74915"/>
                    <a:pt x="1431204" y="76791"/>
                    <a:pt x="1436763" y="76791"/>
                  </a:cubicBezTo>
                  <a:cubicBezTo>
                    <a:pt x="1442493" y="76791"/>
                    <a:pt x="1446859" y="74957"/>
                    <a:pt x="1449860" y="71291"/>
                  </a:cubicBezTo>
                  <a:cubicBezTo>
                    <a:pt x="1452861" y="67624"/>
                    <a:pt x="1454362" y="62364"/>
                    <a:pt x="1454362" y="55508"/>
                  </a:cubicBezTo>
                  <a:cubicBezTo>
                    <a:pt x="1454362" y="48619"/>
                    <a:pt x="1452861" y="43332"/>
                    <a:pt x="1449860" y="39649"/>
                  </a:cubicBezTo>
                  <a:cubicBezTo>
                    <a:pt x="1446859" y="35965"/>
                    <a:pt x="1442493" y="34123"/>
                    <a:pt x="1436763" y="34123"/>
                  </a:cubicBezTo>
                  <a:close/>
                  <a:moveTo>
                    <a:pt x="1045215" y="34123"/>
                  </a:moveTo>
                  <a:cubicBezTo>
                    <a:pt x="1039894" y="34123"/>
                    <a:pt x="1035699" y="36110"/>
                    <a:pt x="1032630" y="40083"/>
                  </a:cubicBezTo>
                  <a:cubicBezTo>
                    <a:pt x="1029560" y="44057"/>
                    <a:pt x="1028025" y="49471"/>
                    <a:pt x="1028025" y="56327"/>
                  </a:cubicBezTo>
                  <a:cubicBezTo>
                    <a:pt x="1028025" y="62636"/>
                    <a:pt x="1029500" y="67624"/>
                    <a:pt x="1032451" y="71291"/>
                  </a:cubicBezTo>
                  <a:cubicBezTo>
                    <a:pt x="1035401" y="74957"/>
                    <a:pt x="1039332" y="76791"/>
                    <a:pt x="1044243" y="76791"/>
                  </a:cubicBezTo>
                  <a:cubicBezTo>
                    <a:pt x="1049086" y="76791"/>
                    <a:pt x="1053042" y="74991"/>
                    <a:pt x="1056112" y="71393"/>
                  </a:cubicBezTo>
                  <a:cubicBezTo>
                    <a:pt x="1059182" y="67795"/>
                    <a:pt x="1060716" y="63318"/>
                    <a:pt x="1060716" y="57964"/>
                  </a:cubicBezTo>
                  <a:lnTo>
                    <a:pt x="1060716" y="50085"/>
                  </a:lnTo>
                  <a:cubicBezTo>
                    <a:pt x="1060716" y="45549"/>
                    <a:pt x="1059224" y="41755"/>
                    <a:pt x="1056240" y="38702"/>
                  </a:cubicBezTo>
                  <a:cubicBezTo>
                    <a:pt x="1053255" y="35650"/>
                    <a:pt x="1049580" y="34123"/>
                    <a:pt x="1045215" y="34123"/>
                  </a:cubicBezTo>
                  <a:close/>
                  <a:moveTo>
                    <a:pt x="1720211" y="33919"/>
                  </a:moveTo>
                  <a:cubicBezTo>
                    <a:pt x="1716221" y="33919"/>
                    <a:pt x="1712767" y="35402"/>
                    <a:pt x="1709851" y="38370"/>
                  </a:cubicBezTo>
                  <a:cubicBezTo>
                    <a:pt x="1706935" y="41337"/>
                    <a:pt x="1705102" y="45208"/>
                    <a:pt x="1704351" y="49983"/>
                  </a:cubicBezTo>
                  <a:lnTo>
                    <a:pt x="1733922" y="49983"/>
                  </a:lnTo>
                  <a:cubicBezTo>
                    <a:pt x="1733888" y="44867"/>
                    <a:pt x="1732677" y="40911"/>
                    <a:pt x="1730289" y="38114"/>
                  </a:cubicBezTo>
                  <a:cubicBezTo>
                    <a:pt x="1727902" y="35317"/>
                    <a:pt x="1724543" y="33919"/>
                    <a:pt x="1720211" y="33919"/>
                  </a:cubicBezTo>
                  <a:close/>
                  <a:moveTo>
                    <a:pt x="472436" y="33919"/>
                  </a:moveTo>
                  <a:cubicBezTo>
                    <a:pt x="468445" y="33919"/>
                    <a:pt x="464992" y="35402"/>
                    <a:pt x="462076" y="38370"/>
                  </a:cubicBezTo>
                  <a:cubicBezTo>
                    <a:pt x="459160" y="41337"/>
                    <a:pt x="457327" y="45208"/>
                    <a:pt x="456576" y="49983"/>
                  </a:cubicBezTo>
                  <a:lnTo>
                    <a:pt x="486147" y="49983"/>
                  </a:lnTo>
                  <a:cubicBezTo>
                    <a:pt x="486113" y="44867"/>
                    <a:pt x="484902" y="40911"/>
                    <a:pt x="482514" y="38114"/>
                  </a:cubicBezTo>
                  <a:cubicBezTo>
                    <a:pt x="480127" y="35317"/>
                    <a:pt x="476767" y="33919"/>
                    <a:pt x="472436" y="33919"/>
                  </a:cubicBezTo>
                  <a:close/>
                  <a:moveTo>
                    <a:pt x="177161" y="33919"/>
                  </a:moveTo>
                  <a:cubicBezTo>
                    <a:pt x="173170" y="33919"/>
                    <a:pt x="169717" y="35402"/>
                    <a:pt x="166801" y="38370"/>
                  </a:cubicBezTo>
                  <a:cubicBezTo>
                    <a:pt x="163885" y="41337"/>
                    <a:pt x="162052" y="45208"/>
                    <a:pt x="161301" y="49983"/>
                  </a:cubicBezTo>
                  <a:lnTo>
                    <a:pt x="190872" y="49983"/>
                  </a:lnTo>
                  <a:cubicBezTo>
                    <a:pt x="190838" y="44867"/>
                    <a:pt x="189627" y="40911"/>
                    <a:pt x="187239" y="38114"/>
                  </a:cubicBezTo>
                  <a:cubicBezTo>
                    <a:pt x="184852" y="35317"/>
                    <a:pt x="181492" y="33919"/>
                    <a:pt x="177161" y="33919"/>
                  </a:cubicBezTo>
                  <a:close/>
                  <a:moveTo>
                    <a:pt x="1373953" y="27166"/>
                  </a:moveTo>
                  <a:lnTo>
                    <a:pt x="1383980" y="27166"/>
                  </a:lnTo>
                  <a:lnTo>
                    <a:pt x="1383980" y="83748"/>
                  </a:lnTo>
                  <a:lnTo>
                    <a:pt x="1373953" y="83748"/>
                  </a:lnTo>
                  <a:close/>
                  <a:moveTo>
                    <a:pt x="1096654" y="27166"/>
                  </a:moveTo>
                  <a:lnTo>
                    <a:pt x="1106579" y="27166"/>
                  </a:lnTo>
                  <a:lnTo>
                    <a:pt x="1106579" y="59550"/>
                  </a:lnTo>
                  <a:cubicBezTo>
                    <a:pt x="1106579" y="71044"/>
                    <a:pt x="1110978" y="76791"/>
                    <a:pt x="1119778" y="76791"/>
                  </a:cubicBezTo>
                  <a:cubicBezTo>
                    <a:pt x="1124143" y="76791"/>
                    <a:pt x="1127673" y="75179"/>
                    <a:pt x="1130368" y="71956"/>
                  </a:cubicBezTo>
                  <a:cubicBezTo>
                    <a:pt x="1133062" y="68733"/>
                    <a:pt x="1134409" y="64666"/>
                    <a:pt x="1134409" y="59754"/>
                  </a:cubicBezTo>
                  <a:lnTo>
                    <a:pt x="1134409" y="27166"/>
                  </a:lnTo>
                  <a:lnTo>
                    <a:pt x="1144488" y="27166"/>
                  </a:lnTo>
                  <a:lnTo>
                    <a:pt x="1144488" y="83748"/>
                  </a:lnTo>
                  <a:lnTo>
                    <a:pt x="1134409" y="83748"/>
                  </a:lnTo>
                  <a:lnTo>
                    <a:pt x="1134409" y="74846"/>
                  </a:lnTo>
                  <a:lnTo>
                    <a:pt x="1134205" y="74846"/>
                  </a:lnTo>
                  <a:cubicBezTo>
                    <a:pt x="1130419" y="81668"/>
                    <a:pt x="1124604" y="85078"/>
                    <a:pt x="1116759" y="85078"/>
                  </a:cubicBezTo>
                  <a:cubicBezTo>
                    <a:pt x="1103355" y="85078"/>
                    <a:pt x="1096654" y="77063"/>
                    <a:pt x="1096654" y="61033"/>
                  </a:cubicBezTo>
                  <a:close/>
                  <a:moveTo>
                    <a:pt x="303111" y="27166"/>
                  </a:moveTo>
                  <a:lnTo>
                    <a:pt x="347211" y="27166"/>
                  </a:lnTo>
                  <a:lnTo>
                    <a:pt x="347211" y="30440"/>
                  </a:lnTo>
                  <a:lnTo>
                    <a:pt x="314520" y="75460"/>
                  </a:lnTo>
                  <a:lnTo>
                    <a:pt x="347006" y="75460"/>
                  </a:lnTo>
                  <a:lnTo>
                    <a:pt x="347006" y="83748"/>
                  </a:lnTo>
                  <a:lnTo>
                    <a:pt x="300042" y="83748"/>
                  </a:lnTo>
                  <a:lnTo>
                    <a:pt x="300042" y="80423"/>
                  </a:lnTo>
                  <a:lnTo>
                    <a:pt x="332937" y="35454"/>
                  </a:lnTo>
                  <a:lnTo>
                    <a:pt x="303111" y="35454"/>
                  </a:lnTo>
                  <a:close/>
                  <a:moveTo>
                    <a:pt x="1790365" y="25836"/>
                  </a:moveTo>
                  <a:cubicBezTo>
                    <a:pt x="1795549" y="25836"/>
                    <a:pt x="1799983" y="26756"/>
                    <a:pt x="1803666" y="28598"/>
                  </a:cubicBezTo>
                  <a:lnTo>
                    <a:pt x="1803666" y="38523"/>
                  </a:lnTo>
                  <a:cubicBezTo>
                    <a:pt x="1799676" y="35590"/>
                    <a:pt x="1795242" y="34123"/>
                    <a:pt x="1790365" y="34123"/>
                  </a:cubicBezTo>
                  <a:cubicBezTo>
                    <a:pt x="1784635" y="34123"/>
                    <a:pt x="1779971" y="36110"/>
                    <a:pt x="1776373" y="40083"/>
                  </a:cubicBezTo>
                  <a:cubicBezTo>
                    <a:pt x="1772774" y="44057"/>
                    <a:pt x="1770975" y="49352"/>
                    <a:pt x="1770975" y="55969"/>
                  </a:cubicBezTo>
                  <a:cubicBezTo>
                    <a:pt x="1770975" y="62483"/>
                    <a:pt x="1772672" y="67582"/>
                    <a:pt x="1776066" y="71265"/>
                  </a:cubicBezTo>
                  <a:cubicBezTo>
                    <a:pt x="1779459" y="74949"/>
                    <a:pt x="1784038" y="76791"/>
                    <a:pt x="1789802" y="76791"/>
                  </a:cubicBezTo>
                  <a:cubicBezTo>
                    <a:pt x="1794679" y="76791"/>
                    <a:pt x="1799284" y="75188"/>
                    <a:pt x="1803615" y="71982"/>
                  </a:cubicBezTo>
                  <a:lnTo>
                    <a:pt x="1803615" y="81190"/>
                  </a:lnTo>
                  <a:cubicBezTo>
                    <a:pt x="1799284" y="83782"/>
                    <a:pt x="1794065" y="85078"/>
                    <a:pt x="1787960" y="85078"/>
                  </a:cubicBezTo>
                  <a:cubicBezTo>
                    <a:pt x="1779775" y="85078"/>
                    <a:pt x="1773192" y="82452"/>
                    <a:pt x="1768213" y="77200"/>
                  </a:cubicBezTo>
                  <a:cubicBezTo>
                    <a:pt x="1763233" y="71947"/>
                    <a:pt x="1760743" y="65143"/>
                    <a:pt x="1760743" y="56787"/>
                  </a:cubicBezTo>
                  <a:cubicBezTo>
                    <a:pt x="1760743" y="47510"/>
                    <a:pt x="1763429" y="40032"/>
                    <a:pt x="1768801" y="34354"/>
                  </a:cubicBezTo>
                  <a:cubicBezTo>
                    <a:pt x="1774173" y="28675"/>
                    <a:pt x="1781361" y="25836"/>
                    <a:pt x="1790365" y="25836"/>
                  </a:cubicBezTo>
                  <a:close/>
                  <a:moveTo>
                    <a:pt x="1720364" y="25836"/>
                  </a:moveTo>
                  <a:cubicBezTo>
                    <a:pt x="1727766" y="25836"/>
                    <a:pt x="1733547" y="28214"/>
                    <a:pt x="1737708" y="32972"/>
                  </a:cubicBezTo>
                  <a:cubicBezTo>
                    <a:pt x="1741869" y="37730"/>
                    <a:pt x="1743949" y="44389"/>
                    <a:pt x="1743949" y="52950"/>
                  </a:cubicBezTo>
                  <a:lnTo>
                    <a:pt x="1743949" y="58015"/>
                  </a:lnTo>
                  <a:lnTo>
                    <a:pt x="1704351" y="58015"/>
                  </a:lnTo>
                  <a:cubicBezTo>
                    <a:pt x="1704522" y="64052"/>
                    <a:pt x="1706176" y="68716"/>
                    <a:pt x="1709314" y="72007"/>
                  </a:cubicBezTo>
                  <a:cubicBezTo>
                    <a:pt x="1712452" y="75298"/>
                    <a:pt x="1716834" y="76944"/>
                    <a:pt x="1722462" y="76944"/>
                  </a:cubicBezTo>
                  <a:cubicBezTo>
                    <a:pt x="1728806" y="76944"/>
                    <a:pt x="1734621" y="74915"/>
                    <a:pt x="1739907" y="70856"/>
                  </a:cubicBezTo>
                  <a:lnTo>
                    <a:pt x="1739907" y="79809"/>
                  </a:lnTo>
                  <a:cubicBezTo>
                    <a:pt x="1734928" y="83322"/>
                    <a:pt x="1728328" y="85078"/>
                    <a:pt x="1720109" y="85078"/>
                  </a:cubicBezTo>
                  <a:cubicBezTo>
                    <a:pt x="1711923" y="85078"/>
                    <a:pt x="1705537" y="82486"/>
                    <a:pt x="1700949" y="77302"/>
                  </a:cubicBezTo>
                  <a:cubicBezTo>
                    <a:pt x="1696362" y="72118"/>
                    <a:pt x="1694068" y="64921"/>
                    <a:pt x="1694068" y="55713"/>
                  </a:cubicBezTo>
                  <a:cubicBezTo>
                    <a:pt x="1694068" y="47050"/>
                    <a:pt x="1696584" y="39904"/>
                    <a:pt x="1701614" y="34277"/>
                  </a:cubicBezTo>
                  <a:cubicBezTo>
                    <a:pt x="1706645" y="28649"/>
                    <a:pt x="1712895" y="25836"/>
                    <a:pt x="1720364" y="25836"/>
                  </a:cubicBezTo>
                  <a:close/>
                  <a:moveTo>
                    <a:pt x="1526632" y="25836"/>
                  </a:moveTo>
                  <a:cubicBezTo>
                    <a:pt x="1532839" y="25836"/>
                    <a:pt x="1537563" y="27822"/>
                    <a:pt x="1540803" y="31796"/>
                  </a:cubicBezTo>
                  <a:cubicBezTo>
                    <a:pt x="1544043" y="35769"/>
                    <a:pt x="1545663" y="41559"/>
                    <a:pt x="1545663" y="49164"/>
                  </a:cubicBezTo>
                  <a:lnTo>
                    <a:pt x="1545663" y="83748"/>
                  </a:lnTo>
                  <a:lnTo>
                    <a:pt x="1535687" y="83748"/>
                  </a:lnTo>
                  <a:lnTo>
                    <a:pt x="1535687" y="51569"/>
                  </a:lnTo>
                  <a:cubicBezTo>
                    <a:pt x="1535687" y="39939"/>
                    <a:pt x="1531441" y="34123"/>
                    <a:pt x="1522949" y="34123"/>
                  </a:cubicBezTo>
                  <a:cubicBezTo>
                    <a:pt x="1518549" y="34123"/>
                    <a:pt x="1514934" y="35760"/>
                    <a:pt x="1512103" y="39035"/>
                  </a:cubicBezTo>
                  <a:cubicBezTo>
                    <a:pt x="1509272" y="42309"/>
                    <a:pt x="1507856" y="46453"/>
                    <a:pt x="1507856" y="51466"/>
                  </a:cubicBezTo>
                  <a:lnTo>
                    <a:pt x="1507856" y="83748"/>
                  </a:lnTo>
                  <a:lnTo>
                    <a:pt x="1497829" y="83748"/>
                  </a:lnTo>
                  <a:lnTo>
                    <a:pt x="1497829" y="27166"/>
                  </a:lnTo>
                  <a:lnTo>
                    <a:pt x="1507856" y="27166"/>
                  </a:lnTo>
                  <a:lnTo>
                    <a:pt x="1507856" y="36528"/>
                  </a:lnTo>
                  <a:lnTo>
                    <a:pt x="1508061" y="36528"/>
                  </a:lnTo>
                  <a:cubicBezTo>
                    <a:pt x="1512324" y="29400"/>
                    <a:pt x="1518515" y="25836"/>
                    <a:pt x="1526632" y="25836"/>
                  </a:cubicBezTo>
                  <a:close/>
                  <a:moveTo>
                    <a:pt x="1437377" y="25836"/>
                  </a:moveTo>
                  <a:cubicBezTo>
                    <a:pt x="1445870" y="25836"/>
                    <a:pt x="1452529" y="28436"/>
                    <a:pt x="1457355" y="33637"/>
                  </a:cubicBezTo>
                  <a:cubicBezTo>
                    <a:pt x="1462181" y="38839"/>
                    <a:pt x="1464594" y="46027"/>
                    <a:pt x="1464594" y="55201"/>
                  </a:cubicBezTo>
                  <a:cubicBezTo>
                    <a:pt x="1464594" y="64137"/>
                    <a:pt x="1462019" y="71351"/>
                    <a:pt x="1456869" y="76842"/>
                  </a:cubicBezTo>
                  <a:cubicBezTo>
                    <a:pt x="1451719" y="82333"/>
                    <a:pt x="1444812" y="85078"/>
                    <a:pt x="1436149" y="85078"/>
                  </a:cubicBezTo>
                  <a:cubicBezTo>
                    <a:pt x="1427691" y="85078"/>
                    <a:pt x="1420938" y="82418"/>
                    <a:pt x="1415890" y="77097"/>
                  </a:cubicBezTo>
                  <a:cubicBezTo>
                    <a:pt x="1410842" y="71777"/>
                    <a:pt x="1408318" y="64768"/>
                    <a:pt x="1408318" y="56071"/>
                  </a:cubicBezTo>
                  <a:cubicBezTo>
                    <a:pt x="1408318" y="46726"/>
                    <a:pt x="1410928" y="39350"/>
                    <a:pt x="1416146" y="33944"/>
                  </a:cubicBezTo>
                  <a:cubicBezTo>
                    <a:pt x="1421364" y="28538"/>
                    <a:pt x="1428441" y="25836"/>
                    <a:pt x="1437377" y="25836"/>
                  </a:cubicBezTo>
                  <a:close/>
                  <a:moveTo>
                    <a:pt x="1271001" y="25836"/>
                  </a:moveTo>
                  <a:cubicBezTo>
                    <a:pt x="1284644" y="25836"/>
                    <a:pt x="1291465" y="32998"/>
                    <a:pt x="1291465" y="47323"/>
                  </a:cubicBezTo>
                  <a:lnTo>
                    <a:pt x="1291465" y="83748"/>
                  </a:lnTo>
                  <a:lnTo>
                    <a:pt x="1281540" y="83748"/>
                  </a:lnTo>
                  <a:lnTo>
                    <a:pt x="1281540" y="75000"/>
                  </a:lnTo>
                  <a:lnTo>
                    <a:pt x="1281284" y="75000"/>
                  </a:lnTo>
                  <a:cubicBezTo>
                    <a:pt x="1277362" y="81719"/>
                    <a:pt x="1271581" y="85078"/>
                    <a:pt x="1263941" y="85078"/>
                  </a:cubicBezTo>
                  <a:cubicBezTo>
                    <a:pt x="1258450" y="85078"/>
                    <a:pt x="1254084" y="83595"/>
                    <a:pt x="1250844" y="80628"/>
                  </a:cubicBezTo>
                  <a:cubicBezTo>
                    <a:pt x="1247604" y="77660"/>
                    <a:pt x="1245984" y="73653"/>
                    <a:pt x="1245984" y="68605"/>
                  </a:cubicBezTo>
                  <a:cubicBezTo>
                    <a:pt x="1245984" y="58032"/>
                    <a:pt x="1252243" y="51876"/>
                    <a:pt x="1264760" y="50136"/>
                  </a:cubicBezTo>
                  <a:lnTo>
                    <a:pt x="1281540" y="47783"/>
                  </a:lnTo>
                  <a:cubicBezTo>
                    <a:pt x="1281540" y="38540"/>
                    <a:pt x="1277720" y="33919"/>
                    <a:pt x="1270080" y="33919"/>
                  </a:cubicBezTo>
                  <a:cubicBezTo>
                    <a:pt x="1263293" y="33919"/>
                    <a:pt x="1257103" y="36204"/>
                    <a:pt x="1251509" y="40774"/>
                  </a:cubicBezTo>
                  <a:lnTo>
                    <a:pt x="1251509" y="31105"/>
                  </a:lnTo>
                  <a:cubicBezTo>
                    <a:pt x="1257137" y="27592"/>
                    <a:pt x="1263634" y="25836"/>
                    <a:pt x="1271001" y="25836"/>
                  </a:cubicBezTo>
                  <a:close/>
                  <a:moveTo>
                    <a:pt x="1199815" y="25836"/>
                  </a:moveTo>
                  <a:cubicBezTo>
                    <a:pt x="1204999" y="25836"/>
                    <a:pt x="1209433" y="26756"/>
                    <a:pt x="1213116" y="28598"/>
                  </a:cubicBezTo>
                  <a:lnTo>
                    <a:pt x="1213116" y="38523"/>
                  </a:lnTo>
                  <a:cubicBezTo>
                    <a:pt x="1209126" y="35590"/>
                    <a:pt x="1204692" y="34123"/>
                    <a:pt x="1199815" y="34123"/>
                  </a:cubicBezTo>
                  <a:cubicBezTo>
                    <a:pt x="1194085" y="34123"/>
                    <a:pt x="1189421" y="36110"/>
                    <a:pt x="1185823" y="40083"/>
                  </a:cubicBezTo>
                  <a:cubicBezTo>
                    <a:pt x="1182224" y="44057"/>
                    <a:pt x="1180425" y="49352"/>
                    <a:pt x="1180425" y="55969"/>
                  </a:cubicBezTo>
                  <a:cubicBezTo>
                    <a:pt x="1180425" y="62483"/>
                    <a:pt x="1182122" y="67582"/>
                    <a:pt x="1185516" y="71265"/>
                  </a:cubicBezTo>
                  <a:cubicBezTo>
                    <a:pt x="1188909" y="74949"/>
                    <a:pt x="1193488" y="76791"/>
                    <a:pt x="1199252" y="76791"/>
                  </a:cubicBezTo>
                  <a:cubicBezTo>
                    <a:pt x="1204129" y="76791"/>
                    <a:pt x="1208734" y="75188"/>
                    <a:pt x="1213065" y="71982"/>
                  </a:cubicBezTo>
                  <a:lnTo>
                    <a:pt x="1213065" y="81190"/>
                  </a:lnTo>
                  <a:cubicBezTo>
                    <a:pt x="1208734" y="83782"/>
                    <a:pt x="1203515" y="85078"/>
                    <a:pt x="1197410" y="85078"/>
                  </a:cubicBezTo>
                  <a:cubicBezTo>
                    <a:pt x="1189225" y="85078"/>
                    <a:pt x="1182642" y="82452"/>
                    <a:pt x="1177663" y="77200"/>
                  </a:cubicBezTo>
                  <a:cubicBezTo>
                    <a:pt x="1172683" y="71947"/>
                    <a:pt x="1170193" y="65143"/>
                    <a:pt x="1170193" y="56787"/>
                  </a:cubicBezTo>
                  <a:cubicBezTo>
                    <a:pt x="1170193" y="47510"/>
                    <a:pt x="1172879" y="40032"/>
                    <a:pt x="1178251" y="34354"/>
                  </a:cubicBezTo>
                  <a:cubicBezTo>
                    <a:pt x="1183623" y="28675"/>
                    <a:pt x="1190811" y="25836"/>
                    <a:pt x="1199815" y="25836"/>
                  </a:cubicBezTo>
                  <a:close/>
                  <a:moveTo>
                    <a:pt x="555082" y="25836"/>
                  </a:moveTo>
                  <a:cubicBezTo>
                    <a:pt x="561289" y="25836"/>
                    <a:pt x="566013" y="27822"/>
                    <a:pt x="569253" y="31796"/>
                  </a:cubicBezTo>
                  <a:cubicBezTo>
                    <a:pt x="572493" y="35769"/>
                    <a:pt x="574113" y="41559"/>
                    <a:pt x="574113" y="49164"/>
                  </a:cubicBezTo>
                  <a:lnTo>
                    <a:pt x="574113" y="83748"/>
                  </a:lnTo>
                  <a:lnTo>
                    <a:pt x="564137" y="83748"/>
                  </a:lnTo>
                  <a:lnTo>
                    <a:pt x="564137" y="51569"/>
                  </a:lnTo>
                  <a:cubicBezTo>
                    <a:pt x="564137" y="39939"/>
                    <a:pt x="559891" y="34123"/>
                    <a:pt x="551399" y="34123"/>
                  </a:cubicBezTo>
                  <a:cubicBezTo>
                    <a:pt x="546999" y="34123"/>
                    <a:pt x="543383" y="35760"/>
                    <a:pt x="540553" y="39035"/>
                  </a:cubicBezTo>
                  <a:cubicBezTo>
                    <a:pt x="537722" y="42309"/>
                    <a:pt x="536306" y="46453"/>
                    <a:pt x="536306" y="51466"/>
                  </a:cubicBezTo>
                  <a:lnTo>
                    <a:pt x="536306" y="83748"/>
                  </a:lnTo>
                  <a:lnTo>
                    <a:pt x="526279" y="83748"/>
                  </a:lnTo>
                  <a:lnTo>
                    <a:pt x="526279" y="27166"/>
                  </a:lnTo>
                  <a:lnTo>
                    <a:pt x="536306" y="27166"/>
                  </a:lnTo>
                  <a:lnTo>
                    <a:pt x="536306" y="36528"/>
                  </a:lnTo>
                  <a:lnTo>
                    <a:pt x="536511" y="36528"/>
                  </a:lnTo>
                  <a:cubicBezTo>
                    <a:pt x="540774" y="29400"/>
                    <a:pt x="546965" y="25836"/>
                    <a:pt x="555082" y="25836"/>
                  </a:cubicBezTo>
                  <a:close/>
                  <a:moveTo>
                    <a:pt x="472589" y="25836"/>
                  </a:moveTo>
                  <a:cubicBezTo>
                    <a:pt x="479990" y="25836"/>
                    <a:pt x="485771" y="28214"/>
                    <a:pt x="489933" y="32972"/>
                  </a:cubicBezTo>
                  <a:cubicBezTo>
                    <a:pt x="494094" y="37730"/>
                    <a:pt x="496174" y="44389"/>
                    <a:pt x="496174" y="52950"/>
                  </a:cubicBezTo>
                  <a:lnTo>
                    <a:pt x="496174" y="58015"/>
                  </a:lnTo>
                  <a:lnTo>
                    <a:pt x="456576" y="58015"/>
                  </a:lnTo>
                  <a:cubicBezTo>
                    <a:pt x="456747" y="64052"/>
                    <a:pt x="458401" y="68716"/>
                    <a:pt x="461539" y="72007"/>
                  </a:cubicBezTo>
                  <a:cubicBezTo>
                    <a:pt x="464677" y="75298"/>
                    <a:pt x="469059" y="76944"/>
                    <a:pt x="474687" y="76944"/>
                  </a:cubicBezTo>
                  <a:cubicBezTo>
                    <a:pt x="481031" y="76944"/>
                    <a:pt x="486846" y="74915"/>
                    <a:pt x="492132" y="70856"/>
                  </a:cubicBezTo>
                  <a:lnTo>
                    <a:pt x="492132" y="79809"/>
                  </a:lnTo>
                  <a:cubicBezTo>
                    <a:pt x="487153" y="83322"/>
                    <a:pt x="480553" y="85078"/>
                    <a:pt x="472334" y="85078"/>
                  </a:cubicBezTo>
                  <a:cubicBezTo>
                    <a:pt x="464148" y="85078"/>
                    <a:pt x="457762" y="82486"/>
                    <a:pt x="453174" y="77302"/>
                  </a:cubicBezTo>
                  <a:cubicBezTo>
                    <a:pt x="448587" y="72118"/>
                    <a:pt x="446293" y="64921"/>
                    <a:pt x="446293" y="55713"/>
                  </a:cubicBezTo>
                  <a:cubicBezTo>
                    <a:pt x="446293" y="47050"/>
                    <a:pt x="448809" y="39904"/>
                    <a:pt x="453839" y="34277"/>
                  </a:cubicBezTo>
                  <a:cubicBezTo>
                    <a:pt x="458870" y="28649"/>
                    <a:pt x="465120" y="25836"/>
                    <a:pt x="472589" y="25836"/>
                  </a:cubicBezTo>
                  <a:close/>
                  <a:moveTo>
                    <a:pt x="250282" y="25836"/>
                  </a:moveTo>
                  <a:cubicBezTo>
                    <a:pt x="256489" y="25836"/>
                    <a:pt x="261213" y="27822"/>
                    <a:pt x="264453" y="31796"/>
                  </a:cubicBezTo>
                  <a:cubicBezTo>
                    <a:pt x="267693" y="35769"/>
                    <a:pt x="269313" y="41559"/>
                    <a:pt x="269313" y="49164"/>
                  </a:cubicBezTo>
                  <a:lnTo>
                    <a:pt x="269313" y="83748"/>
                  </a:lnTo>
                  <a:lnTo>
                    <a:pt x="259337" y="83748"/>
                  </a:lnTo>
                  <a:lnTo>
                    <a:pt x="259337" y="51569"/>
                  </a:lnTo>
                  <a:cubicBezTo>
                    <a:pt x="259337" y="39939"/>
                    <a:pt x="255091" y="34123"/>
                    <a:pt x="246599" y="34123"/>
                  </a:cubicBezTo>
                  <a:cubicBezTo>
                    <a:pt x="242199" y="34123"/>
                    <a:pt x="238584" y="35760"/>
                    <a:pt x="235753" y="39035"/>
                  </a:cubicBezTo>
                  <a:cubicBezTo>
                    <a:pt x="232922" y="42309"/>
                    <a:pt x="231506" y="46453"/>
                    <a:pt x="231506" y="51466"/>
                  </a:cubicBezTo>
                  <a:lnTo>
                    <a:pt x="231506" y="83748"/>
                  </a:lnTo>
                  <a:lnTo>
                    <a:pt x="221479" y="83748"/>
                  </a:lnTo>
                  <a:lnTo>
                    <a:pt x="221479" y="27166"/>
                  </a:lnTo>
                  <a:lnTo>
                    <a:pt x="231506" y="27166"/>
                  </a:lnTo>
                  <a:lnTo>
                    <a:pt x="231506" y="36528"/>
                  </a:lnTo>
                  <a:lnTo>
                    <a:pt x="231711" y="36528"/>
                  </a:lnTo>
                  <a:cubicBezTo>
                    <a:pt x="235974" y="29400"/>
                    <a:pt x="242165" y="25836"/>
                    <a:pt x="250282" y="25836"/>
                  </a:cubicBezTo>
                  <a:close/>
                  <a:moveTo>
                    <a:pt x="177314" y="25836"/>
                  </a:moveTo>
                  <a:cubicBezTo>
                    <a:pt x="184715" y="25836"/>
                    <a:pt x="190497" y="28214"/>
                    <a:pt x="194658" y="32972"/>
                  </a:cubicBezTo>
                  <a:cubicBezTo>
                    <a:pt x="198819" y="37730"/>
                    <a:pt x="200899" y="44389"/>
                    <a:pt x="200899" y="52950"/>
                  </a:cubicBezTo>
                  <a:lnTo>
                    <a:pt x="200899" y="58015"/>
                  </a:lnTo>
                  <a:lnTo>
                    <a:pt x="161301" y="58015"/>
                  </a:lnTo>
                  <a:cubicBezTo>
                    <a:pt x="161472" y="64052"/>
                    <a:pt x="163126" y="68716"/>
                    <a:pt x="166264" y="72007"/>
                  </a:cubicBezTo>
                  <a:cubicBezTo>
                    <a:pt x="169402" y="75298"/>
                    <a:pt x="173784" y="76944"/>
                    <a:pt x="179412" y="76944"/>
                  </a:cubicBezTo>
                  <a:cubicBezTo>
                    <a:pt x="185756" y="76944"/>
                    <a:pt x="191571" y="74915"/>
                    <a:pt x="196857" y="70856"/>
                  </a:cubicBezTo>
                  <a:lnTo>
                    <a:pt x="196857" y="79809"/>
                  </a:lnTo>
                  <a:cubicBezTo>
                    <a:pt x="191878" y="83322"/>
                    <a:pt x="185278" y="85078"/>
                    <a:pt x="177059" y="85078"/>
                  </a:cubicBezTo>
                  <a:cubicBezTo>
                    <a:pt x="168873" y="85078"/>
                    <a:pt x="162487" y="82486"/>
                    <a:pt x="157899" y="77302"/>
                  </a:cubicBezTo>
                  <a:cubicBezTo>
                    <a:pt x="153312" y="72118"/>
                    <a:pt x="151018" y="64921"/>
                    <a:pt x="151018" y="55713"/>
                  </a:cubicBezTo>
                  <a:cubicBezTo>
                    <a:pt x="151018" y="47050"/>
                    <a:pt x="153534" y="39904"/>
                    <a:pt x="158564" y="34277"/>
                  </a:cubicBezTo>
                  <a:cubicBezTo>
                    <a:pt x="163595" y="28649"/>
                    <a:pt x="169845" y="25836"/>
                    <a:pt x="177314" y="25836"/>
                  </a:cubicBezTo>
                  <a:close/>
                  <a:moveTo>
                    <a:pt x="839553" y="14632"/>
                  </a:moveTo>
                  <a:cubicBezTo>
                    <a:pt x="839178" y="17019"/>
                    <a:pt x="838751" y="18861"/>
                    <a:pt x="838274" y="20157"/>
                  </a:cubicBezTo>
                  <a:lnTo>
                    <a:pt x="826405" y="53104"/>
                  </a:lnTo>
                  <a:lnTo>
                    <a:pt x="853008" y="53104"/>
                  </a:lnTo>
                  <a:lnTo>
                    <a:pt x="841037" y="20157"/>
                  </a:lnTo>
                  <a:cubicBezTo>
                    <a:pt x="840661" y="19099"/>
                    <a:pt x="840252" y="17258"/>
                    <a:pt x="839809" y="14632"/>
                  </a:cubicBezTo>
                  <a:close/>
                  <a:moveTo>
                    <a:pt x="2044326" y="10385"/>
                  </a:moveTo>
                  <a:lnTo>
                    <a:pt x="2044326" y="27166"/>
                  </a:lnTo>
                  <a:lnTo>
                    <a:pt x="2058395" y="27166"/>
                  </a:lnTo>
                  <a:lnTo>
                    <a:pt x="2058395" y="35454"/>
                  </a:lnTo>
                  <a:lnTo>
                    <a:pt x="2044326" y="35454"/>
                  </a:lnTo>
                  <a:lnTo>
                    <a:pt x="2044326" y="66354"/>
                  </a:lnTo>
                  <a:cubicBezTo>
                    <a:pt x="2044326" y="70072"/>
                    <a:pt x="2044957" y="72732"/>
                    <a:pt x="2046219" y="74335"/>
                  </a:cubicBezTo>
                  <a:cubicBezTo>
                    <a:pt x="2047481" y="75938"/>
                    <a:pt x="2049578" y="76739"/>
                    <a:pt x="2052512" y="76739"/>
                  </a:cubicBezTo>
                  <a:cubicBezTo>
                    <a:pt x="2054763" y="76739"/>
                    <a:pt x="2056724" y="76108"/>
                    <a:pt x="2058395" y="74846"/>
                  </a:cubicBezTo>
                  <a:lnTo>
                    <a:pt x="2058395" y="83185"/>
                  </a:lnTo>
                  <a:cubicBezTo>
                    <a:pt x="2056212" y="84379"/>
                    <a:pt x="2053262" y="84976"/>
                    <a:pt x="2049544" y="84976"/>
                  </a:cubicBezTo>
                  <a:cubicBezTo>
                    <a:pt x="2039415" y="84976"/>
                    <a:pt x="2034350" y="79366"/>
                    <a:pt x="2034350" y="68145"/>
                  </a:cubicBezTo>
                  <a:lnTo>
                    <a:pt x="2034350" y="35454"/>
                  </a:lnTo>
                  <a:lnTo>
                    <a:pt x="2024630" y="35454"/>
                  </a:lnTo>
                  <a:lnTo>
                    <a:pt x="2024630" y="27166"/>
                  </a:lnTo>
                  <a:lnTo>
                    <a:pt x="2034350" y="27166"/>
                  </a:lnTo>
                  <a:lnTo>
                    <a:pt x="2034350" y="13557"/>
                  </a:lnTo>
                  <a:close/>
                  <a:moveTo>
                    <a:pt x="1329951" y="10385"/>
                  </a:moveTo>
                  <a:lnTo>
                    <a:pt x="1329951" y="27166"/>
                  </a:lnTo>
                  <a:lnTo>
                    <a:pt x="1344020" y="27166"/>
                  </a:lnTo>
                  <a:lnTo>
                    <a:pt x="1344020" y="35454"/>
                  </a:lnTo>
                  <a:lnTo>
                    <a:pt x="1329951" y="35454"/>
                  </a:lnTo>
                  <a:lnTo>
                    <a:pt x="1329951" y="66354"/>
                  </a:lnTo>
                  <a:cubicBezTo>
                    <a:pt x="1329951" y="70072"/>
                    <a:pt x="1330582" y="72732"/>
                    <a:pt x="1331844" y="74335"/>
                  </a:cubicBezTo>
                  <a:cubicBezTo>
                    <a:pt x="1333106" y="75938"/>
                    <a:pt x="1335204" y="76739"/>
                    <a:pt x="1338137" y="76739"/>
                  </a:cubicBezTo>
                  <a:cubicBezTo>
                    <a:pt x="1340388" y="76739"/>
                    <a:pt x="1342349" y="76108"/>
                    <a:pt x="1344020" y="74846"/>
                  </a:cubicBezTo>
                  <a:lnTo>
                    <a:pt x="1344020" y="83185"/>
                  </a:lnTo>
                  <a:cubicBezTo>
                    <a:pt x="1341837" y="84379"/>
                    <a:pt x="1338887" y="84976"/>
                    <a:pt x="1335169" y="84976"/>
                  </a:cubicBezTo>
                  <a:cubicBezTo>
                    <a:pt x="1325040" y="84976"/>
                    <a:pt x="1319975" y="79366"/>
                    <a:pt x="1319975" y="68145"/>
                  </a:cubicBezTo>
                  <a:lnTo>
                    <a:pt x="1319975" y="35454"/>
                  </a:lnTo>
                  <a:lnTo>
                    <a:pt x="1310255" y="35454"/>
                  </a:lnTo>
                  <a:lnTo>
                    <a:pt x="1310255" y="27166"/>
                  </a:lnTo>
                  <a:lnTo>
                    <a:pt x="1319975" y="27166"/>
                  </a:lnTo>
                  <a:lnTo>
                    <a:pt x="1319975" y="13557"/>
                  </a:lnTo>
                  <a:close/>
                  <a:moveTo>
                    <a:pt x="1956308" y="4502"/>
                  </a:moveTo>
                  <a:lnTo>
                    <a:pt x="1966540" y="4502"/>
                  </a:lnTo>
                  <a:lnTo>
                    <a:pt x="1966540" y="74693"/>
                  </a:lnTo>
                  <a:lnTo>
                    <a:pt x="1998106" y="74693"/>
                  </a:lnTo>
                  <a:lnTo>
                    <a:pt x="1998106" y="83748"/>
                  </a:lnTo>
                  <a:lnTo>
                    <a:pt x="1956308" y="83748"/>
                  </a:lnTo>
                  <a:close/>
                  <a:moveTo>
                    <a:pt x="1614901" y="4502"/>
                  </a:moveTo>
                  <a:lnTo>
                    <a:pt x="1670819" y="4502"/>
                  </a:lnTo>
                  <a:lnTo>
                    <a:pt x="1670819" y="13608"/>
                  </a:lnTo>
                  <a:lnTo>
                    <a:pt x="1647950" y="13608"/>
                  </a:lnTo>
                  <a:lnTo>
                    <a:pt x="1647950" y="83748"/>
                  </a:lnTo>
                  <a:lnTo>
                    <a:pt x="1637667" y="83748"/>
                  </a:lnTo>
                  <a:lnTo>
                    <a:pt x="1637667" y="13608"/>
                  </a:lnTo>
                  <a:lnTo>
                    <a:pt x="1614901" y="13608"/>
                  </a:lnTo>
                  <a:close/>
                  <a:moveTo>
                    <a:pt x="946658" y="4502"/>
                  </a:moveTo>
                  <a:lnTo>
                    <a:pt x="987484" y="4502"/>
                  </a:lnTo>
                  <a:lnTo>
                    <a:pt x="987484" y="13608"/>
                  </a:lnTo>
                  <a:lnTo>
                    <a:pt x="956890" y="13608"/>
                  </a:lnTo>
                  <a:lnTo>
                    <a:pt x="956890" y="38984"/>
                  </a:lnTo>
                  <a:lnTo>
                    <a:pt x="985233" y="38984"/>
                  </a:lnTo>
                  <a:lnTo>
                    <a:pt x="985233" y="48039"/>
                  </a:lnTo>
                  <a:lnTo>
                    <a:pt x="956890" y="48039"/>
                  </a:lnTo>
                  <a:lnTo>
                    <a:pt x="956890" y="74693"/>
                  </a:lnTo>
                  <a:lnTo>
                    <a:pt x="989274" y="74693"/>
                  </a:lnTo>
                  <a:lnTo>
                    <a:pt x="989274" y="83748"/>
                  </a:lnTo>
                  <a:lnTo>
                    <a:pt x="946658" y="83748"/>
                  </a:lnTo>
                  <a:close/>
                  <a:moveTo>
                    <a:pt x="834437" y="4502"/>
                  </a:moveTo>
                  <a:lnTo>
                    <a:pt x="845385" y="4502"/>
                  </a:lnTo>
                  <a:lnTo>
                    <a:pt x="875569" y="83748"/>
                  </a:lnTo>
                  <a:lnTo>
                    <a:pt x="864263" y="83748"/>
                  </a:lnTo>
                  <a:lnTo>
                    <a:pt x="856180" y="62057"/>
                  </a:lnTo>
                  <a:lnTo>
                    <a:pt x="823182" y="62057"/>
                  </a:lnTo>
                  <a:lnTo>
                    <a:pt x="815559" y="83748"/>
                  </a:lnTo>
                  <a:lnTo>
                    <a:pt x="804253" y="83748"/>
                  </a:lnTo>
                  <a:close/>
                  <a:moveTo>
                    <a:pt x="738601" y="4502"/>
                  </a:moveTo>
                  <a:lnTo>
                    <a:pt x="794519" y="4502"/>
                  </a:lnTo>
                  <a:lnTo>
                    <a:pt x="794519" y="13608"/>
                  </a:lnTo>
                  <a:lnTo>
                    <a:pt x="771650" y="13608"/>
                  </a:lnTo>
                  <a:lnTo>
                    <a:pt x="771650" y="83748"/>
                  </a:lnTo>
                  <a:lnTo>
                    <a:pt x="761367" y="83748"/>
                  </a:lnTo>
                  <a:lnTo>
                    <a:pt x="761367" y="13608"/>
                  </a:lnTo>
                  <a:lnTo>
                    <a:pt x="738601" y="13608"/>
                  </a:lnTo>
                  <a:close/>
                  <a:moveTo>
                    <a:pt x="687655" y="3172"/>
                  </a:moveTo>
                  <a:cubicBezTo>
                    <a:pt x="696216" y="3172"/>
                    <a:pt x="703464" y="4536"/>
                    <a:pt x="709398" y="7265"/>
                  </a:cubicBezTo>
                  <a:lnTo>
                    <a:pt x="709398" y="18315"/>
                  </a:lnTo>
                  <a:cubicBezTo>
                    <a:pt x="703054" y="14325"/>
                    <a:pt x="695500" y="12329"/>
                    <a:pt x="686734" y="12329"/>
                  </a:cubicBezTo>
                  <a:cubicBezTo>
                    <a:pt x="678105" y="12329"/>
                    <a:pt x="670994" y="15280"/>
                    <a:pt x="665401" y="21180"/>
                  </a:cubicBezTo>
                  <a:cubicBezTo>
                    <a:pt x="659807" y="27080"/>
                    <a:pt x="657011" y="34857"/>
                    <a:pt x="657011" y="44509"/>
                  </a:cubicBezTo>
                  <a:cubicBezTo>
                    <a:pt x="657011" y="54434"/>
                    <a:pt x="659586" y="62159"/>
                    <a:pt x="664736" y="67684"/>
                  </a:cubicBezTo>
                  <a:cubicBezTo>
                    <a:pt x="669886" y="73209"/>
                    <a:pt x="676844" y="75972"/>
                    <a:pt x="685609" y="75972"/>
                  </a:cubicBezTo>
                  <a:cubicBezTo>
                    <a:pt x="691646" y="75972"/>
                    <a:pt x="696779" y="74812"/>
                    <a:pt x="701008" y="72493"/>
                  </a:cubicBezTo>
                  <a:lnTo>
                    <a:pt x="701008" y="51057"/>
                  </a:lnTo>
                  <a:lnTo>
                    <a:pt x="683818" y="51057"/>
                  </a:lnTo>
                  <a:lnTo>
                    <a:pt x="683818" y="42002"/>
                  </a:lnTo>
                  <a:lnTo>
                    <a:pt x="711291" y="42002"/>
                  </a:lnTo>
                  <a:lnTo>
                    <a:pt x="711291" y="78325"/>
                  </a:lnTo>
                  <a:cubicBezTo>
                    <a:pt x="703378" y="82827"/>
                    <a:pt x="694442" y="85078"/>
                    <a:pt x="684483" y="85078"/>
                  </a:cubicBezTo>
                  <a:cubicBezTo>
                    <a:pt x="673024" y="85078"/>
                    <a:pt x="663789" y="81455"/>
                    <a:pt x="656780" y="74207"/>
                  </a:cubicBezTo>
                  <a:cubicBezTo>
                    <a:pt x="649772" y="66959"/>
                    <a:pt x="646267" y="57282"/>
                    <a:pt x="646267" y="45174"/>
                  </a:cubicBezTo>
                  <a:cubicBezTo>
                    <a:pt x="646267" y="32930"/>
                    <a:pt x="650138" y="22868"/>
                    <a:pt x="657880" y="14990"/>
                  </a:cubicBezTo>
                  <a:cubicBezTo>
                    <a:pt x="665623" y="7111"/>
                    <a:pt x="675548" y="3172"/>
                    <a:pt x="687655" y="3172"/>
                  </a:cubicBezTo>
                  <a:close/>
                  <a:moveTo>
                    <a:pt x="27984" y="3172"/>
                  </a:moveTo>
                  <a:cubicBezTo>
                    <a:pt x="35862" y="3172"/>
                    <a:pt x="41644" y="4127"/>
                    <a:pt x="45327" y="6037"/>
                  </a:cubicBezTo>
                  <a:lnTo>
                    <a:pt x="45327" y="17190"/>
                  </a:lnTo>
                  <a:cubicBezTo>
                    <a:pt x="40552" y="13881"/>
                    <a:pt x="34515" y="12227"/>
                    <a:pt x="27216" y="12227"/>
                  </a:cubicBezTo>
                  <a:cubicBezTo>
                    <a:pt x="22373" y="12227"/>
                    <a:pt x="18426" y="13242"/>
                    <a:pt x="15373" y="15271"/>
                  </a:cubicBezTo>
                  <a:cubicBezTo>
                    <a:pt x="12320" y="17300"/>
                    <a:pt x="10794" y="20123"/>
                    <a:pt x="10794" y="23738"/>
                  </a:cubicBezTo>
                  <a:cubicBezTo>
                    <a:pt x="10794" y="26944"/>
                    <a:pt x="11852" y="29553"/>
                    <a:pt x="13966" y="31565"/>
                  </a:cubicBezTo>
                  <a:cubicBezTo>
                    <a:pt x="16081" y="33578"/>
                    <a:pt x="20668" y="36323"/>
                    <a:pt x="27728" y="39802"/>
                  </a:cubicBezTo>
                  <a:cubicBezTo>
                    <a:pt x="35504" y="43520"/>
                    <a:pt x="40944" y="47237"/>
                    <a:pt x="44048" y="50955"/>
                  </a:cubicBezTo>
                  <a:cubicBezTo>
                    <a:pt x="47152" y="54673"/>
                    <a:pt x="48704" y="58851"/>
                    <a:pt x="48704" y="63489"/>
                  </a:cubicBezTo>
                  <a:cubicBezTo>
                    <a:pt x="48704" y="70447"/>
                    <a:pt x="46180" y="75784"/>
                    <a:pt x="41132" y="79502"/>
                  </a:cubicBezTo>
                  <a:cubicBezTo>
                    <a:pt x="36084" y="83220"/>
                    <a:pt x="29075" y="85078"/>
                    <a:pt x="20105" y="85078"/>
                  </a:cubicBezTo>
                  <a:cubicBezTo>
                    <a:pt x="16968" y="85078"/>
                    <a:pt x="13310" y="84644"/>
                    <a:pt x="9132" y="83774"/>
                  </a:cubicBezTo>
                  <a:cubicBezTo>
                    <a:pt x="4953" y="82904"/>
                    <a:pt x="1909" y="81821"/>
                    <a:pt x="0" y="80525"/>
                  </a:cubicBezTo>
                  <a:lnTo>
                    <a:pt x="0" y="68861"/>
                  </a:lnTo>
                  <a:cubicBezTo>
                    <a:pt x="2421" y="70975"/>
                    <a:pt x="5661" y="72715"/>
                    <a:pt x="9720" y="74079"/>
                  </a:cubicBezTo>
                  <a:cubicBezTo>
                    <a:pt x="13779" y="75443"/>
                    <a:pt x="17633" y="76125"/>
                    <a:pt x="21282" y="76125"/>
                  </a:cubicBezTo>
                  <a:cubicBezTo>
                    <a:pt x="32401" y="76125"/>
                    <a:pt x="37960" y="72169"/>
                    <a:pt x="37960" y="64256"/>
                  </a:cubicBezTo>
                  <a:cubicBezTo>
                    <a:pt x="37960" y="62039"/>
                    <a:pt x="37363" y="60044"/>
                    <a:pt x="36169" y="58271"/>
                  </a:cubicBezTo>
                  <a:cubicBezTo>
                    <a:pt x="34976" y="56497"/>
                    <a:pt x="33339" y="54928"/>
                    <a:pt x="31258" y="53564"/>
                  </a:cubicBezTo>
                  <a:cubicBezTo>
                    <a:pt x="29178" y="52200"/>
                    <a:pt x="25272" y="50102"/>
                    <a:pt x="19543" y="47271"/>
                  </a:cubicBezTo>
                  <a:cubicBezTo>
                    <a:pt x="11596" y="43315"/>
                    <a:pt x="6360" y="39640"/>
                    <a:pt x="3837" y="36246"/>
                  </a:cubicBezTo>
                  <a:cubicBezTo>
                    <a:pt x="1313" y="32853"/>
                    <a:pt x="51" y="28973"/>
                    <a:pt x="51" y="24608"/>
                  </a:cubicBezTo>
                  <a:cubicBezTo>
                    <a:pt x="51" y="18025"/>
                    <a:pt x="2694" y="12807"/>
                    <a:pt x="7980" y="8953"/>
                  </a:cubicBezTo>
                  <a:cubicBezTo>
                    <a:pt x="13267" y="5099"/>
                    <a:pt x="19935" y="3172"/>
                    <a:pt x="27984" y="3172"/>
                  </a:cubicBezTo>
                  <a:close/>
                  <a:moveTo>
                    <a:pt x="1379069" y="921"/>
                  </a:moveTo>
                  <a:cubicBezTo>
                    <a:pt x="1380877" y="921"/>
                    <a:pt x="1382403" y="1518"/>
                    <a:pt x="1383648" y="2711"/>
                  </a:cubicBezTo>
                  <a:cubicBezTo>
                    <a:pt x="1384893" y="3905"/>
                    <a:pt x="1385515" y="5406"/>
                    <a:pt x="1385515" y="7213"/>
                  </a:cubicBezTo>
                  <a:cubicBezTo>
                    <a:pt x="1385515" y="8987"/>
                    <a:pt x="1384893" y="10462"/>
                    <a:pt x="1383648" y="11639"/>
                  </a:cubicBezTo>
                  <a:cubicBezTo>
                    <a:pt x="1382403" y="12815"/>
                    <a:pt x="1380877" y="13404"/>
                    <a:pt x="1379069" y="13404"/>
                  </a:cubicBezTo>
                  <a:cubicBezTo>
                    <a:pt x="1377261" y="13404"/>
                    <a:pt x="1375761" y="12815"/>
                    <a:pt x="1374567" y="11639"/>
                  </a:cubicBezTo>
                  <a:cubicBezTo>
                    <a:pt x="1373373" y="10462"/>
                    <a:pt x="1372776" y="8987"/>
                    <a:pt x="1372776" y="7213"/>
                  </a:cubicBezTo>
                  <a:cubicBezTo>
                    <a:pt x="1372776" y="5440"/>
                    <a:pt x="1373382" y="3948"/>
                    <a:pt x="1374593" y="2737"/>
                  </a:cubicBezTo>
                  <a:cubicBezTo>
                    <a:pt x="1375803" y="1526"/>
                    <a:pt x="1377296" y="921"/>
                    <a:pt x="1379069" y="921"/>
                  </a:cubicBezTo>
                  <a:close/>
                  <a:moveTo>
                    <a:pt x="2117940" y="0"/>
                  </a:moveTo>
                  <a:lnTo>
                    <a:pt x="2127967" y="0"/>
                  </a:lnTo>
                  <a:lnTo>
                    <a:pt x="2127967" y="83748"/>
                  </a:lnTo>
                  <a:lnTo>
                    <a:pt x="2117940" y="83748"/>
                  </a:lnTo>
                  <a:lnTo>
                    <a:pt x="2117940" y="74335"/>
                  </a:lnTo>
                  <a:lnTo>
                    <a:pt x="2117735" y="74335"/>
                  </a:lnTo>
                  <a:cubicBezTo>
                    <a:pt x="2113609" y="81497"/>
                    <a:pt x="2107197" y="85078"/>
                    <a:pt x="2098499" y="85078"/>
                  </a:cubicBezTo>
                  <a:cubicBezTo>
                    <a:pt x="2091337" y="85078"/>
                    <a:pt x="2085641" y="82529"/>
                    <a:pt x="2081412" y="77430"/>
                  </a:cubicBezTo>
                  <a:cubicBezTo>
                    <a:pt x="2077183" y="72331"/>
                    <a:pt x="2075068" y="65450"/>
                    <a:pt x="2075068" y="56787"/>
                  </a:cubicBezTo>
                  <a:cubicBezTo>
                    <a:pt x="2075068" y="47442"/>
                    <a:pt x="2077456" y="39947"/>
                    <a:pt x="2082231" y="34302"/>
                  </a:cubicBezTo>
                  <a:cubicBezTo>
                    <a:pt x="2087006" y="28658"/>
                    <a:pt x="2093247" y="25836"/>
                    <a:pt x="2100955" y="25836"/>
                  </a:cubicBezTo>
                  <a:cubicBezTo>
                    <a:pt x="2108663" y="25836"/>
                    <a:pt x="2114257" y="28837"/>
                    <a:pt x="2117735" y="34840"/>
                  </a:cubicBezTo>
                  <a:lnTo>
                    <a:pt x="2117940" y="34840"/>
                  </a:lnTo>
                  <a:close/>
                  <a:moveTo>
                    <a:pt x="1831204" y="0"/>
                  </a:moveTo>
                  <a:lnTo>
                    <a:pt x="1841231" y="0"/>
                  </a:lnTo>
                  <a:lnTo>
                    <a:pt x="1841231" y="36477"/>
                  </a:lnTo>
                  <a:lnTo>
                    <a:pt x="1841436" y="36477"/>
                  </a:lnTo>
                  <a:cubicBezTo>
                    <a:pt x="1845768" y="29383"/>
                    <a:pt x="1851924" y="25836"/>
                    <a:pt x="1859905" y="25836"/>
                  </a:cubicBezTo>
                  <a:cubicBezTo>
                    <a:pt x="1872626" y="25836"/>
                    <a:pt x="1878987" y="33527"/>
                    <a:pt x="1878987" y="48909"/>
                  </a:cubicBezTo>
                  <a:lnTo>
                    <a:pt x="1878987" y="83748"/>
                  </a:lnTo>
                  <a:lnTo>
                    <a:pt x="1869011" y="83748"/>
                  </a:lnTo>
                  <a:lnTo>
                    <a:pt x="1869011" y="51211"/>
                  </a:lnTo>
                  <a:cubicBezTo>
                    <a:pt x="1869011" y="39819"/>
                    <a:pt x="1864782" y="34123"/>
                    <a:pt x="1856324" y="34123"/>
                  </a:cubicBezTo>
                  <a:cubicBezTo>
                    <a:pt x="1851992" y="34123"/>
                    <a:pt x="1848394" y="35786"/>
                    <a:pt x="1845529" y="39111"/>
                  </a:cubicBezTo>
                  <a:cubicBezTo>
                    <a:pt x="1842664" y="42437"/>
                    <a:pt x="1841231" y="46623"/>
                    <a:pt x="1841231" y="51671"/>
                  </a:cubicBezTo>
                  <a:lnTo>
                    <a:pt x="1841231" y="83748"/>
                  </a:lnTo>
                  <a:lnTo>
                    <a:pt x="1831204" y="83748"/>
                  </a:lnTo>
                  <a:close/>
                  <a:moveTo>
                    <a:pt x="1060665" y="0"/>
                  </a:moveTo>
                  <a:lnTo>
                    <a:pt x="1070692" y="0"/>
                  </a:lnTo>
                  <a:lnTo>
                    <a:pt x="1070692" y="83748"/>
                  </a:lnTo>
                  <a:lnTo>
                    <a:pt x="1060665" y="83748"/>
                  </a:lnTo>
                  <a:lnTo>
                    <a:pt x="1060665" y="74335"/>
                  </a:lnTo>
                  <a:lnTo>
                    <a:pt x="1060461" y="74335"/>
                  </a:lnTo>
                  <a:cubicBezTo>
                    <a:pt x="1056334" y="81497"/>
                    <a:pt x="1049922" y="85078"/>
                    <a:pt x="1041224" y="85078"/>
                  </a:cubicBezTo>
                  <a:cubicBezTo>
                    <a:pt x="1034062" y="85078"/>
                    <a:pt x="1028366" y="82529"/>
                    <a:pt x="1024137" y="77430"/>
                  </a:cubicBezTo>
                  <a:cubicBezTo>
                    <a:pt x="1019908" y="72331"/>
                    <a:pt x="1017793" y="65450"/>
                    <a:pt x="1017793" y="56787"/>
                  </a:cubicBezTo>
                  <a:cubicBezTo>
                    <a:pt x="1017793" y="47442"/>
                    <a:pt x="1020181" y="39947"/>
                    <a:pt x="1024956" y="34302"/>
                  </a:cubicBezTo>
                  <a:cubicBezTo>
                    <a:pt x="1029731" y="28658"/>
                    <a:pt x="1035972" y="25836"/>
                    <a:pt x="1043680" y="25836"/>
                  </a:cubicBezTo>
                  <a:cubicBezTo>
                    <a:pt x="1051388" y="25836"/>
                    <a:pt x="1056982" y="28837"/>
                    <a:pt x="1060461" y="34840"/>
                  </a:cubicBezTo>
                  <a:lnTo>
                    <a:pt x="1060665" y="34840"/>
                  </a:lnTo>
                  <a:close/>
                  <a:moveTo>
                    <a:pt x="364354" y="0"/>
                  </a:moveTo>
                  <a:lnTo>
                    <a:pt x="374381" y="0"/>
                  </a:lnTo>
                  <a:lnTo>
                    <a:pt x="374381" y="36477"/>
                  </a:lnTo>
                  <a:lnTo>
                    <a:pt x="374586" y="36477"/>
                  </a:lnTo>
                  <a:cubicBezTo>
                    <a:pt x="378918" y="29383"/>
                    <a:pt x="385074" y="25836"/>
                    <a:pt x="393055" y="25836"/>
                  </a:cubicBezTo>
                  <a:cubicBezTo>
                    <a:pt x="405776" y="25836"/>
                    <a:pt x="412137" y="33527"/>
                    <a:pt x="412137" y="48909"/>
                  </a:cubicBezTo>
                  <a:lnTo>
                    <a:pt x="412137" y="83748"/>
                  </a:lnTo>
                  <a:lnTo>
                    <a:pt x="402161" y="83748"/>
                  </a:lnTo>
                  <a:lnTo>
                    <a:pt x="402161" y="51211"/>
                  </a:lnTo>
                  <a:cubicBezTo>
                    <a:pt x="402161" y="39819"/>
                    <a:pt x="397932" y="34123"/>
                    <a:pt x="389474" y="34123"/>
                  </a:cubicBezTo>
                  <a:cubicBezTo>
                    <a:pt x="385142" y="34123"/>
                    <a:pt x="381544" y="35786"/>
                    <a:pt x="378679" y="39111"/>
                  </a:cubicBezTo>
                  <a:cubicBezTo>
                    <a:pt x="375814" y="42437"/>
                    <a:pt x="374381" y="46623"/>
                    <a:pt x="374381" y="51671"/>
                  </a:cubicBezTo>
                  <a:lnTo>
                    <a:pt x="374381" y="83748"/>
                  </a:lnTo>
                  <a:lnTo>
                    <a:pt x="364354" y="83748"/>
                  </a:lnTo>
                  <a:close/>
                  <a:moveTo>
                    <a:pt x="69079" y="0"/>
                  </a:moveTo>
                  <a:lnTo>
                    <a:pt x="79106" y="0"/>
                  </a:lnTo>
                  <a:lnTo>
                    <a:pt x="79106" y="36477"/>
                  </a:lnTo>
                  <a:lnTo>
                    <a:pt x="79311" y="36477"/>
                  </a:lnTo>
                  <a:cubicBezTo>
                    <a:pt x="83643" y="29383"/>
                    <a:pt x="89799" y="25836"/>
                    <a:pt x="97780" y="25836"/>
                  </a:cubicBezTo>
                  <a:cubicBezTo>
                    <a:pt x="110501" y="25836"/>
                    <a:pt x="116862" y="33527"/>
                    <a:pt x="116862" y="48909"/>
                  </a:cubicBezTo>
                  <a:lnTo>
                    <a:pt x="116862" y="83748"/>
                  </a:lnTo>
                  <a:lnTo>
                    <a:pt x="106886" y="83748"/>
                  </a:lnTo>
                  <a:lnTo>
                    <a:pt x="106886" y="51211"/>
                  </a:lnTo>
                  <a:cubicBezTo>
                    <a:pt x="106886" y="39819"/>
                    <a:pt x="102657" y="34123"/>
                    <a:pt x="94199" y="34123"/>
                  </a:cubicBezTo>
                  <a:cubicBezTo>
                    <a:pt x="89867" y="34123"/>
                    <a:pt x="86269" y="35786"/>
                    <a:pt x="83404" y="39111"/>
                  </a:cubicBezTo>
                  <a:cubicBezTo>
                    <a:pt x="80539" y="42437"/>
                    <a:pt x="79106" y="46623"/>
                    <a:pt x="79106" y="51671"/>
                  </a:cubicBezTo>
                  <a:lnTo>
                    <a:pt x="79106" y="83748"/>
                  </a:lnTo>
                  <a:lnTo>
                    <a:pt x="69079" y="83748"/>
                  </a:lnTo>
                  <a:close/>
                </a:path>
              </a:pathLst>
            </a:cu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50" spc="100" dirty="0">
                <a:solidFill>
                  <a:srgbClr val="3E3A39"/>
                </a:solidFill>
                <a:latin typeface="微软雅黑" panose="020B0503020204020204" pitchFamily="34" charset="-122"/>
                <a:ea typeface="微软雅黑" panose="020B0503020204020204" pitchFamily="34" charset="-122"/>
              </a:endParaRPr>
            </a:p>
          </p:txBody>
        </p:sp>
      </p:grpSp>
      <p:sp>
        <p:nvSpPr>
          <p:cNvPr id="54" name="任意多边形 53"/>
          <p:cNvSpPr/>
          <p:nvPr/>
        </p:nvSpPr>
        <p:spPr>
          <a:xfrm>
            <a:off x="1" y="3522"/>
            <a:ext cx="6487887" cy="2608469"/>
          </a:xfrm>
          <a:custGeom>
            <a:avLst/>
            <a:gdLst>
              <a:gd name="connsiteX0" fmla="*/ 0 w 6487887"/>
              <a:gd name="connsiteY0" fmla="*/ 0 h 2608469"/>
              <a:gd name="connsiteX1" fmla="*/ 6487887 w 6487887"/>
              <a:gd name="connsiteY1" fmla="*/ 2589908 h 2608469"/>
              <a:gd name="connsiteX2" fmla="*/ 0 w 6487887"/>
              <a:gd name="connsiteY2" fmla="*/ 2608469 h 2608469"/>
            </a:gdLst>
            <a:ahLst/>
            <a:cxnLst>
              <a:cxn ang="0">
                <a:pos x="connsiteX0" y="connsiteY0"/>
              </a:cxn>
              <a:cxn ang="0">
                <a:pos x="connsiteX1" y="connsiteY1"/>
              </a:cxn>
              <a:cxn ang="0">
                <a:pos x="connsiteX2" y="connsiteY2"/>
              </a:cxn>
            </a:cxnLst>
            <a:rect l="l" t="t" r="r" b="b"/>
            <a:pathLst>
              <a:path w="6487887" h="2608469">
                <a:moveTo>
                  <a:pt x="0" y="0"/>
                </a:moveTo>
                <a:lnTo>
                  <a:pt x="6487887" y="2589908"/>
                </a:lnTo>
                <a:lnTo>
                  <a:pt x="0" y="2608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38" name="图片 37"/>
          <p:cNvPicPr>
            <a:picLocks noChangeAspect="1"/>
          </p:cNvPicPr>
          <p:nvPr/>
        </p:nvPicPr>
        <p:blipFill>
          <a:blip r:embed="rId2"/>
          <a:stretch>
            <a:fillRect/>
          </a:stretch>
        </p:blipFill>
        <p:spPr>
          <a:xfrm>
            <a:off x="481519" y="2025643"/>
            <a:ext cx="3751608" cy="444068"/>
          </a:xfrm>
          <a:prstGeom prst="rect">
            <a:avLst/>
          </a:prstGeom>
        </p:spPr>
      </p:pic>
      <p:sp>
        <p:nvSpPr>
          <p:cNvPr id="13" name="标题 3"/>
          <p:cNvSpPr txBox="1">
            <a:spLocks/>
          </p:cNvSpPr>
          <p:nvPr/>
        </p:nvSpPr>
        <p:spPr>
          <a:xfrm>
            <a:off x="792480" y="2911851"/>
            <a:ext cx="10607039" cy="96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ctr" defTabSz="913765">
              <a:lnSpc>
                <a:spcPct val="150000"/>
              </a:lnSpc>
            </a:pPr>
            <a:r>
              <a:rPr lang="zh-CN" altLang="en-US" sz="3800" dirty="0">
                <a:solidFill>
                  <a:srgbClr val="1074BB"/>
                </a:solidFill>
                <a:latin typeface="微软雅黑" pitchFamily="34" charset="-122"/>
              </a:rPr>
              <a:t>中职</a:t>
            </a:r>
            <a:r>
              <a:rPr lang="zh-CN" altLang="en-US" sz="3800" dirty="0" smtClean="0">
                <a:solidFill>
                  <a:srgbClr val="1074BB"/>
                </a:solidFill>
                <a:latin typeface="微软雅黑" pitchFamily="34" charset="-122"/>
              </a:rPr>
              <a:t>学校教学质量诊断与改进工程解决方案</a:t>
            </a:r>
            <a:endParaRPr lang="en-US" altLang="zh-CN" sz="3800" dirty="0">
              <a:solidFill>
                <a:srgbClr val="1074BB"/>
              </a:solidFill>
              <a:latin typeface="微软雅黑" pitchFamily="34" charset="-122"/>
            </a:endParaRPr>
          </a:p>
        </p:txBody>
      </p:sp>
      <p:sp>
        <p:nvSpPr>
          <p:cNvPr id="15" name="TextBox 14"/>
          <p:cNvSpPr txBox="1">
            <a:spLocks noChangeArrowheads="1"/>
          </p:cNvSpPr>
          <p:nvPr/>
        </p:nvSpPr>
        <p:spPr bwMode="auto">
          <a:xfrm>
            <a:off x="4233126" y="4284658"/>
            <a:ext cx="3288579" cy="842108"/>
          </a:xfrm>
          <a:prstGeom prst="rect">
            <a:avLst/>
          </a:prstGeom>
          <a:noFill/>
          <a:ln w="9525">
            <a:noFill/>
            <a:miter lim="800000"/>
            <a:headEnd/>
            <a:tailEnd/>
          </a:ln>
        </p:spPr>
        <p:txBody>
          <a:bodyPr wrap="square" lIns="132924" tIns="66462" rIns="132924" bIns="66462">
            <a:spAutoFit/>
          </a:bodyPr>
          <a:lstStyle/>
          <a:p>
            <a:pPr algn="ctr">
              <a:spcBef>
                <a:spcPts val="600"/>
              </a:spcBef>
              <a:spcAft>
                <a:spcPts val="600"/>
              </a:spcAft>
            </a:pPr>
            <a:r>
              <a:rPr lang="zh-CN" altLang="en-US" sz="2000" b="1" dirty="0" smtClean="0">
                <a:latin typeface="微软雅黑" pitchFamily="34" charset="-122"/>
                <a:ea typeface="微软雅黑" pitchFamily="34" charset="-122"/>
              </a:rPr>
              <a:t>国泰安战略项目事业部</a:t>
            </a:r>
            <a:endParaRPr lang="en-US" altLang="zh-CN" sz="2000" b="1" dirty="0" smtClean="0">
              <a:latin typeface="微软雅黑" pitchFamily="34" charset="-122"/>
              <a:ea typeface="微软雅黑" pitchFamily="34" charset="-122"/>
            </a:endParaRPr>
          </a:p>
          <a:p>
            <a:pPr algn="ctr">
              <a:spcBef>
                <a:spcPts val="600"/>
              </a:spcBef>
              <a:spcAft>
                <a:spcPts val="600"/>
              </a:spcAft>
            </a:pPr>
            <a:r>
              <a:rPr lang="en-US" altLang="zh-CN" sz="1600" b="1" dirty="0" smtClean="0">
                <a:latin typeface="微软雅黑" pitchFamily="34" charset="-122"/>
                <a:ea typeface="微软雅黑" pitchFamily="34" charset="-122"/>
              </a:rPr>
              <a:t>2018</a:t>
            </a:r>
            <a:r>
              <a:rPr lang="zh-CN" altLang="en-US" sz="1600" b="1" dirty="0" smtClean="0">
                <a:latin typeface="微软雅黑" pitchFamily="34" charset="-122"/>
                <a:ea typeface="微软雅黑" pitchFamily="34" charset="-122"/>
              </a:rPr>
              <a:t>年</a:t>
            </a:r>
            <a:r>
              <a:rPr lang="en-US" altLang="zh-CN" sz="1600" b="1" dirty="0" smtClean="0">
                <a:latin typeface="微软雅黑" pitchFamily="34" charset="-122"/>
                <a:ea typeface="微软雅黑" pitchFamily="34" charset="-122"/>
              </a:rPr>
              <a:t>9</a:t>
            </a:r>
            <a:r>
              <a:rPr lang="zh-CN" altLang="en-US" sz="1600" b="1" dirty="0" smtClean="0">
                <a:latin typeface="微软雅黑" pitchFamily="34" charset="-122"/>
                <a:ea typeface="微软雅黑" pitchFamily="34" charset="-122"/>
              </a:rPr>
              <a:t>月</a:t>
            </a:r>
            <a:endParaRPr lang="en-US" altLang="zh-CN" sz="1600" b="1" dirty="0">
              <a:latin typeface="微软雅黑" pitchFamily="34" charset="-122"/>
              <a:ea typeface="微软雅黑" pitchFamily="34" charset="-122"/>
            </a:endParaRPr>
          </a:p>
        </p:txBody>
      </p:sp>
    </p:spTree>
    <p:extLst>
      <p:ext uri="{BB962C8B-B14F-4D97-AF65-F5344CB8AC3E}">
        <p14:creationId xmlns:p14="http://schemas.microsoft.com/office/powerpoint/2010/main" val="14045885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08</a:t>
            </a:r>
            <a:endParaRPr lang="zh-CN" altLang="en-US" sz="1600" b="1" dirty="0">
              <a:solidFill>
                <a:prstClr val="white"/>
              </a:solidFill>
            </a:endParaRPr>
          </a:p>
        </p:txBody>
      </p:sp>
      <p:sp>
        <p:nvSpPr>
          <p:cNvPr id="29" name="文本占位符 20"/>
          <p:cNvSpPr txBox="1">
            <a:spLocks/>
          </p:cNvSpPr>
          <p:nvPr/>
        </p:nvSpPr>
        <p:spPr>
          <a:xfrm>
            <a:off x="8711144" y="208716"/>
            <a:ext cx="3343751" cy="483368"/>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b="1" dirty="0"/>
              <a:t>二</a:t>
            </a:r>
            <a:r>
              <a:rPr lang="zh-CN" altLang="en-US" b="1" dirty="0" smtClean="0"/>
              <a:t>、建设目标思路</a:t>
            </a:r>
            <a:endParaRPr lang="zh-CN" altLang="en-US" b="1" dirty="0"/>
          </a:p>
        </p:txBody>
      </p:sp>
      <p:cxnSp>
        <p:nvCxnSpPr>
          <p:cNvPr id="32" name="直接连接符 31"/>
          <p:cNvCxnSpPr/>
          <p:nvPr/>
        </p:nvCxnSpPr>
        <p:spPr>
          <a:xfrm>
            <a:off x="1768416" y="404813"/>
            <a:ext cx="734895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MH_Other_5"/>
          <p:cNvSpPr>
            <a:spLocks noChangeArrowheads="1"/>
          </p:cNvSpPr>
          <p:nvPr>
            <p:custDataLst>
              <p:tags r:id="rId1"/>
            </p:custDataLst>
          </p:nvPr>
        </p:nvSpPr>
        <p:spPr bwMode="auto">
          <a:xfrm>
            <a:off x="208905" y="718904"/>
            <a:ext cx="2199758" cy="48542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sym typeface="微软雅黑" panose="020B0503020204020204" pitchFamily="34" charset="-122"/>
              </a:rPr>
              <a:t>（一</a:t>
            </a:r>
            <a:r>
              <a:rPr lang="zh-CN" altLang="en-US" sz="2000" b="1" dirty="0">
                <a:solidFill>
                  <a:srgbClr val="FFFFFF"/>
                </a:solidFill>
                <a:ea typeface="微软雅黑" pitchFamily="34" charset="-122"/>
                <a:sym typeface="微软雅黑" panose="020B0503020204020204" pitchFamily="34" charset="-122"/>
              </a:rPr>
              <a:t>）建设</a:t>
            </a:r>
            <a:r>
              <a:rPr lang="zh-CN" altLang="en-US" sz="2000" b="1" dirty="0" smtClean="0">
                <a:solidFill>
                  <a:srgbClr val="FFFFFF"/>
                </a:solidFill>
                <a:ea typeface="微软雅黑" pitchFamily="34" charset="-122"/>
                <a:sym typeface="微软雅黑" panose="020B0503020204020204" pitchFamily="34" charset="-122"/>
              </a:rPr>
              <a:t>目标</a:t>
            </a:r>
            <a:endParaRPr lang="zh-CN" altLang="en-US" sz="2000" b="1" dirty="0">
              <a:solidFill>
                <a:srgbClr val="FFFFFF"/>
              </a:solidFill>
              <a:ea typeface="微软雅黑" pitchFamily="34" charset="-122"/>
            </a:endParaRPr>
          </a:p>
        </p:txBody>
      </p:sp>
      <p:sp>
        <p:nvSpPr>
          <p:cNvPr id="18" name="矩形 17"/>
          <p:cNvSpPr/>
          <p:nvPr/>
        </p:nvSpPr>
        <p:spPr>
          <a:xfrm>
            <a:off x="2263806" y="1422032"/>
            <a:ext cx="6551720" cy="4081117"/>
          </a:xfrm>
          <a:prstGeom prst="rect">
            <a:avLst/>
          </a:prstGeom>
          <a:ln>
            <a:solidFill>
              <a:schemeClr val="accent6"/>
            </a:solidFill>
          </a:ln>
        </p:spPr>
        <p:txBody>
          <a:bodyPr wrap="square">
            <a:spAutoFit/>
          </a:bodyPr>
          <a:lstStyle/>
          <a:p>
            <a:pPr>
              <a:lnSpc>
                <a:spcPct val="180000"/>
              </a:lnSpc>
            </a:pPr>
            <a:r>
              <a:rPr lang="zh-CN" altLang="en-US" dirty="0" smtClean="0">
                <a:latin typeface="微软雅黑" pitchFamily="34" charset="-122"/>
                <a:ea typeface="微软雅黑" pitchFamily="34" charset="-122"/>
              </a:rPr>
              <a:t>    （</a:t>
            </a:r>
            <a:r>
              <a:rPr lang="en-US" altLang="zh-CN" dirty="0">
                <a:latin typeface="微软雅黑" pitchFamily="34" charset="-122"/>
                <a:ea typeface="微软雅黑" pitchFamily="34" charset="-122"/>
              </a:rPr>
              <a:t>1</a:t>
            </a:r>
            <a:r>
              <a:rPr lang="zh-CN" altLang="en-US" dirty="0">
                <a:latin typeface="微软雅黑" pitchFamily="34" charset="-122"/>
                <a:ea typeface="微软雅黑" pitchFamily="34" charset="-122"/>
              </a:rPr>
              <a:t>）带动学校建立一套常态化、周期性的教学质量诊断改进运行机制；        </a:t>
            </a:r>
            <a:endParaRPr lang="en-US" altLang="zh-CN" dirty="0" smtClean="0">
              <a:latin typeface="微软雅黑" pitchFamily="34" charset="-122"/>
              <a:ea typeface="微软雅黑" pitchFamily="34" charset="-122"/>
            </a:endParaRPr>
          </a:p>
          <a:p>
            <a:pPr>
              <a:lnSpc>
                <a:spcPct val="180000"/>
              </a:lnSpc>
            </a:pPr>
            <a:r>
              <a:rPr lang="zh-CN" altLang="en-US" dirty="0" smtClean="0">
                <a:latin typeface="微软雅黑" pitchFamily="34" charset="-122"/>
                <a:ea typeface="微软雅黑" pitchFamily="34" charset="-122"/>
              </a:rPr>
              <a:t>   （</a:t>
            </a:r>
            <a:r>
              <a:rPr lang="en-US" altLang="zh-CN" dirty="0" smtClean="0">
                <a:latin typeface="微软雅黑" pitchFamily="34" charset="-122"/>
                <a:ea typeface="微软雅黑" pitchFamily="34" charset="-122"/>
              </a:rPr>
              <a:t>2</a:t>
            </a:r>
            <a:r>
              <a:rPr lang="zh-CN" altLang="en-US" dirty="0">
                <a:latin typeface="微软雅黑" pitchFamily="34" charset="-122"/>
                <a:ea typeface="微软雅黑" pitchFamily="34" charset="-122"/>
              </a:rPr>
              <a:t>）构建适合学校的质量评价体系，帮助学校进行教学质量</a:t>
            </a:r>
            <a:r>
              <a:rPr lang="zh-CN" altLang="zh-CN" dirty="0">
                <a:latin typeface="微软雅黑" pitchFamily="34" charset="-122"/>
                <a:ea typeface="微软雅黑" pitchFamily="34" charset="-122"/>
              </a:rPr>
              <a:t>诊断</a:t>
            </a:r>
            <a:r>
              <a:rPr lang="zh-CN" altLang="en-US" dirty="0">
                <a:latin typeface="微软雅黑" pitchFamily="34" charset="-122"/>
                <a:ea typeface="微软雅黑" pitchFamily="34" charset="-122"/>
              </a:rPr>
              <a:t>并发现问题；    </a:t>
            </a:r>
            <a:endParaRPr lang="en-US" altLang="zh-CN" dirty="0" smtClean="0">
              <a:latin typeface="微软雅黑" pitchFamily="34" charset="-122"/>
              <a:ea typeface="微软雅黑" pitchFamily="34" charset="-122"/>
            </a:endParaRPr>
          </a:p>
          <a:p>
            <a:pPr>
              <a:lnSpc>
                <a:spcPct val="180000"/>
              </a:lnSpc>
            </a:pPr>
            <a:r>
              <a:rPr lang="zh-CN" altLang="en-US" dirty="0" smtClean="0">
                <a:latin typeface="微软雅黑" pitchFamily="34" charset="-122"/>
                <a:ea typeface="微软雅黑" pitchFamily="34" charset="-122"/>
              </a:rPr>
              <a:t>  （</a:t>
            </a:r>
            <a:r>
              <a:rPr lang="en-US" altLang="zh-CN" dirty="0">
                <a:latin typeface="微软雅黑" pitchFamily="34" charset="-122"/>
                <a:ea typeface="微软雅黑" pitchFamily="34" charset="-122"/>
              </a:rPr>
              <a:t>3</a:t>
            </a:r>
            <a:r>
              <a:rPr lang="zh-CN" altLang="en-US" dirty="0">
                <a:latin typeface="微软雅黑" pitchFamily="34" charset="-122"/>
                <a:ea typeface="微软雅黑" pitchFamily="34" charset="-122"/>
              </a:rPr>
              <a:t>）智能分析质量问题产生原因，提供相应改进建议，达到质量提升目标；</a:t>
            </a:r>
            <a:endParaRPr lang="en-US" altLang="zh-CN" dirty="0">
              <a:latin typeface="微软雅黑" pitchFamily="34" charset="-122"/>
              <a:ea typeface="微软雅黑" pitchFamily="34" charset="-122"/>
            </a:endParaRPr>
          </a:p>
          <a:p>
            <a:pPr>
              <a:lnSpc>
                <a:spcPct val="180000"/>
              </a:lnSpc>
            </a:pPr>
            <a:r>
              <a:rPr lang="zh-CN" altLang="en-US" dirty="0" smtClean="0">
                <a:latin typeface="微软雅黑" pitchFamily="34" charset="-122"/>
                <a:ea typeface="微软雅黑" pitchFamily="34" charset="-122"/>
              </a:rPr>
              <a:t>  （</a:t>
            </a:r>
            <a:r>
              <a:rPr lang="en-US" altLang="zh-CN" dirty="0">
                <a:latin typeface="微软雅黑" pitchFamily="34" charset="-122"/>
                <a:ea typeface="微软雅黑" pitchFamily="34" charset="-122"/>
              </a:rPr>
              <a:t>4</a:t>
            </a:r>
            <a:r>
              <a:rPr lang="zh-CN" altLang="en-US" dirty="0">
                <a:latin typeface="微软雅黑" pitchFamily="34" charset="-122"/>
                <a:ea typeface="微软雅黑" pitchFamily="34" charset="-122"/>
              </a:rPr>
              <a:t>）通过督导评价实现日常教学管理的实时监控预警，达到螺旋式提升目标。 </a:t>
            </a:r>
            <a:endParaRPr lang="zh-CN" altLang="zh-CN" dirty="0">
              <a:latin typeface="微软雅黑" pitchFamily="34" charset="-122"/>
              <a:ea typeface="微软雅黑" pitchFamily="34" charset="-122"/>
            </a:endParaRPr>
          </a:p>
        </p:txBody>
      </p:sp>
    </p:spTree>
    <p:extLst>
      <p:ext uri="{BB962C8B-B14F-4D97-AF65-F5344CB8AC3E}">
        <p14:creationId xmlns:p14="http://schemas.microsoft.com/office/powerpoint/2010/main" val="250221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09</a:t>
            </a:r>
            <a:endParaRPr lang="zh-CN" altLang="en-US" sz="1600" b="1" dirty="0">
              <a:solidFill>
                <a:prstClr val="white"/>
              </a:solidFill>
            </a:endParaRPr>
          </a:p>
        </p:txBody>
      </p:sp>
      <p:cxnSp>
        <p:nvCxnSpPr>
          <p:cNvPr id="32" name="直接连接符 31"/>
          <p:cNvCxnSpPr/>
          <p:nvPr/>
        </p:nvCxnSpPr>
        <p:spPr>
          <a:xfrm>
            <a:off x="1768416" y="404813"/>
            <a:ext cx="98330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MH_Other_5"/>
          <p:cNvSpPr>
            <a:spLocks noChangeArrowheads="1"/>
          </p:cNvSpPr>
          <p:nvPr>
            <p:custDataLst>
              <p:tags r:id="rId1"/>
            </p:custDataLst>
          </p:nvPr>
        </p:nvSpPr>
        <p:spPr bwMode="auto">
          <a:xfrm>
            <a:off x="228926" y="810928"/>
            <a:ext cx="2096969" cy="51934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（二）诊改思路</a:t>
            </a:r>
            <a:endParaRPr lang="zh-CN" altLang="en-US" sz="2000" b="1" dirty="0">
              <a:solidFill>
                <a:srgbClr val="FFFFFF"/>
              </a:solidFill>
              <a:ea typeface="微软雅黑" pitchFamily="34" charset="-122"/>
              <a:sym typeface="微软雅黑" panose="020B0503020204020204" pitchFamily="34" charset="-122"/>
            </a:endParaRPr>
          </a:p>
        </p:txBody>
      </p:sp>
      <p:grpSp>
        <p:nvGrpSpPr>
          <p:cNvPr id="15" name="组合 14"/>
          <p:cNvGrpSpPr/>
          <p:nvPr/>
        </p:nvGrpSpPr>
        <p:grpSpPr>
          <a:xfrm>
            <a:off x="1457324" y="1413996"/>
            <a:ext cx="9324975" cy="4415304"/>
            <a:chOff x="282237" y="1386503"/>
            <a:chExt cx="8621272" cy="3665203"/>
          </a:xfrm>
        </p:grpSpPr>
        <p:sp>
          <p:nvSpPr>
            <p:cNvPr id="16" name="矩形 15"/>
            <p:cNvSpPr/>
            <p:nvPr/>
          </p:nvSpPr>
          <p:spPr>
            <a:xfrm>
              <a:off x="717107" y="2059087"/>
              <a:ext cx="1203063" cy="461659"/>
            </a:xfrm>
            <a:prstGeom prst="rect">
              <a:avLst/>
            </a:prstGeom>
            <a:ln w="28575">
              <a:solidFill>
                <a:srgbClr val="0081E2"/>
              </a:solidFill>
            </a:ln>
          </p:spPr>
          <p:txBody>
            <a:bodyPr wrap="square" lIns="91433" tIns="45717" rIns="91433" bIns="45717">
              <a:spAutoFit/>
            </a:bodyPr>
            <a:lstStyle/>
            <a:p>
              <a:pPr lvl="0" algn="ctr">
                <a:lnSpc>
                  <a:spcPct val="150000"/>
                </a:lnSpc>
                <a:defRPr/>
              </a:pPr>
              <a:r>
                <a:rPr lang="zh-CN" altLang="en-US" sz="1600" b="1" kern="0" dirty="0">
                  <a:solidFill>
                    <a:sysClr val="windowText" lastClr="000000"/>
                  </a:solidFill>
                  <a:latin typeface="微软雅黑" panose="020B0503020204020204" pitchFamily="34" charset="-122"/>
                  <a:ea typeface="微软雅黑" panose="020B0503020204020204" pitchFamily="34" charset="-122"/>
                </a:rPr>
                <a:t>形成机制</a:t>
              </a:r>
              <a:endParaRPr lang="en-US" altLang="zh-CN" sz="1600"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17" name="矩形 16"/>
            <p:cNvSpPr/>
            <p:nvPr/>
          </p:nvSpPr>
          <p:spPr>
            <a:xfrm>
              <a:off x="2185007" y="2071772"/>
              <a:ext cx="959412" cy="373658"/>
            </a:xfrm>
            <a:prstGeom prst="rect">
              <a:avLst/>
            </a:prstGeom>
            <a:ln w="28575">
              <a:solidFill>
                <a:srgbClr val="0081E2"/>
              </a:solidFill>
            </a:ln>
          </p:spPr>
          <p:txBody>
            <a:bodyPr wrap="square" lIns="91433" tIns="45717" rIns="91433" bIns="45717" anchor="ctr">
              <a:spAutoFit/>
            </a:bodyPr>
            <a:lstStyle/>
            <a:p>
              <a:pPr lvl="0" algn="ctr">
                <a:lnSpc>
                  <a:spcPct val="150000"/>
                </a:lnSpc>
                <a:defRPr/>
              </a:pPr>
              <a:r>
                <a:rPr lang="zh-CN" altLang="en-US" sz="1400" kern="0" dirty="0">
                  <a:solidFill>
                    <a:sysClr val="windowText" lastClr="000000"/>
                  </a:solidFill>
                  <a:latin typeface="微软雅黑" panose="020B0503020204020204" pitchFamily="34" charset="-122"/>
                  <a:ea typeface="微软雅黑" panose="020B0503020204020204" pitchFamily="34" charset="-122"/>
                </a:rPr>
                <a:t>建立制度</a:t>
              </a:r>
              <a:endParaRPr lang="en-US" altLang="zh-CN" sz="1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18" name="矩形 17"/>
            <p:cNvSpPr/>
            <p:nvPr/>
          </p:nvSpPr>
          <p:spPr>
            <a:xfrm>
              <a:off x="3144418" y="2093606"/>
              <a:ext cx="962558" cy="339405"/>
            </a:xfrm>
            <a:prstGeom prst="rect">
              <a:avLst/>
            </a:prstGeom>
            <a:ln w="28575">
              <a:solidFill>
                <a:srgbClr val="0081E2"/>
              </a:solidFill>
            </a:ln>
          </p:spPr>
          <p:txBody>
            <a:bodyPr wrap="square" lIns="91433" tIns="45717" rIns="91433" bIns="45717">
              <a:spAutoFit/>
            </a:bodyPr>
            <a:lstStyle/>
            <a:p>
              <a:pPr algn="ctr">
                <a:lnSpc>
                  <a:spcPct val="150000"/>
                </a:lnSpc>
                <a:defRPr/>
              </a:pPr>
              <a:r>
                <a:rPr lang="zh-CN" altLang="en-US" sz="1400" kern="0" dirty="0">
                  <a:solidFill>
                    <a:sysClr val="windowText" lastClr="000000"/>
                  </a:solidFill>
                  <a:latin typeface="微软雅黑" panose="020B0503020204020204" pitchFamily="34" charset="-122"/>
                  <a:ea typeface="微软雅黑" panose="020B0503020204020204" pitchFamily="34" charset="-122"/>
                </a:rPr>
                <a:t>工作目标</a:t>
              </a:r>
              <a:endParaRPr lang="en-US" altLang="zh-CN" sz="1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19" name="矩形 18"/>
            <p:cNvSpPr/>
            <p:nvPr/>
          </p:nvSpPr>
          <p:spPr>
            <a:xfrm>
              <a:off x="4106977" y="2093606"/>
              <a:ext cx="962558" cy="339405"/>
            </a:xfrm>
            <a:prstGeom prst="rect">
              <a:avLst/>
            </a:prstGeom>
            <a:ln w="28575">
              <a:solidFill>
                <a:srgbClr val="0081E2"/>
              </a:solidFill>
            </a:ln>
          </p:spPr>
          <p:txBody>
            <a:bodyPr wrap="square" lIns="91433" tIns="45717" rIns="91433" bIns="45717">
              <a:spAutoFit/>
            </a:bodyPr>
            <a:lstStyle/>
            <a:p>
              <a:pPr lvl="0" algn="ctr">
                <a:lnSpc>
                  <a:spcPct val="150000"/>
                </a:lnSpc>
                <a:defRPr/>
              </a:pPr>
              <a:r>
                <a:rPr lang="zh-CN" altLang="en-US" sz="1400" kern="0" dirty="0">
                  <a:solidFill>
                    <a:sysClr val="windowText" lastClr="000000"/>
                  </a:solidFill>
                  <a:latin typeface="微软雅黑" panose="020B0503020204020204" pitchFamily="34" charset="-122"/>
                  <a:ea typeface="微软雅黑" panose="020B0503020204020204" pitchFamily="34" charset="-122"/>
                </a:rPr>
                <a:t>工作标准</a:t>
              </a:r>
              <a:endParaRPr lang="en-US" altLang="zh-CN" sz="1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20" name="矩形 19"/>
            <p:cNvSpPr/>
            <p:nvPr/>
          </p:nvSpPr>
          <p:spPr>
            <a:xfrm>
              <a:off x="5069534" y="2093606"/>
              <a:ext cx="962558" cy="339405"/>
            </a:xfrm>
            <a:prstGeom prst="rect">
              <a:avLst/>
            </a:prstGeom>
            <a:ln w="28575">
              <a:solidFill>
                <a:srgbClr val="0081E2"/>
              </a:solidFill>
            </a:ln>
          </p:spPr>
          <p:txBody>
            <a:bodyPr wrap="square" lIns="91433" tIns="45717" rIns="91433" bIns="45717">
              <a:spAutoFit/>
            </a:bodyPr>
            <a:lstStyle/>
            <a:p>
              <a:pPr lvl="0" algn="ctr">
                <a:lnSpc>
                  <a:spcPct val="150000"/>
                </a:lnSpc>
                <a:defRPr/>
              </a:pPr>
              <a:r>
                <a:rPr lang="zh-CN" altLang="en-US" sz="1400" kern="0" dirty="0">
                  <a:solidFill>
                    <a:sysClr val="windowText" lastClr="000000"/>
                  </a:solidFill>
                  <a:latin typeface="微软雅黑" panose="020B0503020204020204" pitchFamily="34" charset="-122"/>
                  <a:ea typeface="微软雅黑" panose="020B0503020204020204" pitchFamily="34" charset="-122"/>
                </a:rPr>
                <a:t>工作流程</a:t>
              </a:r>
              <a:endParaRPr lang="en-US" altLang="zh-CN" sz="1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21" name="矩形 20"/>
            <p:cNvSpPr/>
            <p:nvPr/>
          </p:nvSpPr>
          <p:spPr>
            <a:xfrm>
              <a:off x="6032092" y="2093606"/>
              <a:ext cx="962558" cy="339405"/>
            </a:xfrm>
            <a:prstGeom prst="rect">
              <a:avLst/>
            </a:prstGeom>
            <a:ln w="28575">
              <a:solidFill>
                <a:srgbClr val="0081E2"/>
              </a:solidFill>
            </a:ln>
          </p:spPr>
          <p:txBody>
            <a:bodyPr wrap="square" lIns="91433" tIns="45717" rIns="91433" bIns="45717">
              <a:spAutoFit/>
            </a:bodyPr>
            <a:lstStyle/>
            <a:p>
              <a:pPr algn="ctr">
                <a:lnSpc>
                  <a:spcPct val="150000"/>
                </a:lnSpc>
                <a:defRPr/>
              </a:pPr>
              <a:r>
                <a:rPr lang="zh-CN" altLang="en-US" sz="1400" kern="0" dirty="0">
                  <a:solidFill>
                    <a:sysClr val="windowText" lastClr="000000"/>
                  </a:solidFill>
                  <a:latin typeface="微软雅黑" panose="020B0503020204020204" pitchFamily="34" charset="-122"/>
                  <a:ea typeface="微软雅黑" panose="020B0503020204020204" pitchFamily="34" charset="-122"/>
                </a:rPr>
                <a:t>工作职责</a:t>
              </a:r>
              <a:endParaRPr lang="en-US" altLang="zh-CN" sz="1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22" name="矩形 21"/>
            <p:cNvSpPr/>
            <p:nvPr/>
          </p:nvSpPr>
          <p:spPr>
            <a:xfrm>
              <a:off x="733714" y="2526634"/>
              <a:ext cx="1203063" cy="461659"/>
            </a:xfrm>
            <a:prstGeom prst="rect">
              <a:avLst/>
            </a:prstGeom>
            <a:ln w="28575">
              <a:solidFill>
                <a:srgbClr val="0081E2"/>
              </a:solidFill>
            </a:ln>
          </p:spPr>
          <p:txBody>
            <a:bodyPr wrap="square" lIns="91433" tIns="45717" rIns="91433" bIns="45717">
              <a:spAutoFit/>
            </a:bodyPr>
            <a:lstStyle/>
            <a:p>
              <a:pPr lvl="0" algn="ctr">
                <a:lnSpc>
                  <a:spcPct val="150000"/>
                </a:lnSpc>
                <a:defRPr/>
              </a:pPr>
              <a:r>
                <a:rPr lang="zh-CN" altLang="en-US" sz="1600" b="1" kern="0" dirty="0">
                  <a:solidFill>
                    <a:sysClr val="windowText" lastClr="000000"/>
                  </a:solidFill>
                  <a:latin typeface="微软雅黑" panose="020B0503020204020204" pitchFamily="34" charset="-122"/>
                  <a:ea typeface="微软雅黑" panose="020B0503020204020204" pitchFamily="34" charset="-122"/>
                </a:rPr>
                <a:t>实施保障</a:t>
              </a:r>
              <a:endParaRPr lang="en-US" altLang="zh-CN" sz="1600"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3" name="矩形 22"/>
            <p:cNvSpPr/>
            <p:nvPr/>
          </p:nvSpPr>
          <p:spPr>
            <a:xfrm>
              <a:off x="2185007" y="2540413"/>
              <a:ext cx="959412" cy="313289"/>
            </a:xfrm>
            <a:prstGeom prst="rect">
              <a:avLst/>
            </a:prstGeom>
            <a:ln w="28575">
              <a:solidFill>
                <a:srgbClr val="0081E2"/>
              </a:solidFill>
            </a:ln>
          </p:spPr>
          <p:txBody>
            <a:bodyPr wrap="square" lIns="91433" tIns="45717" rIns="91433" bIns="45717" anchor="ctr">
              <a:spAutoFit/>
            </a:bodyPr>
            <a:lstStyle/>
            <a:p>
              <a:pPr algn="ctr">
                <a:lnSpc>
                  <a:spcPct val="150000"/>
                </a:lnSpc>
                <a:defRPr/>
              </a:pPr>
              <a:r>
                <a:rPr lang="zh-CN" altLang="en-US" sz="1400" kern="0" dirty="0">
                  <a:solidFill>
                    <a:sysClr val="windowText" lastClr="000000"/>
                  </a:solidFill>
                  <a:latin typeface="微软雅黑" panose="020B0503020204020204" pitchFamily="34" charset="-122"/>
                  <a:ea typeface="微软雅黑" panose="020B0503020204020204" pitchFamily="34" charset="-122"/>
                </a:rPr>
                <a:t>组建机构</a:t>
              </a:r>
              <a:endParaRPr lang="en-US" altLang="zh-CN" sz="1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24" name="矩形 23"/>
            <p:cNvSpPr/>
            <p:nvPr/>
          </p:nvSpPr>
          <p:spPr>
            <a:xfrm>
              <a:off x="3144418" y="2545802"/>
              <a:ext cx="962558" cy="313289"/>
            </a:xfrm>
            <a:prstGeom prst="rect">
              <a:avLst/>
            </a:prstGeom>
            <a:ln w="28575">
              <a:solidFill>
                <a:srgbClr val="0081E2"/>
              </a:solidFill>
            </a:ln>
          </p:spPr>
          <p:txBody>
            <a:bodyPr wrap="square" lIns="91433" tIns="45717" rIns="91433" bIns="45717">
              <a:spAutoFit/>
            </a:bodyPr>
            <a:lstStyle/>
            <a:p>
              <a:pPr lvl="0" algn="ctr">
                <a:lnSpc>
                  <a:spcPct val="150000"/>
                </a:lnSpc>
                <a:defRPr/>
              </a:pPr>
              <a:r>
                <a:rPr lang="zh-CN" altLang="en-US" sz="1400" kern="0" dirty="0">
                  <a:solidFill>
                    <a:sysClr val="windowText" lastClr="000000"/>
                  </a:solidFill>
                  <a:latin typeface="微软雅黑" panose="020B0503020204020204" pitchFamily="34" charset="-122"/>
                  <a:ea typeface="微软雅黑" panose="020B0503020204020204" pitchFamily="34" charset="-122"/>
                </a:rPr>
                <a:t>制订方案</a:t>
              </a:r>
              <a:endParaRPr lang="en-US" altLang="zh-CN" sz="1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25" name="矩形 24"/>
            <p:cNvSpPr/>
            <p:nvPr/>
          </p:nvSpPr>
          <p:spPr>
            <a:xfrm>
              <a:off x="4106977" y="2545802"/>
              <a:ext cx="962558" cy="313289"/>
            </a:xfrm>
            <a:prstGeom prst="rect">
              <a:avLst/>
            </a:prstGeom>
            <a:ln w="28575">
              <a:solidFill>
                <a:srgbClr val="0081E2"/>
              </a:solidFill>
            </a:ln>
          </p:spPr>
          <p:txBody>
            <a:bodyPr wrap="square" lIns="91433" tIns="45717" rIns="91433" bIns="45717">
              <a:spAutoFit/>
            </a:bodyPr>
            <a:lstStyle/>
            <a:p>
              <a:pPr algn="ctr">
                <a:lnSpc>
                  <a:spcPct val="150000"/>
                </a:lnSpc>
                <a:defRPr/>
              </a:pPr>
              <a:r>
                <a:rPr lang="zh-CN" altLang="en-US" sz="1400" kern="0" dirty="0">
                  <a:solidFill>
                    <a:sysClr val="windowText" lastClr="000000"/>
                  </a:solidFill>
                  <a:latin typeface="微软雅黑" panose="020B0503020204020204" pitchFamily="34" charset="-122"/>
                  <a:ea typeface="微软雅黑" panose="020B0503020204020204" pitchFamily="34" charset="-122"/>
                </a:rPr>
                <a:t>培训动员</a:t>
              </a:r>
              <a:endParaRPr lang="en-US" altLang="zh-CN" sz="1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31" name="矩形 30"/>
            <p:cNvSpPr/>
            <p:nvPr/>
          </p:nvSpPr>
          <p:spPr>
            <a:xfrm>
              <a:off x="5069534" y="2545802"/>
              <a:ext cx="962558" cy="313289"/>
            </a:xfrm>
            <a:prstGeom prst="rect">
              <a:avLst/>
            </a:prstGeom>
            <a:ln w="28575">
              <a:solidFill>
                <a:srgbClr val="0081E2"/>
              </a:solidFill>
            </a:ln>
          </p:spPr>
          <p:txBody>
            <a:bodyPr wrap="square" lIns="91433" tIns="45717" rIns="91433" bIns="45717">
              <a:spAutoFit/>
            </a:bodyPr>
            <a:lstStyle/>
            <a:p>
              <a:pPr algn="ctr">
                <a:lnSpc>
                  <a:spcPct val="150000"/>
                </a:lnSpc>
                <a:defRPr/>
              </a:pPr>
              <a:r>
                <a:rPr lang="zh-CN" altLang="en-US" sz="1400" kern="0" dirty="0">
                  <a:solidFill>
                    <a:sysClr val="windowText" lastClr="000000"/>
                  </a:solidFill>
                  <a:latin typeface="微软雅黑" panose="020B0503020204020204" pitchFamily="34" charset="-122"/>
                  <a:ea typeface="微软雅黑" panose="020B0503020204020204" pitchFamily="34" charset="-122"/>
                </a:rPr>
                <a:t>责任到位</a:t>
              </a:r>
              <a:endParaRPr lang="en-US" altLang="zh-CN" sz="1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33" name="矩形 32"/>
            <p:cNvSpPr/>
            <p:nvPr/>
          </p:nvSpPr>
          <p:spPr>
            <a:xfrm>
              <a:off x="6025537" y="2545802"/>
              <a:ext cx="962558" cy="313289"/>
            </a:xfrm>
            <a:prstGeom prst="rect">
              <a:avLst/>
            </a:prstGeom>
            <a:ln w="28575">
              <a:solidFill>
                <a:srgbClr val="0081E2"/>
              </a:solidFill>
            </a:ln>
          </p:spPr>
          <p:txBody>
            <a:bodyPr wrap="square" lIns="91433" tIns="45717" rIns="91433" bIns="45717">
              <a:spAutoFit/>
            </a:bodyPr>
            <a:lstStyle/>
            <a:p>
              <a:pPr algn="ctr">
                <a:lnSpc>
                  <a:spcPct val="150000"/>
                </a:lnSpc>
                <a:defRPr/>
              </a:pPr>
              <a:r>
                <a:rPr lang="zh-CN" altLang="en-US" sz="1400" kern="0" dirty="0">
                  <a:solidFill>
                    <a:sysClr val="windowText" lastClr="000000"/>
                  </a:solidFill>
                  <a:latin typeface="微软雅黑" panose="020B0503020204020204" pitchFamily="34" charset="-122"/>
                  <a:ea typeface="微软雅黑" panose="020B0503020204020204" pitchFamily="34" charset="-122"/>
                </a:rPr>
                <a:t>实施总结</a:t>
              </a:r>
              <a:endParaRPr lang="en-US" altLang="zh-CN" sz="1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34" name="矩形 33"/>
            <p:cNvSpPr/>
            <p:nvPr/>
          </p:nvSpPr>
          <p:spPr>
            <a:xfrm>
              <a:off x="2185007" y="1386503"/>
              <a:ext cx="2131220" cy="373658"/>
            </a:xfrm>
            <a:prstGeom prst="rect">
              <a:avLst/>
            </a:prstGeom>
            <a:ln w="28575">
              <a:solidFill>
                <a:srgbClr val="0081E2"/>
              </a:solidFill>
            </a:ln>
          </p:spPr>
          <p:txBody>
            <a:bodyPr wrap="square" lIns="91433" tIns="45717" rIns="91433" bIns="45717" anchor="ctr">
              <a:spAutoFit/>
            </a:bodyPr>
            <a:lstStyle/>
            <a:p>
              <a:pPr lvl="0" algn="ctr">
                <a:lnSpc>
                  <a:spcPct val="150000"/>
                </a:lnSpc>
                <a:defRPr/>
              </a:pPr>
              <a:r>
                <a:rPr lang="zh-CN" altLang="en-US" sz="1400" kern="0" dirty="0">
                  <a:solidFill>
                    <a:sysClr val="windowText" lastClr="000000"/>
                  </a:solidFill>
                  <a:latin typeface="微软雅黑" panose="020B0503020204020204" pitchFamily="34" charset="-122"/>
                  <a:ea typeface="微软雅黑" panose="020B0503020204020204" pitchFamily="34" charset="-122"/>
                </a:rPr>
                <a:t>“双元”引领、创新驱动</a:t>
              </a:r>
            </a:p>
          </p:txBody>
        </p:sp>
        <p:sp>
          <p:nvSpPr>
            <p:cNvPr id="35" name="矩形 34"/>
            <p:cNvSpPr/>
            <p:nvPr/>
          </p:nvSpPr>
          <p:spPr>
            <a:xfrm>
              <a:off x="6988094" y="2545802"/>
              <a:ext cx="962558" cy="313289"/>
            </a:xfrm>
            <a:prstGeom prst="rect">
              <a:avLst/>
            </a:prstGeom>
            <a:ln w="28575">
              <a:solidFill>
                <a:srgbClr val="0081E2"/>
              </a:solidFill>
            </a:ln>
          </p:spPr>
          <p:txBody>
            <a:bodyPr wrap="square" lIns="91433" tIns="45717" rIns="91433" bIns="45717">
              <a:spAutoFit/>
            </a:bodyPr>
            <a:lstStyle/>
            <a:p>
              <a:pPr algn="ctr">
                <a:lnSpc>
                  <a:spcPct val="150000"/>
                </a:lnSpc>
                <a:defRPr/>
              </a:pPr>
              <a:r>
                <a:rPr lang="zh-CN" altLang="en-US" sz="1400" kern="0" dirty="0">
                  <a:solidFill>
                    <a:sysClr val="windowText" lastClr="000000"/>
                  </a:solidFill>
                  <a:latin typeface="微软雅黑" panose="020B0503020204020204" pitchFamily="34" charset="-122"/>
                  <a:ea typeface="微软雅黑" panose="020B0503020204020204" pitchFamily="34" charset="-122"/>
                </a:rPr>
                <a:t>成果凝练</a:t>
              </a:r>
              <a:endParaRPr lang="en-US" altLang="zh-CN" sz="1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36" name="矩形 35"/>
            <p:cNvSpPr/>
            <p:nvPr/>
          </p:nvSpPr>
          <p:spPr>
            <a:xfrm>
              <a:off x="733714" y="2994181"/>
              <a:ext cx="1203063" cy="461659"/>
            </a:xfrm>
            <a:prstGeom prst="rect">
              <a:avLst/>
            </a:prstGeom>
            <a:ln w="28575">
              <a:solidFill>
                <a:srgbClr val="0081E2"/>
              </a:solidFill>
            </a:ln>
          </p:spPr>
          <p:txBody>
            <a:bodyPr wrap="square" lIns="91433" tIns="45717" rIns="91433" bIns="45717">
              <a:spAutoFit/>
            </a:bodyPr>
            <a:lstStyle/>
            <a:p>
              <a:pPr lvl="0" algn="ctr">
                <a:lnSpc>
                  <a:spcPct val="150000"/>
                </a:lnSpc>
                <a:defRPr/>
              </a:pPr>
              <a:r>
                <a:rPr lang="zh-CN" altLang="en-US" sz="1600" b="1" kern="0" dirty="0">
                  <a:solidFill>
                    <a:sysClr val="windowText" lastClr="000000"/>
                  </a:solidFill>
                  <a:latin typeface="微软雅黑" panose="020B0503020204020204" pitchFamily="34" charset="-122"/>
                  <a:ea typeface="微软雅黑" panose="020B0503020204020204" pitchFamily="34" charset="-122"/>
                </a:rPr>
                <a:t>过程控制</a:t>
              </a:r>
              <a:endParaRPr lang="en-US" altLang="zh-CN" sz="1600"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37" name="矩形 36"/>
            <p:cNvSpPr/>
            <p:nvPr/>
          </p:nvSpPr>
          <p:spPr>
            <a:xfrm>
              <a:off x="2185007" y="3059910"/>
              <a:ext cx="959412" cy="313289"/>
            </a:xfrm>
            <a:prstGeom prst="rect">
              <a:avLst/>
            </a:prstGeom>
            <a:ln w="28575">
              <a:solidFill>
                <a:srgbClr val="0081E2"/>
              </a:solidFill>
            </a:ln>
          </p:spPr>
          <p:txBody>
            <a:bodyPr wrap="square" lIns="91433" tIns="45717" rIns="91433" bIns="45717" anchor="ctr">
              <a:spAutoFit/>
            </a:bodyPr>
            <a:lstStyle/>
            <a:p>
              <a:pPr lvl="0" algn="ctr">
                <a:lnSpc>
                  <a:spcPct val="150000"/>
                </a:lnSpc>
                <a:defRPr/>
              </a:pPr>
              <a:r>
                <a:rPr lang="zh-CN" altLang="en-US" sz="1400" kern="0" dirty="0">
                  <a:solidFill>
                    <a:sysClr val="windowText" lastClr="000000"/>
                  </a:solidFill>
                  <a:latin typeface="微软雅黑" panose="020B0503020204020204" pitchFamily="34" charset="-122"/>
                  <a:ea typeface="微软雅黑" panose="020B0503020204020204" pitchFamily="34" charset="-122"/>
                </a:rPr>
                <a:t>专委会</a:t>
              </a:r>
              <a:endParaRPr lang="en-US" altLang="zh-CN" sz="1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38" name="矩形 37"/>
            <p:cNvSpPr/>
            <p:nvPr/>
          </p:nvSpPr>
          <p:spPr>
            <a:xfrm>
              <a:off x="3150711" y="3059910"/>
              <a:ext cx="959412" cy="313289"/>
            </a:xfrm>
            <a:prstGeom prst="rect">
              <a:avLst/>
            </a:prstGeom>
            <a:ln w="28575">
              <a:solidFill>
                <a:srgbClr val="0081E2"/>
              </a:solidFill>
            </a:ln>
          </p:spPr>
          <p:txBody>
            <a:bodyPr wrap="square" lIns="91433" tIns="45717" rIns="91433" bIns="45717" anchor="ctr">
              <a:spAutoFit/>
            </a:bodyPr>
            <a:lstStyle/>
            <a:p>
              <a:pPr algn="ctr">
                <a:lnSpc>
                  <a:spcPct val="150000"/>
                </a:lnSpc>
                <a:defRPr/>
              </a:pPr>
              <a:r>
                <a:rPr lang="zh-CN" altLang="en-US" sz="1400" kern="0" dirty="0">
                  <a:solidFill>
                    <a:sysClr val="windowText" lastClr="000000"/>
                  </a:solidFill>
                  <a:latin typeface="微软雅黑" panose="020B0503020204020204" pitchFamily="34" charset="-122"/>
                  <a:ea typeface="微软雅黑" panose="020B0503020204020204" pitchFamily="34" charset="-122"/>
                </a:rPr>
                <a:t>章程</a:t>
              </a:r>
              <a:endParaRPr lang="en-US" altLang="zh-CN" sz="1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39" name="矩形 38"/>
            <p:cNvSpPr/>
            <p:nvPr/>
          </p:nvSpPr>
          <p:spPr>
            <a:xfrm>
              <a:off x="4113268" y="3054974"/>
              <a:ext cx="959412" cy="323159"/>
            </a:xfrm>
            <a:prstGeom prst="rect">
              <a:avLst/>
            </a:prstGeom>
            <a:ln w="28575">
              <a:solidFill>
                <a:srgbClr val="0081E2"/>
              </a:solidFill>
            </a:ln>
          </p:spPr>
          <p:txBody>
            <a:bodyPr wrap="square" lIns="91433" tIns="45717" rIns="91433" bIns="45717" anchor="ctr">
              <a:spAutoFit/>
            </a:bodyPr>
            <a:lstStyle/>
            <a:p>
              <a:pPr lvl="0" algn="ctr">
                <a:lnSpc>
                  <a:spcPct val="150000"/>
                </a:lnSpc>
                <a:defRPr/>
              </a:pPr>
              <a:r>
                <a:rPr lang="zh-CN" altLang="en-US" sz="1400" kern="0" dirty="0">
                  <a:solidFill>
                    <a:sysClr val="windowText" lastClr="000000"/>
                  </a:solidFill>
                  <a:latin typeface="微软雅黑" panose="020B0503020204020204" pitchFamily="34" charset="-122"/>
                  <a:ea typeface="微软雅黑" panose="020B0503020204020204" pitchFamily="34" charset="-122"/>
                </a:rPr>
                <a:t>制度</a:t>
              </a:r>
              <a:endParaRPr lang="en-US" altLang="zh-CN" sz="1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40" name="矩形 39"/>
            <p:cNvSpPr/>
            <p:nvPr/>
          </p:nvSpPr>
          <p:spPr>
            <a:xfrm>
              <a:off x="5072680" y="3059910"/>
              <a:ext cx="959412" cy="313289"/>
            </a:xfrm>
            <a:prstGeom prst="rect">
              <a:avLst/>
            </a:prstGeom>
            <a:ln w="28575">
              <a:solidFill>
                <a:srgbClr val="0081E2"/>
              </a:solidFill>
            </a:ln>
          </p:spPr>
          <p:txBody>
            <a:bodyPr wrap="square" lIns="91433" tIns="45717" rIns="91433" bIns="45717" anchor="ctr">
              <a:spAutoFit/>
            </a:bodyPr>
            <a:lstStyle/>
            <a:p>
              <a:pPr lvl="0" algn="ctr">
                <a:lnSpc>
                  <a:spcPct val="150000"/>
                </a:lnSpc>
                <a:defRPr/>
              </a:pPr>
              <a:r>
                <a:rPr lang="zh-CN" altLang="en-US" sz="1400" kern="0" dirty="0">
                  <a:solidFill>
                    <a:sysClr val="windowText" lastClr="000000"/>
                  </a:solidFill>
                  <a:latin typeface="微软雅黑" panose="020B0503020204020204" pitchFamily="34" charset="-122"/>
                  <a:ea typeface="微软雅黑" panose="020B0503020204020204" pitchFamily="34" charset="-122"/>
                </a:rPr>
                <a:t>论证纪实</a:t>
              </a:r>
              <a:endParaRPr lang="en-US" altLang="zh-CN" sz="1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41" name="矩形 40"/>
            <p:cNvSpPr/>
            <p:nvPr/>
          </p:nvSpPr>
          <p:spPr>
            <a:xfrm>
              <a:off x="6025537" y="3059910"/>
              <a:ext cx="959412" cy="313289"/>
            </a:xfrm>
            <a:prstGeom prst="rect">
              <a:avLst/>
            </a:prstGeom>
            <a:ln w="28575">
              <a:solidFill>
                <a:srgbClr val="0081E2"/>
              </a:solidFill>
            </a:ln>
          </p:spPr>
          <p:txBody>
            <a:bodyPr wrap="square" lIns="91433" tIns="45717" rIns="91433" bIns="45717" anchor="ctr">
              <a:spAutoFit/>
            </a:bodyPr>
            <a:lstStyle/>
            <a:p>
              <a:pPr lvl="0" algn="ctr">
                <a:lnSpc>
                  <a:spcPct val="150000"/>
                </a:lnSpc>
                <a:defRPr/>
              </a:pPr>
              <a:r>
                <a:rPr lang="zh-CN" altLang="en-US" sz="1400" kern="0" dirty="0">
                  <a:solidFill>
                    <a:sysClr val="windowText" lastClr="000000"/>
                  </a:solidFill>
                  <a:latin typeface="微软雅黑" panose="020B0503020204020204" pitchFamily="34" charset="-122"/>
                  <a:ea typeface="微软雅黑" panose="020B0503020204020204" pitchFamily="34" charset="-122"/>
                </a:rPr>
                <a:t>论证材料</a:t>
              </a:r>
              <a:endParaRPr lang="en-US" altLang="zh-CN" sz="1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42" name="矩形 41"/>
            <p:cNvSpPr/>
            <p:nvPr/>
          </p:nvSpPr>
          <p:spPr>
            <a:xfrm>
              <a:off x="741171" y="3461728"/>
              <a:ext cx="1203063" cy="461659"/>
            </a:xfrm>
            <a:prstGeom prst="rect">
              <a:avLst/>
            </a:prstGeom>
            <a:ln w="28575">
              <a:solidFill>
                <a:srgbClr val="0081E2"/>
              </a:solidFill>
            </a:ln>
          </p:spPr>
          <p:txBody>
            <a:bodyPr wrap="square" lIns="91433" tIns="45717" rIns="91433" bIns="45717">
              <a:spAutoFit/>
            </a:bodyPr>
            <a:lstStyle/>
            <a:p>
              <a:pPr lvl="0" algn="ctr">
                <a:lnSpc>
                  <a:spcPct val="150000"/>
                </a:lnSpc>
                <a:defRPr/>
              </a:pPr>
              <a:r>
                <a:rPr lang="zh-CN" altLang="en-US" sz="1600" b="1" kern="0" dirty="0">
                  <a:solidFill>
                    <a:sysClr val="windowText" lastClr="000000"/>
                  </a:solidFill>
                  <a:latin typeface="微软雅黑" panose="020B0503020204020204" pitchFamily="34" charset="-122"/>
                  <a:ea typeface="微软雅黑" panose="020B0503020204020204" pitchFamily="34" charset="-122"/>
                </a:rPr>
                <a:t>逻辑清晰</a:t>
              </a:r>
              <a:endParaRPr lang="en-US" altLang="zh-CN" sz="1600"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43" name="矩形 42"/>
            <p:cNvSpPr/>
            <p:nvPr/>
          </p:nvSpPr>
          <p:spPr>
            <a:xfrm>
              <a:off x="2185007" y="3536644"/>
              <a:ext cx="959412" cy="313289"/>
            </a:xfrm>
            <a:prstGeom prst="rect">
              <a:avLst/>
            </a:prstGeom>
            <a:ln w="28575">
              <a:solidFill>
                <a:srgbClr val="0081E2"/>
              </a:solidFill>
            </a:ln>
          </p:spPr>
          <p:txBody>
            <a:bodyPr wrap="square" lIns="91433" tIns="45717" rIns="91433" bIns="45717" anchor="ctr">
              <a:spAutoFit/>
            </a:bodyPr>
            <a:lstStyle/>
            <a:p>
              <a:pPr algn="ctr">
                <a:lnSpc>
                  <a:spcPct val="150000"/>
                </a:lnSpc>
                <a:defRPr/>
              </a:pPr>
              <a:r>
                <a:rPr lang="zh-CN" altLang="en-US" sz="1400" kern="0" dirty="0">
                  <a:solidFill>
                    <a:sysClr val="windowText" lastClr="000000"/>
                  </a:solidFill>
                  <a:latin typeface="微软雅黑" panose="020B0503020204020204" pitchFamily="34" charset="-122"/>
                  <a:ea typeface="微软雅黑" panose="020B0503020204020204" pitchFamily="34" charset="-122"/>
                </a:rPr>
                <a:t>调研方案</a:t>
              </a:r>
              <a:endParaRPr lang="en-US" altLang="zh-CN" sz="1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44" name="矩形 43"/>
            <p:cNvSpPr/>
            <p:nvPr/>
          </p:nvSpPr>
          <p:spPr>
            <a:xfrm>
              <a:off x="3150711" y="3536644"/>
              <a:ext cx="959412" cy="313289"/>
            </a:xfrm>
            <a:prstGeom prst="rect">
              <a:avLst/>
            </a:prstGeom>
            <a:ln w="28575">
              <a:solidFill>
                <a:srgbClr val="0081E2"/>
              </a:solidFill>
            </a:ln>
          </p:spPr>
          <p:txBody>
            <a:bodyPr wrap="square" lIns="91433" tIns="45717" rIns="91433" bIns="45717" anchor="ctr">
              <a:spAutoFit/>
            </a:bodyPr>
            <a:lstStyle/>
            <a:p>
              <a:pPr lvl="0" algn="ctr">
                <a:lnSpc>
                  <a:spcPct val="150000"/>
                </a:lnSpc>
                <a:defRPr/>
              </a:pPr>
              <a:r>
                <a:rPr lang="zh-CN" altLang="en-US" sz="1400" kern="0" dirty="0">
                  <a:solidFill>
                    <a:sysClr val="windowText" lastClr="000000"/>
                  </a:solidFill>
                  <a:latin typeface="微软雅黑" panose="020B0503020204020204" pitchFamily="34" charset="-122"/>
                  <a:ea typeface="微软雅黑" panose="020B0503020204020204" pitchFamily="34" charset="-122"/>
                </a:rPr>
                <a:t>责任分工</a:t>
              </a:r>
              <a:endParaRPr lang="en-US" altLang="zh-CN" sz="1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46" name="矩形 45"/>
            <p:cNvSpPr/>
            <p:nvPr/>
          </p:nvSpPr>
          <p:spPr>
            <a:xfrm>
              <a:off x="4113268" y="3536644"/>
              <a:ext cx="959412" cy="313289"/>
            </a:xfrm>
            <a:prstGeom prst="rect">
              <a:avLst/>
            </a:prstGeom>
            <a:ln w="28575">
              <a:solidFill>
                <a:srgbClr val="0081E2"/>
              </a:solidFill>
            </a:ln>
          </p:spPr>
          <p:txBody>
            <a:bodyPr wrap="square" lIns="91433" tIns="45717" rIns="91433" bIns="45717" anchor="ctr">
              <a:spAutoFit/>
            </a:bodyPr>
            <a:lstStyle/>
            <a:p>
              <a:pPr algn="ctr">
                <a:lnSpc>
                  <a:spcPct val="150000"/>
                </a:lnSpc>
                <a:defRPr/>
              </a:pPr>
              <a:r>
                <a:rPr lang="zh-CN" altLang="en-US" sz="1400" kern="0" dirty="0">
                  <a:solidFill>
                    <a:sysClr val="windowText" lastClr="000000"/>
                  </a:solidFill>
                  <a:latin typeface="微软雅黑" panose="020B0503020204020204" pitchFamily="34" charset="-122"/>
                  <a:ea typeface="微软雅黑" panose="020B0503020204020204" pitchFamily="34" charset="-122"/>
                </a:rPr>
                <a:t>调研资料</a:t>
              </a:r>
              <a:endParaRPr lang="en-US" altLang="zh-CN" sz="1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47" name="矩形 46"/>
            <p:cNvSpPr/>
            <p:nvPr/>
          </p:nvSpPr>
          <p:spPr>
            <a:xfrm>
              <a:off x="5072680" y="3536644"/>
              <a:ext cx="959412" cy="313289"/>
            </a:xfrm>
            <a:prstGeom prst="rect">
              <a:avLst/>
            </a:prstGeom>
            <a:ln w="28575">
              <a:solidFill>
                <a:srgbClr val="0081E2"/>
              </a:solidFill>
            </a:ln>
          </p:spPr>
          <p:txBody>
            <a:bodyPr wrap="square" lIns="91433" tIns="45717" rIns="91433" bIns="45717" anchor="ctr">
              <a:spAutoFit/>
            </a:bodyPr>
            <a:lstStyle/>
            <a:p>
              <a:pPr algn="ctr">
                <a:lnSpc>
                  <a:spcPct val="150000"/>
                </a:lnSpc>
                <a:defRPr/>
              </a:pPr>
              <a:r>
                <a:rPr lang="zh-CN" altLang="en-US" sz="1400" kern="0" dirty="0">
                  <a:solidFill>
                    <a:sysClr val="windowText" lastClr="000000"/>
                  </a:solidFill>
                  <a:latin typeface="微软雅黑" panose="020B0503020204020204" pitchFamily="34" charset="-122"/>
                  <a:ea typeface="微软雅黑" panose="020B0503020204020204" pitchFamily="34" charset="-122"/>
                </a:rPr>
                <a:t>调研纪实</a:t>
              </a:r>
              <a:endParaRPr lang="en-US" altLang="zh-CN" sz="1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53" name="矩形 52"/>
            <p:cNvSpPr/>
            <p:nvPr/>
          </p:nvSpPr>
          <p:spPr>
            <a:xfrm>
              <a:off x="6025537" y="3536644"/>
              <a:ext cx="959412" cy="313289"/>
            </a:xfrm>
            <a:prstGeom prst="rect">
              <a:avLst/>
            </a:prstGeom>
            <a:ln w="28575">
              <a:solidFill>
                <a:srgbClr val="0081E2"/>
              </a:solidFill>
            </a:ln>
          </p:spPr>
          <p:txBody>
            <a:bodyPr wrap="square" lIns="91433" tIns="45717" rIns="91433" bIns="45717" anchor="ctr">
              <a:spAutoFit/>
            </a:bodyPr>
            <a:lstStyle/>
            <a:p>
              <a:pPr algn="ctr">
                <a:lnSpc>
                  <a:spcPct val="150000"/>
                </a:lnSpc>
                <a:defRPr/>
              </a:pPr>
              <a:r>
                <a:rPr lang="zh-CN" altLang="en-US" sz="1400" kern="0" dirty="0">
                  <a:solidFill>
                    <a:sysClr val="windowText" lastClr="000000"/>
                  </a:solidFill>
                  <a:latin typeface="微软雅黑" panose="020B0503020204020204" pitchFamily="34" charset="-122"/>
                  <a:ea typeface="微软雅黑" panose="020B0503020204020204" pitchFamily="34" charset="-122"/>
                </a:rPr>
                <a:t>材料加工</a:t>
              </a:r>
              <a:endParaRPr lang="en-US" altLang="zh-CN" sz="1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54" name="矩形 53"/>
            <p:cNvSpPr/>
            <p:nvPr/>
          </p:nvSpPr>
          <p:spPr>
            <a:xfrm>
              <a:off x="6978394" y="3536644"/>
              <a:ext cx="959412" cy="313289"/>
            </a:xfrm>
            <a:prstGeom prst="rect">
              <a:avLst/>
            </a:prstGeom>
            <a:ln w="28575">
              <a:solidFill>
                <a:srgbClr val="0081E2"/>
              </a:solidFill>
            </a:ln>
          </p:spPr>
          <p:txBody>
            <a:bodyPr wrap="square" lIns="91433" tIns="45717" rIns="91433" bIns="45717" anchor="ctr">
              <a:spAutoFit/>
            </a:bodyPr>
            <a:lstStyle/>
            <a:p>
              <a:pPr algn="ctr">
                <a:lnSpc>
                  <a:spcPct val="150000"/>
                </a:lnSpc>
                <a:defRPr/>
              </a:pPr>
              <a:r>
                <a:rPr lang="zh-CN" altLang="en-US" sz="1400" kern="0" dirty="0">
                  <a:solidFill>
                    <a:sysClr val="windowText" lastClr="000000"/>
                  </a:solidFill>
                  <a:latin typeface="微软雅黑" panose="020B0503020204020204" pitchFamily="34" charset="-122"/>
                  <a:ea typeface="微软雅黑" panose="020B0503020204020204" pitchFamily="34" charset="-122"/>
                </a:rPr>
                <a:t>相关报告</a:t>
              </a:r>
              <a:endParaRPr lang="en-US" altLang="zh-CN" sz="1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55" name="矩形 54"/>
            <p:cNvSpPr/>
            <p:nvPr/>
          </p:nvSpPr>
          <p:spPr>
            <a:xfrm>
              <a:off x="7944097" y="3536644"/>
              <a:ext cx="959412" cy="313289"/>
            </a:xfrm>
            <a:prstGeom prst="rect">
              <a:avLst/>
            </a:prstGeom>
            <a:ln w="28575">
              <a:solidFill>
                <a:srgbClr val="0081E2"/>
              </a:solidFill>
            </a:ln>
          </p:spPr>
          <p:txBody>
            <a:bodyPr wrap="square" lIns="91433" tIns="45717" rIns="91433" bIns="45717" anchor="ctr">
              <a:spAutoFit/>
            </a:bodyPr>
            <a:lstStyle/>
            <a:p>
              <a:pPr algn="ctr">
                <a:lnSpc>
                  <a:spcPct val="150000"/>
                </a:lnSpc>
                <a:defRPr/>
              </a:pPr>
              <a:r>
                <a:rPr lang="zh-CN" altLang="en-US" sz="1400" kern="0" dirty="0">
                  <a:solidFill>
                    <a:sysClr val="windowText" lastClr="000000"/>
                  </a:solidFill>
                  <a:latin typeface="微软雅黑" panose="020B0503020204020204" pitchFamily="34" charset="-122"/>
                  <a:ea typeface="微软雅黑" panose="020B0503020204020204" pitchFamily="34" charset="-122"/>
                </a:rPr>
                <a:t>专家论证</a:t>
              </a:r>
              <a:endParaRPr lang="en-US" altLang="zh-CN" sz="1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56" name="下箭头 55"/>
            <p:cNvSpPr/>
            <p:nvPr/>
          </p:nvSpPr>
          <p:spPr>
            <a:xfrm>
              <a:off x="2983817" y="1766557"/>
              <a:ext cx="336858" cy="285691"/>
            </a:xfrm>
            <a:prstGeom prst="downArrow">
              <a:avLst/>
            </a:prstGeom>
            <a:solidFill>
              <a:srgbClr val="0081E2"/>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2892" tIns="31446" rIns="62892" bIns="31446" rtlCol="0" anchor="ctr"/>
            <a:lstStyle/>
            <a:p>
              <a:pPr algn="ctr"/>
              <a:endParaRPr lang="zh-CN" altLang="en-US"/>
            </a:p>
          </p:txBody>
        </p:sp>
        <p:sp>
          <p:nvSpPr>
            <p:cNvPr id="57" name="矩形 56"/>
            <p:cNvSpPr/>
            <p:nvPr/>
          </p:nvSpPr>
          <p:spPr>
            <a:xfrm>
              <a:off x="741171" y="3948442"/>
              <a:ext cx="1203063" cy="461659"/>
            </a:xfrm>
            <a:prstGeom prst="rect">
              <a:avLst/>
            </a:prstGeom>
            <a:ln w="28575">
              <a:solidFill>
                <a:srgbClr val="0081E2"/>
              </a:solidFill>
            </a:ln>
          </p:spPr>
          <p:txBody>
            <a:bodyPr wrap="square" lIns="91433" tIns="45717" rIns="91433" bIns="45717">
              <a:spAutoFit/>
            </a:bodyPr>
            <a:lstStyle/>
            <a:p>
              <a:pPr lvl="0" algn="ctr">
                <a:lnSpc>
                  <a:spcPct val="150000"/>
                </a:lnSpc>
                <a:defRPr/>
              </a:pPr>
              <a:r>
                <a:rPr lang="zh-CN" altLang="en-US" sz="1600" b="1" kern="0" dirty="0">
                  <a:solidFill>
                    <a:sysClr val="windowText" lastClr="000000"/>
                  </a:solidFill>
                  <a:latin typeface="微软雅黑" panose="020B0503020204020204" pitchFamily="34" charset="-122"/>
                  <a:ea typeface="微软雅黑" panose="020B0503020204020204" pitchFamily="34" charset="-122"/>
                </a:rPr>
                <a:t>操作规范</a:t>
              </a:r>
              <a:endParaRPr lang="en-US" altLang="zh-CN" sz="1600"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58" name="矩形 57"/>
            <p:cNvSpPr/>
            <p:nvPr/>
          </p:nvSpPr>
          <p:spPr>
            <a:xfrm>
              <a:off x="2185007" y="4023359"/>
              <a:ext cx="959412" cy="313289"/>
            </a:xfrm>
            <a:prstGeom prst="rect">
              <a:avLst/>
            </a:prstGeom>
            <a:ln w="28575">
              <a:solidFill>
                <a:srgbClr val="0081E2"/>
              </a:solidFill>
            </a:ln>
          </p:spPr>
          <p:txBody>
            <a:bodyPr wrap="square" lIns="91433" tIns="45717" rIns="91433" bIns="45717" anchor="ctr">
              <a:spAutoFit/>
            </a:bodyPr>
            <a:lstStyle/>
            <a:p>
              <a:pPr lvl="0" algn="ctr">
                <a:lnSpc>
                  <a:spcPct val="150000"/>
                </a:lnSpc>
                <a:defRPr/>
              </a:pPr>
              <a:r>
                <a:rPr lang="zh-CN" altLang="en-US" sz="1400" kern="0" dirty="0">
                  <a:solidFill>
                    <a:sysClr val="windowText" lastClr="000000"/>
                  </a:solidFill>
                  <a:latin typeface="微软雅黑" panose="020B0503020204020204" pitchFamily="34" charset="-122"/>
                  <a:ea typeface="微软雅黑" panose="020B0503020204020204" pitchFamily="34" charset="-122"/>
                </a:rPr>
                <a:t>财务制度</a:t>
              </a:r>
              <a:endParaRPr lang="en-US" altLang="zh-CN" sz="1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59" name="矩形 58"/>
            <p:cNvSpPr/>
            <p:nvPr/>
          </p:nvSpPr>
          <p:spPr>
            <a:xfrm>
              <a:off x="3150711" y="4023359"/>
              <a:ext cx="959412" cy="313289"/>
            </a:xfrm>
            <a:prstGeom prst="rect">
              <a:avLst/>
            </a:prstGeom>
            <a:ln w="28575">
              <a:solidFill>
                <a:srgbClr val="0081E2"/>
              </a:solidFill>
            </a:ln>
          </p:spPr>
          <p:txBody>
            <a:bodyPr wrap="square" lIns="91433" tIns="45717" rIns="91433" bIns="45717" anchor="ctr">
              <a:spAutoFit/>
            </a:bodyPr>
            <a:lstStyle/>
            <a:p>
              <a:pPr algn="ctr">
                <a:lnSpc>
                  <a:spcPct val="150000"/>
                </a:lnSpc>
                <a:defRPr/>
              </a:pPr>
              <a:r>
                <a:rPr lang="zh-CN" altLang="en-US" sz="1400" kern="0" dirty="0">
                  <a:solidFill>
                    <a:sysClr val="windowText" lastClr="000000"/>
                  </a:solidFill>
                  <a:latin typeface="微软雅黑" panose="020B0503020204020204" pitchFamily="34" charset="-122"/>
                  <a:ea typeface="微软雅黑" panose="020B0503020204020204" pitchFamily="34" charset="-122"/>
                </a:rPr>
                <a:t>项目实施</a:t>
              </a:r>
              <a:endParaRPr lang="en-US" altLang="zh-CN" sz="1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60" name="矩形 59"/>
            <p:cNvSpPr/>
            <p:nvPr/>
          </p:nvSpPr>
          <p:spPr>
            <a:xfrm>
              <a:off x="4113268" y="4023359"/>
              <a:ext cx="959412" cy="313289"/>
            </a:xfrm>
            <a:prstGeom prst="rect">
              <a:avLst/>
            </a:prstGeom>
            <a:ln w="28575">
              <a:solidFill>
                <a:srgbClr val="0081E2"/>
              </a:solidFill>
            </a:ln>
          </p:spPr>
          <p:txBody>
            <a:bodyPr wrap="square" lIns="91433" tIns="45717" rIns="91433" bIns="45717" anchor="ctr">
              <a:spAutoFit/>
            </a:bodyPr>
            <a:lstStyle/>
            <a:p>
              <a:pPr lvl="0" algn="ctr">
                <a:lnSpc>
                  <a:spcPct val="150000"/>
                </a:lnSpc>
                <a:defRPr/>
              </a:pPr>
              <a:r>
                <a:rPr lang="zh-CN" altLang="en-US" sz="1400" kern="0" dirty="0">
                  <a:solidFill>
                    <a:sysClr val="windowText" lastClr="000000"/>
                  </a:solidFill>
                  <a:latin typeface="微软雅黑" panose="020B0503020204020204" pitchFamily="34" charset="-122"/>
                  <a:ea typeface="微软雅黑" panose="020B0503020204020204" pitchFamily="34" charset="-122"/>
                </a:rPr>
                <a:t>报告文本</a:t>
              </a:r>
              <a:endParaRPr lang="en-US" altLang="zh-CN" sz="1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61" name="矩形 60"/>
            <p:cNvSpPr/>
            <p:nvPr/>
          </p:nvSpPr>
          <p:spPr>
            <a:xfrm>
              <a:off x="5072680" y="4023359"/>
              <a:ext cx="959412" cy="313289"/>
            </a:xfrm>
            <a:prstGeom prst="rect">
              <a:avLst/>
            </a:prstGeom>
            <a:ln w="28575">
              <a:solidFill>
                <a:srgbClr val="0081E2"/>
              </a:solidFill>
            </a:ln>
          </p:spPr>
          <p:txBody>
            <a:bodyPr wrap="square" lIns="91433" tIns="45717" rIns="91433" bIns="45717" anchor="ctr">
              <a:spAutoFit/>
            </a:bodyPr>
            <a:lstStyle/>
            <a:p>
              <a:pPr lvl="0" algn="ctr">
                <a:lnSpc>
                  <a:spcPct val="150000"/>
                </a:lnSpc>
                <a:defRPr/>
              </a:pPr>
              <a:r>
                <a:rPr lang="zh-CN" altLang="en-US" sz="1400" kern="0" dirty="0">
                  <a:solidFill>
                    <a:sysClr val="windowText" lastClr="000000"/>
                  </a:solidFill>
                  <a:latin typeface="微软雅黑" panose="020B0503020204020204" pitchFamily="34" charset="-122"/>
                  <a:ea typeface="微软雅黑" panose="020B0503020204020204" pitchFamily="34" charset="-122"/>
                </a:rPr>
                <a:t>佐证材料</a:t>
              </a:r>
              <a:endParaRPr lang="en-US" altLang="zh-CN" sz="1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62" name="矩形 61"/>
            <p:cNvSpPr/>
            <p:nvPr/>
          </p:nvSpPr>
          <p:spPr>
            <a:xfrm>
              <a:off x="6025537" y="4023359"/>
              <a:ext cx="959412" cy="313289"/>
            </a:xfrm>
            <a:prstGeom prst="rect">
              <a:avLst/>
            </a:prstGeom>
            <a:ln w="28575">
              <a:solidFill>
                <a:srgbClr val="0081E2"/>
              </a:solidFill>
            </a:ln>
          </p:spPr>
          <p:txBody>
            <a:bodyPr wrap="square" lIns="91433" tIns="45717" rIns="91433" bIns="45717" anchor="ctr">
              <a:spAutoFit/>
            </a:bodyPr>
            <a:lstStyle/>
            <a:p>
              <a:pPr lvl="0" algn="ctr">
                <a:lnSpc>
                  <a:spcPct val="150000"/>
                </a:lnSpc>
                <a:defRPr/>
              </a:pPr>
              <a:r>
                <a:rPr lang="zh-CN" altLang="en-US" sz="1400" kern="0" dirty="0">
                  <a:solidFill>
                    <a:sysClr val="windowText" lastClr="000000"/>
                  </a:solidFill>
                  <a:latin typeface="微软雅黑" panose="020B0503020204020204" pitchFamily="34" charset="-122"/>
                  <a:ea typeface="微软雅黑" panose="020B0503020204020204" pitchFamily="34" charset="-122"/>
                </a:rPr>
                <a:t>论证过程</a:t>
              </a:r>
              <a:endParaRPr lang="en-US" altLang="zh-CN" sz="1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63" name="矩形 62"/>
            <p:cNvSpPr/>
            <p:nvPr/>
          </p:nvSpPr>
          <p:spPr>
            <a:xfrm>
              <a:off x="6978394" y="4025717"/>
              <a:ext cx="959412" cy="313289"/>
            </a:xfrm>
            <a:prstGeom prst="rect">
              <a:avLst/>
            </a:prstGeom>
            <a:ln w="28575">
              <a:solidFill>
                <a:srgbClr val="0081E2"/>
              </a:solidFill>
            </a:ln>
          </p:spPr>
          <p:txBody>
            <a:bodyPr wrap="square" lIns="91433" tIns="45717" rIns="91433" bIns="45717" anchor="ctr">
              <a:spAutoFit/>
            </a:bodyPr>
            <a:lstStyle/>
            <a:p>
              <a:pPr lvl="0" algn="ctr">
                <a:lnSpc>
                  <a:spcPct val="150000"/>
                </a:lnSpc>
                <a:defRPr/>
              </a:pPr>
              <a:r>
                <a:rPr lang="zh-CN" altLang="en-US" sz="1400" kern="0" dirty="0">
                  <a:solidFill>
                    <a:sysClr val="windowText" lastClr="000000"/>
                  </a:solidFill>
                  <a:latin typeface="微软雅黑" panose="020B0503020204020204" pitchFamily="34" charset="-122"/>
                  <a:ea typeface="微软雅黑" panose="020B0503020204020204" pitchFamily="34" charset="-122"/>
                </a:rPr>
                <a:t>组织流程</a:t>
              </a:r>
              <a:endParaRPr lang="en-US" altLang="zh-CN" sz="1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64" name="矩形 63"/>
            <p:cNvSpPr/>
            <p:nvPr/>
          </p:nvSpPr>
          <p:spPr>
            <a:xfrm>
              <a:off x="7944097" y="4023359"/>
              <a:ext cx="959412" cy="313289"/>
            </a:xfrm>
            <a:prstGeom prst="rect">
              <a:avLst/>
            </a:prstGeom>
            <a:ln w="28575">
              <a:solidFill>
                <a:srgbClr val="0081E2"/>
              </a:solidFill>
            </a:ln>
          </p:spPr>
          <p:txBody>
            <a:bodyPr wrap="square" lIns="91433" tIns="45717" rIns="91433" bIns="45717" anchor="ctr">
              <a:spAutoFit/>
            </a:bodyPr>
            <a:lstStyle/>
            <a:p>
              <a:pPr lvl="0" algn="ctr">
                <a:lnSpc>
                  <a:spcPct val="150000"/>
                </a:lnSpc>
                <a:defRPr/>
              </a:pPr>
              <a:r>
                <a:rPr lang="zh-CN" altLang="en-US" sz="1400" kern="0" dirty="0">
                  <a:solidFill>
                    <a:sysClr val="windowText" lastClr="000000"/>
                  </a:solidFill>
                  <a:latin typeface="微软雅黑" panose="020B0503020204020204" pitchFamily="34" charset="-122"/>
                  <a:ea typeface="微软雅黑" panose="020B0503020204020204" pitchFamily="34" charset="-122"/>
                </a:rPr>
                <a:t>建章立制</a:t>
              </a:r>
              <a:endParaRPr lang="en-US" altLang="zh-CN" sz="1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65" name="矩形 64"/>
            <p:cNvSpPr/>
            <p:nvPr/>
          </p:nvSpPr>
          <p:spPr>
            <a:xfrm>
              <a:off x="1944367" y="4571838"/>
              <a:ext cx="3032057" cy="479867"/>
            </a:xfrm>
            <a:prstGeom prst="rect">
              <a:avLst/>
            </a:prstGeom>
            <a:ln w="28575">
              <a:solidFill>
                <a:srgbClr val="0081E2"/>
              </a:solidFill>
            </a:ln>
          </p:spPr>
          <p:txBody>
            <a:bodyPr wrap="square" lIns="91433" tIns="45717" rIns="91433" bIns="45717">
              <a:spAutoFit/>
            </a:bodyPr>
            <a:lstStyle/>
            <a:p>
              <a:pPr lvl="0" algn="ctr">
                <a:lnSpc>
                  <a:spcPct val="150000"/>
                </a:lnSpc>
                <a:defRPr/>
              </a:pPr>
              <a:r>
                <a:rPr lang="zh-CN" altLang="en-US" sz="1600" b="1" kern="0" dirty="0">
                  <a:solidFill>
                    <a:sysClr val="windowText" lastClr="000000"/>
                  </a:solidFill>
                  <a:latin typeface="微软雅黑" panose="020B0503020204020204" pitchFamily="34" charset="-122"/>
                  <a:ea typeface="微软雅黑" panose="020B0503020204020204" pitchFamily="34" charset="-122"/>
                </a:rPr>
                <a:t>形成特色、确立优势、做大做强</a:t>
              </a:r>
              <a:endParaRPr lang="en-US" altLang="zh-CN" sz="1600"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66" name="矩形 65"/>
            <p:cNvSpPr/>
            <p:nvPr/>
          </p:nvSpPr>
          <p:spPr>
            <a:xfrm>
              <a:off x="5871452" y="4571839"/>
              <a:ext cx="3032057" cy="479867"/>
            </a:xfrm>
            <a:prstGeom prst="rect">
              <a:avLst/>
            </a:prstGeom>
            <a:ln w="28575">
              <a:solidFill>
                <a:srgbClr val="0081E2"/>
              </a:solidFill>
            </a:ln>
          </p:spPr>
          <p:txBody>
            <a:bodyPr wrap="square" lIns="91433" tIns="45717" rIns="91433" bIns="45717">
              <a:spAutoFit/>
            </a:bodyPr>
            <a:lstStyle/>
            <a:p>
              <a:pPr lvl="0" algn="ctr">
                <a:lnSpc>
                  <a:spcPct val="150000"/>
                </a:lnSpc>
                <a:defRPr/>
              </a:pPr>
              <a:r>
                <a:rPr lang="zh-CN" altLang="en-US" sz="1600" b="1" kern="0" dirty="0">
                  <a:solidFill>
                    <a:sysClr val="windowText" lastClr="000000"/>
                  </a:solidFill>
                  <a:latin typeface="微软雅黑" panose="020B0503020204020204" pitchFamily="34" charset="-122"/>
                  <a:ea typeface="微软雅黑" panose="020B0503020204020204" pitchFamily="34" charset="-122"/>
                </a:rPr>
                <a:t>示范、引领、带动的实效</a:t>
              </a:r>
              <a:endParaRPr lang="en-US" altLang="zh-CN" sz="1600"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67" name="直角上箭头 66"/>
            <p:cNvSpPr/>
            <p:nvPr/>
          </p:nvSpPr>
          <p:spPr>
            <a:xfrm rot="5400000">
              <a:off x="-661212" y="2351787"/>
              <a:ext cx="3492947" cy="1606049"/>
            </a:xfrm>
            <a:prstGeom prst="bentUpArrow">
              <a:avLst>
                <a:gd name="adj1" fmla="val 5362"/>
                <a:gd name="adj2" fmla="val 6477"/>
                <a:gd name="adj3" fmla="val 20540"/>
              </a:avLst>
            </a:prstGeom>
            <a:solidFill>
              <a:schemeClr val="accent6">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lIns="62892" tIns="31446" rIns="62892" bIns="31446" rtlCol="0" anchor="ctr"/>
            <a:lstStyle/>
            <a:p>
              <a:pPr algn="ctr"/>
              <a:endParaRPr lang="zh-CN" altLang="en-US"/>
            </a:p>
          </p:txBody>
        </p:sp>
        <p:sp>
          <p:nvSpPr>
            <p:cNvPr id="68" name="右箭头 67"/>
            <p:cNvSpPr/>
            <p:nvPr/>
          </p:nvSpPr>
          <p:spPr>
            <a:xfrm>
              <a:off x="5005151" y="4675738"/>
              <a:ext cx="842144" cy="233747"/>
            </a:xfrm>
            <a:prstGeom prst="rightArrow">
              <a:avLst/>
            </a:prstGeom>
            <a:solidFill>
              <a:srgbClr val="0081E2"/>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2892" tIns="31446" rIns="62892" bIns="31446" rtlCol="0" anchor="ctr"/>
            <a:lstStyle/>
            <a:p>
              <a:pPr algn="ctr"/>
              <a:endParaRPr lang="zh-CN" altLang="en-US"/>
            </a:p>
          </p:txBody>
        </p:sp>
      </p:grpSp>
    </p:spTree>
    <p:extLst>
      <p:ext uri="{BB962C8B-B14F-4D97-AF65-F5344CB8AC3E}">
        <p14:creationId xmlns:p14="http://schemas.microsoft.com/office/powerpoint/2010/main" val="3325698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10</a:t>
            </a:r>
            <a:endParaRPr lang="zh-CN" altLang="en-US" sz="1600" b="1" dirty="0">
              <a:solidFill>
                <a:prstClr val="white"/>
              </a:solidFill>
            </a:endParaRPr>
          </a:p>
        </p:txBody>
      </p:sp>
      <p:cxnSp>
        <p:nvCxnSpPr>
          <p:cNvPr id="32" name="直接连接符 31"/>
          <p:cNvCxnSpPr/>
          <p:nvPr/>
        </p:nvCxnSpPr>
        <p:spPr>
          <a:xfrm>
            <a:off x="1768416" y="404813"/>
            <a:ext cx="98330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4" descr="C:\Users\zhong.zhou\Desktop\00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650" y="1111697"/>
            <a:ext cx="8345312" cy="5199894"/>
          </a:xfrm>
          <a:prstGeom prst="rect">
            <a:avLst/>
          </a:prstGeom>
          <a:noFill/>
          <a:ln cmpd="sng">
            <a:solidFill>
              <a:schemeClr val="accent2"/>
            </a:solidFill>
          </a:ln>
          <a:extLst>
            <a:ext uri="{909E8E84-426E-40DD-AFC4-6F175D3DCCD1}">
              <a14:hiddenFill xmlns:a14="http://schemas.microsoft.com/office/drawing/2010/main">
                <a:solidFill>
                  <a:srgbClr val="FFFFFF"/>
                </a:solidFill>
              </a14:hiddenFill>
            </a:ext>
          </a:extLst>
        </p:spPr>
      </p:pic>
      <p:sp>
        <p:nvSpPr>
          <p:cNvPr id="16" name="矩形 15"/>
          <p:cNvSpPr/>
          <p:nvPr/>
        </p:nvSpPr>
        <p:spPr>
          <a:xfrm>
            <a:off x="9605382" y="2063844"/>
            <a:ext cx="1752600" cy="3000821"/>
          </a:xfrm>
          <a:prstGeom prst="rect">
            <a:avLst/>
          </a:prstGeom>
          <a:ln cmpd="sng">
            <a:solidFill>
              <a:schemeClr val="accent5"/>
            </a:solidFill>
          </a:ln>
        </p:spPr>
        <p:txBody>
          <a:bodyPr wrap="square">
            <a:spAutoFit/>
          </a:bodyPr>
          <a:lstStyle/>
          <a:p>
            <a:pPr>
              <a:lnSpc>
                <a:spcPct val="150000"/>
              </a:lnSpc>
            </a:pPr>
            <a:r>
              <a:rPr lang="zh-CN" altLang="en-US" b="1" dirty="0" smtClean="0">
                <a:latin typeface="微软雅黑" pitchFamily="34" charset="-122"/>
                <a:ea typeface="微软雅黑" pitchFamily="34" charset="-122"/>
              </a:rPr>
              <a:t>指</a:t>
            </a:r>
            <a:r>
              <a:rPr lang="zh-CN" altLang="en-US" b="1" dirty="0">
                <a:latin typeface="微软雅黑" pitchFamily="34" charset="-122"/>
                <a:ea typeface="微软雅黑" pitchFamily="34" charset="-122"/>
              </a:rPr>
              <a:t>学校</a:t>
            </a:r>
            <a:r>
              <a:rPr lang="zh-CN" altLang="en-US" b="1" dirty="0" smtClean="0">
                <a:latin typeface="微软雅黑" pitchFamily="34" charset="-122"/>
                <a:ea typeface="微软雅黑" pitchFamily="34" charset="-122"/>
              </a:rPr>
              <a:t>实现校、系二</a:t>
            </a:r>
            <a:r>
              <a:rPr lang="zh-CN" altLang="en-US" b="1" dirty="0">
                <a:latin typeface="微软雅黑" pitchFamily="34" charset="-122"/>
                <a:ea typeface="微软雅黑" pitchFamily="34" charset="-122"/>
              </a:rPr>
              <a:t>级</a:t>
            </a:r>
            <a:r>
              <a:rPr lang="zh-CN" altLang="en-US" b="1" dirty="0" smtClean="0">
                <a:latin typeface="微软雅黑" pitchFamily="34" charset="-122"/>
                <a:ea typeface="微软雅黑" pitchFamily="34" charset="-122"/>
              </a:rPr>
              <a:t>管理四层教育</a:t>
            </a:r>
            <a:r>
              <a:rPr lang="zh-CN" altLang="en-US" b="1" dirty="0">
                <a:latin typeface="微软雅黑" pitchFamily="34" charset="-122"/>
                <a:ea typeface="微软雅黑" pitchFamily="34" charset="-122"/>
              </a:rPr>
              <a:t>教学质量监控</a:t>
            </a:r>
            <a:r>
              <a:rPr lang="zh-CN" altLang="en-US" b="1" dirty="0" smtClean="0">
                <a:latin typeface="微软雅黑" pitchFamily="34" charset="-122"/>
                <a:ea typeface="微软雅黑" pitchFamily="34" charset="-122"/>
              </a:rPr>
              <a:t>体系是由校</a:t>
            </a:r>
            <a:r>
              <a:rPr lang="zh-CN" altLang="en-US" b="1" dirty="0">
                <a:latin typeface="微软雅黑" pitchFamily="34" charset="-122"/>
                <a:ea typeface="微软雅黑" pitchFamily="34" charset="-122"/>
              </a:rPr>
              <a:t>、</a:t>
            </a:r>
            <a:r>
              <a:rPr lang="zh-CN" altLang="en-US" b="1" dirty="0" smtClean="0">
                <a:latin typeface="微软雅黑" pitchFamily="34" charset="-122"/>
                <a:ea typeface="微软雅黑" pitchFamily="34" charset="-122"/>
              </a:rPr>
              <a:t>系、</a:t>
            </a:r>
            <a:r>
              <a:rPr lang="zh-CN" altLang="en-US" b="1" dirty="0">
                <a:latin typeface="微软雅黑" pitchFamily="34" charset="-122"/>
                <a:ea typeface="微软雅黑" pitchFamily="34" charset="-122"/>
              </a:rPr>
              <a:t>教研组、班级</a:t>
            </a:r>
            <a:r>
              <a:rPr lang="zh-CN" altLang="en-US" b="1" dirty="0" smtClean="0">
                <a:latin typeface="微软雅黑" pitchFamily="34" charset="-122"/>
                <a:ea typeface="微软雅黑" pitchFamily="34" charset="-122"/>
              </a:rPr>
              <a:t>四层</a:t>
            </a:r>
            <a:r>
              <a:rPr lang="zh-CN" altLang="en-US" b="1" dirty="0">
                <a:latin typeface="微软雅黑" pitchFamily="34" charset="-122"/>
                <a:ea typeface="微软雅黑" pitchFamily="34" charset="-122"/>
              </a:rPr>
              <a:t>。</a:t>
            </a:r>
          </a:p>
        </p:txBody>
      </p:sp>
      <p:sp>
        <p:nvSpPr>
          <p:cNvPr id="2" name="矩形 1"/>
          <p:cNvSpPr/>
          <p:nvPr/>
        </p:nvSpPr>
        <p:spPr>
          <a:xfrm>
            <a:off x="3789017" y="714496"/>
            <a:ext cx="3877985" cy="369332"/>
          </a:xfrm>
          <a:prstGeom prst="rect">
            <a:avLst/>
          </a:prstGeom>
        </p:spPr>
        <p:txBody>
          <a:bodyPr wrap="none">
            <a:spAutoFit/>
          </a:bodyPr>
          <a:lstStyle/>
          <a:p>
            <a:pPr algn="ctr"/>
            <a:r>
              <a:rPr lang="zh-CN" altLang="en-US" b="1" dirty="0">
                <a:solidFill>
                  <a:srgbClr val="C00000"/>
                </a:solidFill>
                <a:ea typeface="微软雅黑" pitchFamily="34" charset="-122"/>
              </a:rPr>
              <a:t>构建二级四层教育教学质量监控体系</a:t>
            </a:r>
          </a:p>
        </p:txBody>
      </p:sp>
    </p:spTree>
    <p:extLst>
      <p:ext uri="{BB962C8B-B14F-4D97-AF65-F5344CB8AC3E}">
        <p14:creationId xmlns:p14="http://schemas.microsoft.com/office/powerpoint/2010/main" val="3810841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a:solidFill>
                  <a:prstClr val="white"/>
                </a:solidFill>
              </a:rPr>
              <a:t>1</a:t>
            </a:r>
            <a:r>
              <a:rPr lang="en-US" altLang="zh-CN" sz="1600" b="1" dirty="0" smtClean="0">
                <a:solidFill>
                  <a:prstClr val="white"/>
                </a:solidFill>
              </a:rPr>
              <a:t>1</a:t>
            </a:r>
            <a:endParaRPr lang="zh-CN" altLang="en-US" sz="1600" b="1" dirty="0">
              <a:solidFill>
                <a:prstClr val="white"/>
              </a:solidFill>
            </a:endParaRPr>
          </a:p>
        </p:txBody>
      </p:sp>
      <p:cxnSp>
        <p:nvCxnSpPr>
          <p:cNvPr id="32" name="直接连接符 31"/>
          <p:cNvCxnSpPr/>
          <p:nvPr/>
        </p:nvCxnSpPr>
        <p:spPr>
          <a:xfrm>
            <a:off x="1768416" y="404813"/>
            <a:ext cx="98139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MH_Other_5"/>
          <p:cNvSpPr>
            <a:spLocks noChangeArrowheads="1"/>
          </p:cNvSpPr>
          <p:nvPr>
            <p:custDataLst>
              <p:tags r:id="rId1"/>
            </p:custDataLst>
          </p:nvPr>
        </p:nvSpPr>
        <p:spPr bwMode="auto">
          <a:xfrm>
            <a:off x="208905" y="718904"/>
            <a:ext cx="2046023" cy="50982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sym typeface="微软雅黑" panose="020B0503020204020204" pitchFamily="34" charset="-122"/>
              </a:rPr>
              <a:t>（三）诊改原则</a:t>
            </a:r>
            <a:endParaRPr lang="zh-CN" altLang="en-US" sz="2000" b="1" dirty="0">
              <a:solidFill>
                <a:srgbClr val="FFFFFF"/>
              </a:solidFill>
              <a:ea typeface="微软雅黑" pitchFamily="34" charset="-122"/>
            </a:endParaRPr>
          </a:p>
        </p:txBody>
      </p:sp>
      <p:sp>
        <p:nvSpPr>
          <p:cNvPr id="18" name="矩形 17"/>
          <p:cNvSpPr/>
          <p:nvPr/>
        </p:nvSpPr>
        <p:spPr>
          <a:xfrm>
            <a:off x="1476375" y="1682448"/>
            <a:ext cx="9418366" cy="2917722"/>
          </a:xfrm>
          <a:prstGeom prst="rect">
            <a:avLst/>
          </a:prstGeom>
          <a:ln>
            <a:solidFill>
              <a:schemeClr val="accent6"/>
            </a:solidFill>
          </a:ln>
        </p:spPr>
        <p:txBody>
          <a:bodyPr wrap="square">
            <a:spAutoFit/>
          </a:bodyPr>
          <a:lstStyle/>
          <a:p>
            <a:pPr>
              <a:lnSpc>
                <a:spcPct val="170000"/>
              </a:lnSpc>
            </a:pPr>
            <a:r>
              <a:rPr lang="zh-CN" altLang="en-US" b="1" dirty="0" smtClean="0">
                <a:solidFill>
                  <a:srgbClr val="C00000"/>
                </a:solidFill>
                <a:latin typeface="微软雅黑" pitchFamily="34" charset="-122"/>
                <a:ea typeface="微软雅黑" pitchFamily="34" charset="-122"/>
              </a:rPr>
              <a:t>（</a:t>
            </a:r>
            <a:r>
              <a:rPr lang="en-US" altLang="zh-CN" b="1" dirty="0">
                <a:solidFill>
                  <a:srgbClr val="C00000"/>
                </a:solidFill>
                <a:latin typeface="微软雅黑" pitchFamily="34" charset="-122"/>
                <a:ea typeface="微软雅黑" pitchFamily="34" charset="-122"/>
              </a:rPr>
              <a:t>1</a:t>
            </a:r>
            <a:r>
              <a:rPr lang="zh-CN" altLang="en-US" b="1" dirty="0">
                <a:solidFill>
                  <a:srgbClr val="C00000"/>
                </a:solidFill>
                <a:latin typeface="微软雅黑" pitchFamily="34" charset="-122"/>
                <a:ea typeface="微软雅黑" pitchFamily="34" charset="-122"/>
              </a:rPr>
              <a:t>）</a:t>
            </a:r>
            <a:r>
              <a:rPr lang="en-US" altLang="zh-CN" b="1" dirty="0">
                <a:solidFill>
                  <a:srgbClr val="C00000"/>
                </a:solidFill>
                <a:latin typeface="微软雅黑" pitchFamily="34" charset="-122"/>
                <a:ea typeface="微软雅黑" pitchFamily="34" charset="-122"/>
              </a:rPr>
              <a:t> </a:t>
            </a:r>
            <a:r>
              <a:rPr lang="zh-CN" altLang="zh-CN" b="1" dirty="0">
                <a:solidFill>
                  <a:srgbClr val="C00000"/>
                </a:solidFill>
                <a:latin typeface="微软雅黑" pitchFamily="34" charset="-122"/>
                <a:ea typeface="微软雅黑" pitchFamily="34" charset="-122"/>
              </a:rPr>
              <a:t>坚守底线。</a:t>
            </a:r>
            <a:r>
              <a:rPr lang="zh-CN" altLang="zh-CN" dirty="0">
                <a:latin typeface="微软雅黑" pitchFamily="34" charset="-122"/>
                <a:ea typeface="微软雅黑" pitchFamily="34" charset="-122"/>
              </a:rPr>
              <a:t>各省级教育行政部门须结合区域特点，以不低于本方案要求为原则制定本省诊改工作执行方案和实施规划</a:t>
            </a:r>
            <a:r>
              <a:rPr lang="zh-CN" altLang="en-US" dirty="0">
                <a:latin typeface="微软雅黑" pitchFamily="34" charset="-122"/>
                <a:ea typeface="微软雅黑" pitchFamily="34" charset="-122"/>
              </a:rPr>
              <a:t>；</a:t>
            </a:r>
            <a:endParaRPr lang="en-US" altLang="zh-CN" dirty="0">
              <a:latin typeface="微软雅黑" pitchFamily="34" charset="-122"/>
              <a:ea typeface="微软雅黑" pitchFamily="34" charset="-122"/>
            </a:endParaRPr>
          </a:p>
          <a:p>
            <a:pPr>
              <a:lnSpc>
                <a:spcPct val="170000"/>
              </a:lnSpc>
            </a:pPr>
            <a:r>
              <a:rPr lang="zh-CN" altLang="en-US" b="1" dirty="0">
                <a:solidFill>
                  <a:srgbClr val="C00000"/>
                </a:solidFill>
                <a:latin typeface="微软雅黑" pitchFamily="34" charset="-122"/>
                <a:ea typeface="微软雅黑" pitchFamily="34" charset="-122"/>
              </a:rPr>
              <a:t>（</a:t>
            </a:r>
            <a:r>
              <a:rPr lang="en-US" altLang="zh-CN" b="1" dirty="0">
                <a:solidFill>
                  <a:srgbClr val="C00000"/>
                </a:solidFill>
                <a:latin typeface="微软雅黑" pitchFamily="34" charset="-122"/>
                <a:ea typeface="微软雅黑" pitchFamily="34" charset="-122"/>
              </a:rPr>
              <a:t>2</a:t>
            </a:r>
            <a:r>
              <a:rPr lang="zh-CN" altLang="en-US" b="1" dirty="0">
                <a:solidFill>
                  <a:srgbClr val="C00000"/>
                </a:solidFill>
                <a:latin typeface="微软雅黑" pitchFamily="34" charset="-122"/>
                <a:ea typeface="微软雅黑" pitchFamily="34" charset="-122"/>
              </a:rPr>
              <a:t>）</a:t>
            </a:r>
            <a:r>
              <a:rPr lang="zh-CN" altLang="zh-CN" b="1" dirty="0">
                <a:solidFill>
                  <a:srgbClr val="C00000"/>
                </a:solidFill>
                <a:latin typeface="微软雅黑" pitchFamily="34" charset="-122"/>
                <a:ea typeface="微软雅黑" pitchFamily="34" charset="-122"/>
              </a:rPr>
              <a:t>学校自主。</a:t>
            </a:r>
            <a:r>
              <a:rPr lang="zh-CN" altLang="zh-CN" dirty="0">
                <a:latin typeface="微软雅黑" pitchFamily="34" charset="-122"/>
                <a:ea typeface="微软雅黑" pitchFamily="34" charset="-122"/>
              </a:rPr>
              <a:t>中等职业学校是保证人才培养质量的责任主体，须按照要求对本校教学工作进行常态化周期性的自主诊断和改进</a:t>
            </a:r>
            <a:r>
              <a:rPr lang="zh-CN" altLang="en-US" dirty="0">
                <a:latin typeface="微软雅黑" pitchFamily="34" charset="-122"/>
                <a:ea typeface="微软雅黑" pitchFamily="34" charset="-122"/>
              </a:rPr>
              <a:t>；</a:t>
            </a:r>
            <a:endParaRPr lang="en-US" altLang="zh-CN" dirty="0">
              <a:latin typeface="微软雅黑" pitchFamily="34" charset="-122"/>
              <a:ea typeface="微软雅黑" pitchFamily="34" charset="-122"/>
            </a:endParaRPr>
          </a:p>
          <a:p>
            <a:pPr>
              <a:lnSpc>
                <a:spcPct val="170000"/>
              </a:lnSpc>
            </a:pPr>
            <a:r>
              <a:rPr lang="zh-CN" altLang="en-US" b="1" dirty="0">
                <a:solidFill>
                  <a:srgbClr val="C00000"/>
                </a:solidFill>
                <a:latin typeface="微软雅黑" pitchFamily="34" charset="-122"/>
                <a:ea typeface="微软雅黑" pitchFamily="34" charset="-122"/>
              </a:rPr>
              <a:t>（</a:t>
            </a:r>
            <a:r>
              <a:rPr lang="en-US" altLang="zh-CN" b="1" dirty="0">
                <a:solidFill>
                  <a:srgbClr val="C00000"/>
                </a:solidFill>
                <a:latin typeface="微软雅黑" pitchFamily="34" charset="-122"/>
                <a:ea typeface="微软雅黑" pitchFamily="34" charset="-122"/>
              </a:rPr>
              <a:t>3</a:t>
            </a:r>
            <a:r>
              <a:rPr lang="zh-CN" altLang="en-US" b="1" dirty="0">
                <a:solidFill>
                  <a:srgbClr val="C00000"/>
                </a:solidFill>
                <a:latin typeface="微软雅黑" pitchFamily="34" charset="-122"/>
                <a:ea typeface="微软雅黑" pitchFamily="34" charset="-122"/>
              </a:rPr>
              <a:t>）</a:t>
            </a:r>
            <a:r>
              <a:rPr lang="zh-CN" altLang="zh-CN" b="1" dirty="0">
                <a:solidFill>
                  <a:srgbClr val="C00000"/>
                </a:solidFill>
                <a:latin typeface="微软雅黑" pitchFamily="34" charset="-122"/>
                <a:ea typeface="微软雅黑" pitchFamily="34" charset="-122"/>
              </a:rPr>
              <a:t>协同实施。</a:t>
            </a:r>
            <a:r>
              <a:rPr lang="zh-CN" altLang="zh-CN" dirty="0">
                <a:latin typeface="微软雅黑" pitchFamily="34" charset="-122"/>
                <a:ea typeface="微软雅黑" pitchFamily="34" charset="-122"/>
              </a:rPr>
              <a:t>省级教育行政部门须协调学校的办学者、管理者、用人单位和独立第三方专家组织，积极支持和参与学校的教学诊断工作</a:t>
            </a:r>
            <a:r>
              <a:rPr lang="zh-CN" altLang="en-US" dirty="0">
                <a:latin typeface="微软雅黑" pitchFamily="34" charset="-122"/>
                <a:ea typeface="微软雅黑" pitchFamily="34" charset="-122"/>
              </a:rPr>
              <a:t>。</a:t>
            </a:r>
            <a:endParaRPr lang="zh-CN" altLang="zh-CN" dirty="0">
              <a:latin typeface="微软雅黑" pitchFamily="34" charset="-122"/>
              <a:ea typeface="微软雅黑" pitchFamily="34" charset="-122"/>
            </a:endParaRPr>
          </a:p>
        </p:txBody>
      </p:sp>
    </p:spTree>
    <p:extLst>
      <p:ext uri="{BB962C8B-B14F-4D97-AF65-F5344CB8AC3E}">
        <p14:creationId xmlns:p14="http://schemas.microsoft.com/office/powerpoint/2010/main" val="18300677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12</a:t>
            </a:r>
            <a:endParaRPr lang="zh-CN" altLang="en-US" sz="1600" b="1" dirty="0">
              <a:solidFill>
                <a:prstClr val="white"/>
              </a:solidFill>
            </a:endParaRPr>
          </a:p>
        </p:txBody>
      </p:sp>
      <p:sp>
        <p:nvSpPr>
          <p:cNvPr id="29" name="文本占位符 20"/>
          <p:cNvSpPr txBox="1">
            <a:spLocks/>
          </p:cNvSpPr>
          <p:nvPr/>
        </p:nvSpPr>
        <p:spPr>
          <a:xfrm>
            <a:off x="8673672" y="193562"/>
            <a:ext cx="3362324" cy="483367"/>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b="1" dirty="0"/>
              <a:t>三</a:t>
            </a:r>
            <a:r>
              <a:rPr lang="zh-CN" altLang="en-US" b="1" dirty="0" smtClean="0"/>
              <a:t>、教学诊改内容</a:t>
            </a:r>
            <a:endParaRPr lang="zh-CN" altLang="zh-CN" dirty="0">
              <a:latin typeface="Impact" panose="020B0806030902050204" pitchFamily="34" charset="0"/>
              <a:sym typeface="宋体" panose="02010600030101010101" pitchFamily="2" charset="-122"/>
            </a:endParaRPr>
          </a:p>
        </p:txBody>
      </p:sp>
      <p:cxnSp>
        <p:nvCxnSpPr>
          <p:cNvPr id="32" name="直接连接符 31"/>
          <p:cNvCxnSpPr/>
          <p:nvPr/>
        </p:nvCxnSpPr>
        <p:spPr>
          <a:xfrm>
            <a:off x="1768416" y="404813"/>
            <a:ext cx="732231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MH_Other_5"/>
          <p:cNvSpPr>
            <a:spLocks noChangeArrowheads="1"/>
          </p:cNvSpPr>
          <p:nvPr>
            <p:custDataLst>
              <p:tags r:id="rId1"/>
            </p:custDataLst>
          </p:nvPr>
        </p:nvSpPr>
        <p:spPr bwMode="auto">
          <a:xfrm>
            <a:off x="223538" y="712629"/>
            <a:ext cx="4225799" cy="51400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（一）“诊改”</a:t>
            </a:r>
            <a:r>
              <a:rPr lang="zh-CN" altLang="en-US" sz="2000" b="1" dirty="0">
                <a:solidFill>
                  <a:srgbClr val="FFFFFF"/>
                </a:solidFill>
                <a:ea typeface="微软雅黑" pitchFamily="34" charset="-122"/>
              </a:rPr>
              <a:t>与“评估”的区别</a:t>
            </a:r>
          </a:p>
        </p:txBody>
      </p:sp>
      <p:graphicFrame>
        <p:nvGraphicFramePr>
          <p:cNvPr id="17" name="表格 16"/>
          <p:cNvGraphicFramePr>
            <a:graphicFrameLocks noGrp="1"/>
          </p:cNvGraphicFramePr>
          <p:nvPr>
            <p:extLst>
              <p:ext uri="{D42A27DB-BD31-4B8C-83A1-F6EECF244321}">
                <p14:modId xmlns:p14="http://schemas.microsoft.com/office/powerpoint/2010/main" val="1122621375"/>
              </p:ext>
            </p:extLst>
          </p:nvPr>
        </p:nvGraphicFramePr>
        <p:xfrm>
          <a:off x="1013319" y="1651516"/>
          <a:ext cx="10117783" cy="4535786"/>
        </p:xfrm>
        <a:graphic>
          <a:graphicData uri="http://schemas.openxmlformats.org/drawingml/2006/table">
            <a:tbl>
              <a:tblPr firstRow="1" bandRow="1">
                <a:tableStyleId>{5C22544A-7EE6-4342-B048-85BDC9FD1C3A}</a:tableStyleId>
              </a:tblPr>
              <a:tblGrid>
                <a:gridCol w="2028441"/>
                <a:gridCol w="3726085"/>
                <a:gridCol w="4363257"/>
              </a:tblGrid>
              <a:tr h="580494">
                <a:tc>
                  <a:txBody>
                    <a:bodyPr/>
                    <a:lstStyle/>
                    <a:p>
                      <a:pPr algn="ctr"/>
                      <a:r>
                        <a:rPr lang="zh-CN" altLang="en-US" sz="1800" dirty="0" smtClean="0">
                          <a:latin typeface="微软雅黑" panose="020B0503020204020204" charset="-122"/>
                          <a:ea typeface="微软雅黑" panose="020B0503020204020204" charset="-122"/>
                        </a:rPr>
                        <a:t>要素</a:t>
                      </a:r>
                      <a:endParaRPr lang="zh-CN" altLang="en-US" sz="1800" dirty="0">
                        <a:latin typeface="微软雅黑" panose="020B0503020204020204" charset="-122"/>
                        <a:ea typeface="微软雅黑" panose="020B0503020204020204" charset="-122"/>
                      </a:endParaRPr>
                    </a:p>
                  </a:txBody>
                  <a:tcPr marL="68580" marR="68580" marT="38100" marB="38100" anchor="ctr"/>
                </a:tc>
                <a:tc>
                  <a:txBody>
                    <a:bodyPr/>
                    <a:lstStyle/>
                    <a:p>
                      <a:pPr algn="ctr"/>
                      <a:r>
                        <a:rPr lang="zh-CN" altLang="en-US" sz="1800" dirty="0" smtClean="0">
                          <a:latin typeface="微软雅黑" panose="020B0503020204020204" charset="-122"/>
                          <a:ea typeface="微软雅黑" panose="020B0503020204020204" charset="-122"/>
                        </a:rPr>
                        <a:t>诊改</a:t>
                      </a:r>
                      <a:endParaRPr lang="zh-CN" altLang="en-US" sz="1800" dirty="0">
                        <a:latin typeface="微软雅黑" panose="020B0503020204020204" charset="-122"/>
                        <a:ea typeface="微软雅黑" panose="020B0503020204020204" charset="-122"/>
                      </a:endParaRPr>
                    </a:p>
                  </a:txBody>
                  <a:tcPr marL="68580" marR="68580" marT="38100" marB="3810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800" dirty="0" smtClean="0">
                          <a:latin typeface="微软雅黑" panose="020B0503020204020204" charset="-122"/>
                          <a:ea typeface="微软雅黑" panose="020B0503020204020204" charset="-122"/>
                        </a:rPr>
                        <a:t>评估</a:t>
                      </a:r>
                    </a:p>
                  </a:txBody>
                  <a:tcPr marL="68580" marR="68580" marT="38100" marB="38100" anchor="ctr"/>
                </a:tc>
              </a:tr>
              <a:tr h="459981">
                <a:tc>
                  <a:txBody>
                    <a:bodyPr/>
                    <a:lstStyle/>
                    <a:p>
                      <a:pPr algn="ctr"/>
                      <a:r>
                        <a:rPr lang="zh-CN" altLang="en-US" sz="1600" dirty="0" smtClean="0">
                          <a:latin typeface="微软雅黑" panose="020B0503020204020204" charset="-122"/>
                          <a:ea typeface="微软雅黑" panose="020B0503020204020204" charset="-122"/>
                        </a:rPr>
                        <a:t>实现目的</a:t>
                      </a:r>
                      <a:endParaRPr lang="zh-CN" altLang="en-US" sz="1600" dirty="0">
                        <a:latin typeface="微软雅黑" panose="020B0503020204020204" charset="-122"/>
                        <a:ea typeface="微软雅黑" panose="020B0503020204020204" charset="-122"/>
                      </a:endParaRPr>
                    </a:p>
                  </a:txBody>
                  <a:tcPr marL="68580" marR="68580" marT="38100" marB="38100" anchor="ctr"/>
                </a:tc>
                <a:tc>
                  <a:txBody>
                    <a:bodyPr/>
                    <a:lstStyle/>
                    <a:p>
                      <a:pPr algn="ctr"/>
                      <a:r>
                        <a:rPr lang="zh-CN" altLang="en-US" sz="1600" dirty="0" smtClean="0">
                          <a:latin typeface="微软雅黑" panose="020B0503020204020204" charset="-122"/>
                          <a:ea typeface="微软雅黑" panose="020B0503020204020204" charset="-122"/>
                        </a:rPr>
                        <a:t>完善学校内部质量保证体系</a:t>
                      </a:r>
                      <a:endParaRPr lang="zh-CN" altLang="en-US" sz="1600" dirty="0">
                        <a:latin typeface="微软雅黑" panose="020B0503020204020204" charset="-122"/>
                        <a:ea typeface="微软雅黑" panose="020B0503020204020204" charset="-122"/>
                      </a:endParaRPr>
                    </a:p>
                  </a:txBody>
                  <a:tcPr marL="68580" marR="68580" marT="38100" marB="3810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smtClean="0">
                          <a:latin typeface="微软雅黑" panose="020B0503020204020204" charset="-122"/>
                          <a:ea typeface="微软雅黑" panose="020B0503020204020204" charset="-122"/>
                        </a:rPr>
                        <a:t>督促提高办学能力，实现办学目标</a:t>
                      </a:r>
                    </a:p>
                  </a:txBody>
                  <a:tcPr marL="68580" marR="68580" marT="38100" marB="38100" anchor="ctr"/>
                </a:tc>
              </a:tr>
              <a:tr h="459981">
                <a:tc>
                  <a:txBody>
                    <a:bodyPr/>
                    <a:lstStyle/>
                    <a:p>
                      <a:pPr algn="ctr"/>
                      <a:r>
                        <a:rPr lang="zh-CN" altLang="en-US" sz="1600" dirty="0" smtClean="0">
                          <a:latin typeface="微软雅黑" panose="020B0503020204020204" charset="-122"/>
                          <a:ea typeface="微软雅黑" panose="020B0503020204020204" charset="-122"/>
                        </a:rPr>
                        <a:t>根本作用</a:t>
                      </a:r>
                      <a:endParaRPr lang="zh-CN" altLang="en-US" sz="1600" dirty="0">
                        <a:latin typeface="微软雅黑" panose="020B0503020204020204" charset="-122"/>
                        <a:ea typeface="微软雅黑" panose="020B0503020204020204" charset="-122"/>
                      </a:endParaRPr>
                    </a:p>
                  </a:txBody>
                  <a:tcPr marL="68580" marR="68580" marT="38100" marB="38100" anchor="ctr"/>
                </a:tc>
                <a:tc>
                  <a:txBody>
                    <a:bodyPr/>
                    <a:lstStyle/>
                    <a:p>
                      <a:pPr algn="ctr"/>
                      <a:r>
                        <a:rPr lang="zh-CN" altLang="en-US" sz="1600" dirty="0" smtClean="0">
                          <a:latin typeface="微软雅黑" panose="020B0503020204020204" charset="-122"/>
                          <a:ea typeface="微软雅黑" panose="020B0503020204020204" charset="-122"/>
                        </a:rPr>
                        <a:t>控制学校质量生成</a:t>
                      </a:r>
                      <a:endParaRPr lang="zh-CN" altLang="en-US" sz="1600" dirty="0">
                        <a:latin typeface="微软雅黑" panose="020B0503020204020204" charset="-122"/>
                        <a:ea typeface="微软雅黑" panose="020B0503020204020204" charset="-122"/>
                      </a:endParaRPr>
                    </a:p>
                  </a:txBody>
                  <a:tcPr marL="68580" marR="68580" marT="38100" marB="3810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smtClean="0">
                          <a:latin typeface="微软雅黑" panose="020B0503020204020204" charset="-122"/>
                          <a:ea typeface="微软雅黑" panose="020B0503020204020204" charset="-122"/>
                        </a:rPr>
                        <a:t>评价学校质量状态</a:t>
                      </a:r>
                    </a:p>
                  </a:txBody>
                  <a:tcPr marL="68580" marR="68580" marT="38100" marB="38100" anchor="ctr"/>
                </a:tc>
              </a:tr>
              <a:tr h="459981">
                <a:tc>
                  <a:txBody>
                    <a:bodyPr/>
                    <a:lstStyle/>
                    <a:p>
                      <a:pPr algn="ctr"/>
                      <a:r>
                        <a:rPr lang="zh-CN" altLang="en-US" sz="1600" dirty="0" smtClean="0">
                          <a:solidFill>
                            <a:schemeClr val="tx1"/>
                          </a:solidFill>
                          <a:latin typeface="微软雅黑" panose="020B0503020204020204" charset="-122"/>
                          <a:ea typeface="微软雅黑" panose="020B0503020204020204" charset="-122"/>
                        </a:rPr>
                        <a:t>组织主体</a:t>
                      </a:r>
                      <a:endParaRPr lang="zh-CN" altLang="en-US" sz="1600" dirty="0">
                        <a:solidFill>
                          <a:schemeClr val="tx1"/>
                        </a:solidFill>
                        <a:latin typeface="微软雅黑" panose="020B0503020204020204" charset="-122"/>
                        <a:ea typeface="微软雅黑" panose="020B0503020204020204" charset="-122"/>
                      </a:endParaRPr>
                    </a:p>
                  </a:txBody>
                  <a:tcPr marL="68580" marR="68580" marT="38100" marB="38100" anchor="ctr"/>
                </a:tc>
                <a:tc>
                  <a:txBody>
                    <a:bodyPr/>
                    <a:lstStyle/>
                    <a:p>
                      <a:pPr algn="ctr"/>
                      <a:r>
                        <a:rPr lang="zh-CN" altLang="en-US" sz="1600" dirty="0" smtClean="0">
                          <a:solidFill>
                            <a:schemeClr val="tx1"/>
                          </a:solidFill>
                          <a:latin typeface="微软雅黑" panose="020B0503020204020204" charset="-122"/>
                          <a:ea typeface="微软雅黑" panose="020B0503020204020204" charset="-122"/>
                        </a:rPr>
                        <a:t>自已完成，上级复核</a:t>
                      </a:r>
                      <a:endParaRPr lang="zh-CN" altLang="en-US" sz="1600" dirty="0">
                        <a:solidFill>
                          <a:schemeClr val="tx1"/>
                        </a:solidFill>
                        <a:latin typeface="微软雅黑" panose="020B0503020204020204" charset="-122"/>
                        <a:ea typeface="微软雅黑" panose="020B0503020204020204" charset="-122"/>
                      </a:endParaRPr>
                    </a:p>
                  </a:txBody>
                  <a:tcPr marL="68580" marR="68580" marT="38100" marB="3810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smtClean="0">
                          <a:solidFill>
                            <a:schemeClr val="tx1"/>
                          </a:solidFill>
                          <a:latin typeface="微软雅黑" panose="020B0503020204020204" charset="-122"/>
                          <a:ea typeface="微软雅黑" panose="020B0503020204020204" charset="-122"/>
                        </a:rPr>
                        <a:t>专家完成</a:t>
                      </a:r>
                    </a:p>
                  </a:txBody>
                  <a:tcPr marL="68580" marR="68580" marT="38100" marB="38100" anchor="ctr"/>
                </a:tc>
              </a:tr>
              <a:tr h="459981">
                <a:tc>
                  <a:txBody>
                    <a:bodyPr/>
                    <a:lstStyle/>
                    <a:p>
                      <a:pPr algn="ctr"/>
                      <a:r>
                        <a:rPr lang="zh-CN" altLang="en-US" sz="1600" dirty="0" smtClean="0">
                          <a:solidFill>
                            <a:schemeClr val="tx1"/>
                          </a:solidFill>
                          <a:latin typeface="微软雅黑" panose="020B0503020204020204" charset="-122"/>
                          <a:ea typeface="微软雅黑" panose="020B0503020204020204" charset="-122"/>
                        </a:rPr>
                        <a:t>动力需求</a:t>
                      </a:r>
                      <a:endParaRPr lang="zh-CN" altLang="en-US" sz="1600" dirty="0">
                        <a:solidFill>
                          <a:schemeClr val="tx1"/>
                        </a:solidFill>
                        <a:latin typeface="微软雅黑" panose="020B0503020204020204" charset="-122"/>
                        <a:ea typeface="微软雅黑" panose="020B0503020204020204" charset="-122"/>
                      </a:endParaRPr>
                    </a:p>
                  </a:txBody>
                  <a:tcPr marL="68580" marR="68580" marT="38100" marB="38100" anchor="ctr"/>
                </a:tc>
                <a:tc>
                  <a:txBody>
                    <a:bodyPr/>
                    <a:lstStyle/>
                    <a:p>
                      <a:pPr algn="ctr"/>
                      <a:r>
                        <a:rPr lang="zh-CN" altLang="en-US" sz="1600" dirty="0" smtClean="0">
                          <a:solidFill>
                            <a:schemeClr val="tx1"/>
                          </a:solidFill>
                          <a:latin typeface="微软雅黑" panose="020B0503020204020204" charset="-122"/>
                          <a:ea typeface="微软雅黑" panose="020B0503020204020204" charset="-122"/>
                        </a:rPr>
                        <a:t>内部需求</a:t>
                      </a:r>
                      <a:endParaRPr lang="zh-CN" altLang="en-US" sz="1600" dirty="0">
                        <a:solidFill>
                          <a:schemeClr val="tx1"/>
                        </a:solidFill>
                        <a:latin typeface="微软雅黑" panose="020B0503020204020204" charset="-122"/>
                        <a:ea typeface="微软雅黑" panose="020B0503020204020204" charset="-122"/>
                      </a:endParaRPr>
                    </a:p>
                  </a:txBody>
                  <a:tcPr marL="68580" marR="68580" marT="38100" marB="3810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smtClean="0">
                          <a:solidFill>
                            <a:schemeClr val="tx1"/>
                          </a:solidFill>
                          <a:latin typeface="微软雅黑" panose="020B0503020204020204" charset="-122"/>
                          <a:ea typeface="微软雅黑" panose="020B0503020204020204" charset="-122"/>
                        </a:rPr>
                        <a:t>外部压力</a:t>
                      </a:r>
                    </a:p>
                  </a:txBody>
                  <a:tcPr marL="68580" marR="68580" marT="38100" marB="38100" anchor="ctr"/>
                </a:tc>
              </a:tr>
              <a:tr h="735425">
                <a:tc>
                  <a:txBody>
                    <a:bodyPr/>
                    <a:lstStyle/>
                    <a:p>
                      <a:pPr algn="ctr"/>
                      <a:r>
                        <a:rPr lang="zh-CN" altLang="en-US" sz="1600" dirty="0" smtClean="0">
                          <a:solidFill>
                            <a:schemeClr val="tx1"/>
                          </a:solidFill>
                          <a:latin typeface="微软雅黑" panose="020B0503020204020204" charset="-122"/>
                          <a:ea typeface="微软雅黑" panose="020B0503020204020204" charset="-122"/>
                        </a:rPr>
                        <a:t>标准依据</a:t>
                      </a:r>
                      <a:endParaRPr lang="zh-CN" altLang="en-US" sz="1600" dirty="0">
                        <a:solidFill>
                          <a:schemeClr val="tx1"/>
                        </a:solidFill>
                        <a:latin typeface="微软雅黑" panose="020B0503020204020204" charset="-122"/>
                        <a:ea typeface="微软雅黑" panose="020B0503020204020204" charset="-122"/>
                      </a:endParaRPr>
                    </a:p>
                  </a:txBody>
                  <a:tcPr marL="68580" marR="68580" marT="38100" marB="38100" anchor="ctr"/>
                </a:tc>
                <a:tc>
                  <a:txBody>
                    <a:bodyPr/>
                    <a:lstStyle/>
                    <a:p>
                      <a:pPr algn="ctr"/>
                      <a:r>
                        <a:rPr lang="zh-CN" altLang="en-US" sz="1600" dirty="0" smtClean="0">
                          <a:solidFill>
                            <a:schemeClr val="tx1"/>
                          </a:solidFill>
                          <a:latin typeface="微软雅黑" panose="020B0503020204020204" charset="-122"/>
                          <a:ea typeface="微软雅黑" panose="020B0503020204020204" charset="-122"/>
                        </a:rPr>
                        <a:t>学校制定，是不统一的，可变化的</a:t>
                      </a:r>
                      <a:endParaRPr lang="zh-CN" altLang="en-US" sz="1600" dirty="0">
                        <a:solidFill>
                          <a:schemeClr val="tx1"/>
                        </a:solidFill>
                        <a:latin typeface="微软雅黑" panose="020B0503020204020204" charset="-122"/>
                        <a:ea typeface="微软雅黑" panose="020B0503020204020204" charset="-122"/>
                      </a:endParaRPr>
                    </a:p>
                  </a:txBody>
                  <a:tcPr marL="68580" marR="68580" marT="38100" marB="3810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smtClean="0">
                          <a:solidFill>
                            <a:schemeClr val="tx1"/>
                          </a:solidFill>
                          <a:latin typeface="微软雅黑" panose="020B0503020204020204" charset="-122"/>
                          <a:ea typeface="微软雅黑" panose="020B0503020204020204" charset="-122"/>
                        </a:rPr>
                        <a:t>评估组织者制定，是统一的，不常变的</a:t>
                      </a:r>
                    </a:p>
                  </a:txBody>
                  <a:tcPr marL="68580" marR="68580" marT="38100" marB="38100" anchor="ctr"/>
                </a:tc>
              </a:tr>
              <a:tr h="459981">
                <a:tc>
                  <a:txBody>
                    <a:bodyPr/>
                    <a:lstStyle/>
                    <a:p>
                      <a:pPr algn="ctr"/>
                      <a:r>
                        <a:rPr lang="zh-CN" altLang="en-US" sz="1600" dirty="0" smtClean="0">
                          <a:solidFill>
                            <a:schemeClr val="tx1"/>
                          </a:solidFill>
                          <a:latin typeface="微软雅黑" panose="020B0503020204020204" charset="-122"/>
                          <a:ea typeface="微软雅黑" panose="020B0503020204020204" charset="-122"/>
                        </a:rPr>
                        <a:t>部门角色</a:t>
                      </a:r>
                      <a:endParaRPr lang="zh-CN" altLang="en-US" sz="1600" dirty="0">
                        <a:solidFill>
                          <a:schemeClr val="tx1"/>
                        </a:solidFill>
                        <a:latin typeface="微软雅黑" panose="020B0503020204020204" charset="-122"/>
                        <a:ea typeface="微软雅黑" panose="020B0503020204020204" charset="-122"/>
                      </a:endParaRPr>
                    </a:p>
                  </a:txBody>
                  <a:tcPr marL="68580" marR="68580" marT="38100" marB="38100" anchor="ctr"/>
                </a:tc>
                <a:tc>
                  <a:txBody>
                    <a:bodyPr/>
                    <a:lstStyle/>
                    <a:p>
                      <a:pPr algn="ctr"/>
                      <a:r>
                        <a:rPr lang="zh-CN" altLang="en-US" sz="1600" dirty="0" smtClean="0">
                          <a:solidFill>
                            <a:schemeClr val="tx1"/>
                          </a:solidFill>
                          <a:latin typeface="微软雅黑" panose="020B0503020204020204" charset="-122"/>
                          <a:ea typeface="微软雅黑" panose="020B0503020204020204" charset="-122"/>
                        </a:rPr>
                        <a:t>教练员、运动员</a:t>
                      </a:r>
                      <a:endParaRPr lang="zh-CN" altLang="en-US" sz="1600" dirty="0">
                        <a:solidFill>
                          <a:schemeClr val="tx1"/>
                        </a:solidFill>
                        <a:latin typeface="微软雅黑" panose="020B0503020204020204" charset="-122"/>
                        <a:ea typeface="微软雅黑" panose="020B0503020204020204" charset="-122"/>
                      </a:endParaRPr>
                    </a:p>
                  </a:txBody>
                  <a:tcPr marL="68580" marR="68580" marT="38100" marB="3810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smtClean="0">
                          <a:solidFill>
                            <a:schemeClr val="tx1"/>
                          </a:solidFill>
                          <a:latin typeface="微软雅黑" panose="020B0503020204020204" charset="-122"/>
                          <a:ea typeface="微软雅黑" panose="020B0503020204020204" charset="-122"/>
                        </a:rPr>
                        <a:t>指挥员、裁判员</a:t>
                      </a:r>
                    </a:p>
                  </a:txBody>
                  <a:tcPr marL="68580" marR="68580" marT="38100" marB="38100" anchor="ctr"/>
                </a:tc>
              </a:tr>
              <a:tr h="459981">
                <a:tc>
                  <a:txBody>
                    <a:bodyPr/>
                    <a:lstStyle/>
                    <a:p>
                      <a:pPr algn="ctr"/>
                      <a:r>
                        <a:rPr lang="zh-CN" altLang="en-US" sz="1600" dirty="0" smtClean="0">
                          <a:latin typeface="微软雅黑" panose="020B0503020204020204" charset="-122"/>
                          <a:ea typeface="微软雅黑" panose="020B0503020204020204" charset="-122"/>
                        </a:rPr>
                        <a:t>开展时间</a:t>
                      </a:r>
                      <a:endParaRPr lang="zh-CN" altLang="en-US" sz="1600" dirty="0">
                        <a:latin typeface="微软雅黑" panose="020B0503020204020204" charset="-122"/>
                        <a:ea typeface="微软雅黑" panose="020B0503020204020204" charset="-122"/>
                      </a:endParaRPr>
                    </a:p>
                  </a:txBody>
                  <a:tcPr marL="68580" marR="68580" marT="38100" marB="38100" anchor="ctr"/>
                </a:tc>
                <a:tc>
                  <a:txBody>
                    <a:bodyPr/>
                    <a:lstStyle/>
                    <a:p>
                      <a:pPr algn="ctr"/>
                      <a:r>
                        <a:rPr lang="zh-CN" altLang="en-US" sz="1600" dirty="0" smtClean="0">
                          <a:latin typeface="微软雅黑" panose="020B0503020204020204" charset="-122"/>
                          <a:ea typeface="微软雅黑" panose="020B0503020204020204" charset="-122"/>
                        </a:rPr>
                        <a:t>没有起讫时间的限制</a:t>
                      </a:r>
                      <a:endParaRPr lang="zh-CN" altLang="en-US" sz="1600" dirty="0">
                        <a:latin typeface="微软雅黑" panose="020B0503020204020204" charset="-122"/>
                        <a:ea typeface="微软雅黑" panose="020B0503020204020204" charset="-122"/>
                      </a:endParaRPr>
                    </a:p>
                  </a:txBody>
                  <a:tcPr marL="68580" marR="68580" marT="38100" marB="3810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smtClean="0">
                          <a:latin typeface="微软雅黑" panose="020B0503020204020204" charset="-122"/>
                          <a:ea typeface="微软雅黑" panose="020B0503020204020204" charset="-122"/>
                        </a:rPr>
                        <a:t>规定的时间内完成</a:t>
                      </a:r>
                    </a:p>
                  </a:txBody>
                  <a:tcPr marL="68580" marR="68580" marT="38100" marB="38100" anchor="ctr"/>
                </a:tc>
              </a:tr>
              <a:tr h="459981">
                <a:tc>
                  <a:txBody>
                    <a:bodyPr/>
                    <a:lstStyle/>
                    <a:p>
                      <a:pPr algn="ctr"/>
                      <a:r>
                        <a:rPr lang="zh-CN" altLang="en-US" sz="1600" dirty="0" smtClean="0">
                          <a:latin typeface="微软雅黑" panose="020B0503020204020204" charset="-122"/>
                          <a:ea typeface="微软雅黑" panose="020B0503020204020204" charset="-122"/>
                        </a:rPr>
                        <a:t>操作方法</a:t>
                      </a:r>
                      <a:endParaRPr lang="zh-CN" altLang="en-US" sz="1600" dirty="0">
                        <a:latin typeface="微软雅黑" panose="020B0503020204020204" charset="-122"/>
                        <a:ea typeface="微软雅黑" panose="020B0503020204020204" charset="-122"/>
                      </a:endParaRPr>
                    </a:p>
                  </a:txBody>
                  <a:tcPr marL="68580" marR="68580" marT="38100" marB="38100" anchor="ctr"/>
                </a:tc>
                <a:tc>
                  <a:txBody>
                    <a:bodyPr/>
                    <a:lstStyle/>
                    <a:p>
                      <a:pPr algn="ctr"/>
                      <a:r>
                        <a:rPr lang="zh-CN" altLang="en-US" sz="1600" dirty="0" smtClean="0">
                          <a:latin typeface="微软雅黑" panose="020B0503020204020204" charset="-122"/>
                          <a:ea typeface="微软雅黑" panose="020B0503020204020204" charset="-122"/>
                        </a:rPr>
                        <a:t>依据自我目标分析展开</a:t>
                      </a:r>
                      <a:endParaRPr lang="zh-CN" altLang="en-US" sz="1600" dirty="0">
                        <a:latin typeface="微软雅黑" panose="020B0503020204020204" charset="-122"/>
                        <a:ea typeface="微软雅黑" panose="020B0503020204020204" charset="-122"/>
                      </a:endParaRPr>
                    </a:p>
                  </a:txBody>
                  <a:tcPr marL="68580" marR="68580" marT="38100" marB="3810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smtClean="0">
                          <a:latin typeface="微软雅黑" panose="020B0503020204020204" charset="-122"/>
                          <a:ea typeface="微软雅黑" panose="020B0503020204020204" charset="-122"/>
                        </a:rPr>
                        <a:t>对照标准分析展开</a:t>
                      </a:r>
                    </a:p>
                  </a:txBody>
                  <a:tcPr marL="68580" marR="68580" marT="38100" marB="38100" anchor="ctr"/>
                </a:tc>
              </a:tr>
            </a:tbl>
          </a:graphicData>
        </a:graphic>
      </p:graphicFrame>
    </p:spTree>
    <p:extLst>
      <p:ext uri="{BB962C8B-B14F-4D97-AF65-F5344CB8AC3E}">
        <p14:creationId xmlns:p14="http://schemas.microsoft.com/office/powerpoint/2010/main" val="2689693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13</a:t>
            </a:r>
            <a:endParaRPr lang="zh-CN" altLang="en-US" sz="1600" b="1" dirty="0">
              <a:solidFill>
                <a:prstClr val="white"/>
              </a:solidFill>
            </a:endParaRPr>
          </a:p>
        </p:txBody>
      </p:sp>
      <p:cxnSp>
        <p:nvCxnSpPr>
          <p:cNvPr id="32" name="直接连接符 31"/>
          <p:cNvCxnSpPr/>
          <p:nvPr/>
        </p:nvCxnSpPr>
        <p:spPr>
          <a:xfrm>
            <a:off x="1768416" y="404813"/>
            <a:ext cx="98139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MH_Other_5"/>
          <p:cNvSpPr>
            <a:spLocks noChangeArrowheads="1"/>
          </p:cNvSpPr>
          <p:nvPr>
            <p:custDataLst>
              <p:tags r:id="rId1"/>
            </p:custDataLst>
          </p:nvPr>
        </p:nvSpPr>
        <p:spPr bwMode="auto">
          <a:xfrm>
            <a:off x="206760" y="718904"/>
            <a:ext cx="2105025" cy="49658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（二）问题分析</a:t>
            </a:r>
            <a:endParaRPr lang="zh-CN" altLang="en-US" sz="2000" b="1" dirty="0">
              <a:solidFill>
                <a:srgbClr val="FFFFFF"/>
              </a:solidFill>
              <a:ea typeface="微软雅黑" pitchFamily="34" charset="-122"/>
            </a:endParaRPr>
          </a:p>
        </p:txBody>
      </p:sp>
      <p:grpSp>
        <p:nvGrpSpPr>
          <p:cNvPr id="15" name="组合 14"/>
          <p:cNvGrpSpPr/>
          <p:nvPr/>
        </p:nvGrpSpPr>
        <p:grpSpPr>
          <a:xfrm>
            <a:off x="1655747" y="1498153"/>
            <a:ext cx="8629863" cy="4787109"/>
            <a:chOff x="575960" y="912337"/>
            <a:chExt cx="7964376" cy="4538155"/>
          </a:xfrm>
        </p:grpSpPr>
        <p:grpSp>
          <p:nvGrpSpPr>
            <p:cNvPr id="17" name="组合 16"/>
            <p:cNvGrpSpPr/>
            <p:nvPr/>
          </p:nvGrpSpPr>
          <p:grpSpPr>
            <a:xfrm>
              <a:off x="575960" y="913284"/>
              <a:ext cx="3636000" cy="2160000"/>
              <a:chOff x="330806" y="4381964"/>
              <a:chExt cx="3636000" cy="2160000"/>
            </a:xfrm>
          </p:grpSpPr>
          <p:sp>
            <p:nvSpPr>
              <p:cNvPr id="44" name="圆角矩形 4"/>
              <p:cNvSpPr/>
              <p:nvPr/>
            </p:nvSpPr>
            <p:spPr>
              <a:xfrm>
                <a:off x="330806" y="4381964"/>
                <a:ext cx="3636000" cy="2160000"/>
              </a:xfrm>
              <a:prstGeom prst="roundRect">
                <a:avLst>
                  <a:gd name="adj" fmla="val 13127"/>
                </a:avLst>
              </a:prstGeom>
              <a:solidFill>
                <a:schemeClr val="accent1"/>
              </a:solidFill>
              <a:ln w="12700" cap="flat" cmpd="sng" algn="ctr">
                <a:noFill/>
                <a:prstDash val="solid"/>
                <a:miter lim="800000"/>
              </a:ln>
              <a:effectLst/>
            </p:spPr>
            <p:txBody>
              <a:bodyPr rtlCol="0" anchor="ctr"/>
              <a:lstStyle/>
              <a:p>
                <a:pPr algn="ctr" defTabSz="713232">
                  <a:defRPr/>
                </a:pPr>
                <a:endParaRPr lang="zh-CN" altLang="en-US" sz="1400" kern="0">
                  <a:solidFill>
                    <a:prstClr val="white"/>
                  </a:solidFill>
                  <a:latin typeface="微软雅黑" pitchFamily="34" charset="-122"/>
                  <a:ea typeface="微软雅黑" pitchFamily="34" charset="-122"/>
                </a:endParaRPr>
              </a:p>
            </p:txBody>
          </p:sp>
          <p:sp>
            <p:nvSpPr>
              <p:cNvPr id="46" name="矩形 45"/>
              <p:cNvSpPr/>
              <p:nvPr/>
            </p:nvSpPr>
            <p:spPr>
              <a:xfrm>
                <a:off x="398550" y="4381964"/>
                <a:ext cx="268065" cy="291771"/>
              </a:xfrm>
              <a:prstGeom prst="rect">
                <a:avLst/>
              </a:prstGeom>
            </p:spPr>
            <p:txBody>
              <a:bodyPr wrap="none">
                <a:spAutoFit/>
              </a:bodyPr>
              <a:lstStyle/>
              <a:p>
                <a:pPr defTabSz="713232">
                  <a:defRPr/>
                </a:pPr>
                <a:r>
                  <a:rPr lang="en-US" altLang="zh-CN" sz="1400" kern="0" dirty="0">
                    <a:solidFill>
                      <a:prstClr val="white"/>
                    </a:solidFill>
                    <a:latin typeface="微软雅黑" pitchFamily="34" charset="-122"/>
                    <a:ea typeface="微软雅黑" pitchFamily="34" charset="-122"/>
                  </a:rPr>
                  <a:t>1</a:t>
                </a:r>
                <a:endParaRPr lang="zh-CN" altLang="en-US" sz="1400" kern="0" dirty="0">
                  <a:solidFill>
                    <a:prstClr val="white"/>
                  </a:solidFill>
                  <a:latin typeface="微软雅黑" pitchFamily="34" charset="-122"/>
                  <a:ea typeface="微软雅黑" pitchFamily="34" charset="-122"/>
                </a:endParaRPr>
              </a:p>
            </p:txBody>
          </p:sp>
          <p:sp>
            <p:nvSpPr>
              <p:cNvPr id="47" name="任意多边形 26"/>
              <p:cNvSpPr>
                <a:spLocks noChangeAspect="1"/>
              </p:cNvSpPr>
              <p:nvPr/>
            </p:nvSpPr>
            <p:spPr>
              <a:xfrm>
                <a:off x="418571" y="4474206"/>
                <a:ext cx="3460470" cy="1975510"/>
              </a:xfrm>
              <a:custGeom>
                <a:avLst/>
                <a:gdLst>
                  <a:gd name="connsiteX0" fmla="*/ 622229 w 3498881"/>
                  <a:gd name="connsiteY0" fmla="*/ 0 h 1312526"/>
                  <a:gd name="connsiteX1" fmla="*/ 3326586 w 3498881"/>
                  <a:gd name="connsiteY1" fmla="*/ 0 h 1312526"/>
                  <a:gd name="connsiteX2" fmla="*/ 3498881 w 3498881"/>
                  <a:gd name="connsiteY2" fmla="*/ 172295 h 1312526"/>
                  <a:gd name="connsiteX3" fmla="*/ 3498881 w 3498881"/>
                  <a:gd name="connsiteY3" fmla="*/ 1140231 h 1312526"/>
                  <a:gd name="connsiteX4" fmla="*/ 3326586 w 3498881"/>
                  <a:gd name="connsiteY4" fmla="*/ 1312526 h 1312526"/>
                  <a:gd name="connsiteX5" fmla="*/ 172295 w 3498881"/>
                  <a:gd name="connsiteY5" fmla="*/ 1312526 h 1312526"/>
                  <a:gd name="connsiteX6" fmla="*/ 0 w 3498881"/>
                  <a:gd name="connsiteY6" fmla="*/ 1140231 h 1312526"/>
                  <a:gd name="connsiteX7" fmla="*/ 0 w 3498881"/>
                  <a:gd name="connsiteY7" fmla="*/ 572150 h 131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8881" h="1312526">
                    <a:moveTo>
                      <a:pt x="622229" y="0"/>
                    </a:moveTo>
                    <a:lnTo>
                      <a:pt x="3326586" y="0"/>
                    </a:lnTo>
                    <a:cubicBezTo>
                      <a:pt x="3421742" y="0"/>
                      <a:pt x="3498881" y="77139"/>
                      <a:pt x="3498881" y="172295"/>
                    </a:cubicBezTo>
                    <a:lnTo>
                      <a:pt x="3498881" y="1140231"/>
                    </a:lnTo>
                    <a:cubicBezTo>
                      <a:pt x="3498881" y="1235387"/>
                      <a:pt x="3421742" y="1312526"/>
                      <a:pt x="3326586" y="1312526"/>
                    </a:cubicBezTo>
                    <a:lnTo>
                      <a:pt x="172295" y="1312526"/>
                    </a:lnTo>
                    <a:cubicBezTo>
                      <a:pt x="77139" y="1312526"/>
                      <a:pt x="0" y="1235387"/>
                      <a:pt x="0" y="1140231"/>
                    </a:cubicBezTo>
                    <a:lnTo>
                      <a:pt x="0" y="572150"/>
                    </a:lnTo>
                    <a:close/>
                  </a:path>
                </a:pathLst>
              </a:custGeom>
              <a:solidFill>
                <a:sysClr val="window" lastClr="FFFFFF"/>
              </a:solidFill>
              <a:ln w="12700" cap="flat" cmpd="sng" algn="ctr">
                <a:noFill/>
                <a:prstDash val="solid"/>
                <a:miter lim="800000"/>
              </a:ln>
              <a:effectLst>
                <a:outerShdw blurRad="114300" dist="25400" dir="2700000" algn="tl" rotWithShape="0">
                  <a:prstClr val="black">
                    <a:alpha val="50000"/>
                  </a:prstClr>
                </a:outerShdw>
              </a:effectLst>
            </p:spPr>
            <p:txBody>
              <a:bodyPr rtlCol="0" anchor="ctr"/>
              <a:lstStyle/>
              <a:p>
                <a:pPr algn="ctr" defTabSz="713232">
                  <a:defRPr/>
                </a:pPr>
                <a:endParaRPr lang="zh-CN" altLang="en-US" sz="1400" kern="0">
                  <a:solidFill>
                    <a:prstClr val="white"/>
                  </a:solidFill>
                  <a:latin typeface="微软雅黑" pitchFamily="34" charset="-122"/>
                  <a:ea typeface="微软雅黑" pitchFamily="34" charset="-122"/>
                </a:endParaRPr>
              </a:p>
            </p:txBody>
          </p:sp>
          <p:sp>
            <p:nvSpPr>
              <p:cNvPr id="53" name="文本框 24"/>
              <p:cNvSpPr txBox="1"/>
              <p:nvPr/>
            </p:nvSpPr>
            <p:spPr>
              <a:xfrm flipH="1">
                <a:off x="1007857" y="4461680"/>
                <a:ext cx="2733252" cy="332618"/>
              </a:xfrm>
              <a:prstGeom prst="rect">
                <a:avLst/>
              </a:prstGeom>
              <a:noFill/>
            </p:spPr>
            <p:txBody>
              <a:bodyPr wrap="square" rtlCol="0">
                <a:spAutoFit/>
              </a:bodyPr>
              <a:lstStyle>
                <a:defPPr>
                  <a:defRPr lang="zh-CN"/>
                </a:defPPr>
                <a:lvl1pPr algn="ctr">
                  <a:lnSpc>
                    <a:spcPct val="120000"/>
                  </a:lnSpc>
                  <a:defRPr sz="1400" spc="80">
                    <a:solidFill>
                      <a:schemeClr val="tx1">
                        <a:lumMod val="75000"/>
                        <a:lumOff val="25000"/>
                      </a:schemeClr>
                    </a:solidFill>
                    <a:latin typeface="微软雅黑" panose="020B0503020204020204" charset="-122"/>
                    <a:ea typeface="微软雅黑" panose="020B0503020204020204" charset="-122"/>
                  </a:defRPr>
                </a:lvl1pPr>
              </a:lstStyle>
              <a:p>
                <a:pPr lvl="0" algn="l"/>
                <a:r>
                  <a:rPr lang="zh-CN" altLang="en-US" b="1" kern="0" spc="468" dirty="0">
                    <a:solidFill>
                      <a:srgbClr val="FF0000"/>
                    </a:solidFill>
                    <a:latin typeface="微软雅黑" pitchFamily="34" charset="-122"/>
                    <a:ea typeface="微软雅黑" pitchFamily="34" charset="-122"/>
                  </a:rPr>
                  <a:t>诊改顶层设计不到位</a:t>
                </a:r>
              </a:p>
            </p:txBody>
          </p:sp>
          <p:sp>
            <p:nvSpPr>
              <p:cNvPr id="54" name="矩形 53"/>
              <p:cNvSpPr/>
              <p:nvPr/>
            </p:nvSpPr>
            <p:spPr>
              <a:xfrm flipH="1">
                <a:off x="745590" y="4814011"/>
                <a:ext cx="2925415" cy="1242456"/>
              </a:xfrm>
              <a:prstGeom prst="rect">
                <a:avLst/>
              </a:prstGeom>
            </p:spPr>
            <p:txBody>
              <a:bodyPr wrap="square">
                <a:spAutoFit/>
              </a:bodyPr>
              <a:lstStyle/>
              <a:p>
                <a:pPr>
                  <a:lnSpc>
                    <a:spcPts val="1872"/>
                  </a:lnSpc>
                </a:pPr>
                <a:r>
                  <a:rPr lang="zh-CN" altLang="en-US" sz="1400" b="1" kern="0" spc="62" dirty="0" smtClean="0">
                    <a:solidFill>
                      <a:prstClr val="black">
                        <a:lumMod val="75000"/>
                        <a:lumOff val="25000"/>
                      </a:prstClr>
                    </a:solidFill>
                    <a:latin typeface="微软雅黑" pitchFamily="34" charset="-122"/>
                    <a:ea typeface="微软雅黑" pitchFamily="34" charset="-122"/>
                  </a:rPr>
                  <a:t>    例如</a:t>
                </a:r>
                <a:r>
                  <a:rPr lang="zh-CN" altLang="en-US" sz="1400" b="1" kern="0" spc="62" dirty="0">
                    <a:solidFill>
                      <a:prstClr val="black">
                        <a:lumMod val="75000"/>
                        <a:lumOff val="25000"/>
                      </a:prstClr>
                    </a:solidFill>
                    <a:latin typeface="微软雅黑" pitchFamily="34" charset="-122"/>
                    <a:ea typeface="微软雅黑" pitchFamily="34" charset="-122"/>
                  </a:rPr>
                  <a:t>：目标链和标准链存在脱节，没有形成体系，总规划与子规划、总目标与分目标之间有机衔接和匹配不够，专业、课程、教师、学生层面质量改进螺旋建立存在差距，等等。</a:t>
                </a:r>
              </a:p>
            </p:txBody>
          </p:sp>
        </p:grpSp>
        <p:grpSp>
          <p:nvGrpSpPr>
            <p:cNvPr id="18" name="组合 17"/>
            <p:cNvGrpSpPr/>
            <p:nvPr/>
          </p:nvGrpSpPr>
          <p:grpSpPr>
            <a:xfrm>
              <a:off x="4860032" y="912337"/>
              <a:ext cx="3636000" cy="2160001"/>
              <a:chOff x="330806" y="4381963"/>
              <a:chExt cx="3636000" cy="2160001"/>
            </a:xfrm>
          </p:grpSpPr>
          <p:sp>
            <p:nvSpPr>
              <p:cNvPr id="39" name="圆角矩形 4"/>
              <p:cNvSpPr/>
              <p:nvPr/>
            </p:nvSpPr>
            <p:spPr>
              <a:xfrm>
                <a:off x="330806" y="4381964"/>
                <a:ext cx="3636000" cy="2160000"/>
              </a:xfrm>
              <a:prstGeom prst="roundRect">
                <a:avLst>
                  <a:gd name="adj" fmla="val 13127"/>
                </a:avLst>
              </a:prstGeom>
              <a:solidFill>
                <a:schemeClr val="accent3"/>
              </a:solidFill>
              <a:ln w="12700" cap="flat" cmpd="sng" algn="ctr">
                <a:noFill/>
                <a:prstDash val="solid"/>
                <a:miter lim="800000"/>
              </a:ln>
              <a:effectLst/>
            </p:spPr>
            <p:txBody>
              <a:bodyPr rtlCol="0" anchor="ctr"/>
              <a:lstStyle/>
              <a:p>
                <a:pPr algn="ctr" defTabSz="713232">
                  <a:defRPr/>
                </a:pPr>
                <a:endParaRPr lang="zh-CN" altLang="en-US" sz="1400" kern="0">
                  <a:solidFill>
                    <a:prstClr val="white"/>
                  </a:solidFill>
                  <a:latin typeface="微软雅黑" pitchFamily="34" charset="-122"/>
                  <a:ea typeface="微软雅黑" pitchFamily="34" charset="-122"/>
                </a:endParaRPr>
              </a:p>
            </p:txBody>
          </p:sp>
          <p:sp>
            <p:nvSpPr>
              <p:cNvPr id="40" name="矩形 39"/>
              <p:cNvSpPr/>
              <p:nvPr/>
            </p:nvSpPr>
            <p:spPr>
              <a:xfrm>
                <a:off x="331163" y="4381963"/>
                <a:ext cx="268065" cy="291771"/>
              </a:xfrm>
              <a:prstGeom prst="rect">
                <a:avLst/>
              </a:prstGeom>
            </p:spPr>
            <p:txBody>
              <a:bodyPr wrap="none">
                <a:spAutoFit/>
              </a:bodyPr>
              <a:lstStyle/>
              <a:p>
                <a:pPr defTabSz="713232">
                  <a:defRPr/>
                </a:pPr>
                <a:r>
                  <a:rPr lang="en-US" altLang="zh-CN" sz="1400" kern="0" dirty="0">
                    <a:solidFill>
                      <a:prstClr val="white"/>
                    </a:solidFill>
                    <a:latin typeface="微软雅黑" pitchFamily="34" charset="-122"/>
                    <a:ea typeface="微软雅黑" pitchFamily="34" charset="-122"/>
                  </a:rPr>
                  <a:t>2</a:t>
                </a:r>
                <a:endParaRPr lang="zh-CN" altLang="en-US" sz="1400" kern="0" dirty="0">
                  <a:solidFill>
                    <a:prstClr val="white"/>
                  </a:solidFill>
                  <a:latin typeface="微软雅黑" pitchFamily="34" charset="-122"/>
                  <a:ea typeface="微软雅黑" pitchFamily="34" charset="-122"/>
                </a:endParaRPr>
              </a:p>
            </p:txBody>
          </p:sp>
          <p:sp>
            <p:nvSpPr>
              <p:cNvPr id="41" name="任意多边形 26"/>
              <p:cNvSpPr>
                <a:spLocks noChangeAspect="1"/>
              </p:cNvSpPr>
              <p:nvPr/>
            </p:nvSpPr>
            <p:spPr>
              <a:xfrm>
                <a:off x="418571" y="4474206"/>
                <a:ext cx="3460470" cy="1975510"/>
              </a:xfrm>
              <a:custGeom>
                <a:avLst/>
                <a:gdLst>
                  <a:gd name="connsiteX0" fmla="*/ 622229 w 3498881"/>
                  <a:gd name="connsiteY0" fmla="*/ 0 h 1312526"/>
                  <a:gd name="connsiteX1" fmla="*/ 3326586 w 3498881"/>
                  <a:gd name="connsiteY1" fmla="*/ 0 h 1312526"/>
                  <a:gd name="connsiteX2" fmla="*/ 3498881 w 3498881"/>
                  <a:gd name="connsiteY2" fmla="*/ 172295 h 1312526"/>
                  <a:gd name="connsiteX3" fmla="*/ 3498881 w 3498881"/>
                  <a:gd name="connsiteY3" fmla="*/ 1140231 h 1312526"/>
                  <a:gd name="connsiteX4" fmla="*/ 3326586 w 3498881"/>
                  <a:gd name="connsiteY4" fmla="*/ 1312526 h 1312526"/>
                  <a:gd name="connsiteX5" fmla="*/ 172295 w 3498881"/>
                  <a:gd name="connsiteY5" fmla="*/ 1312526 h 1312526"/>
                  <a:gd name="connsiteX6" fmla="*/ 0 w 3498881"/>
                  <a:gd name="connsiteY6" fmla="*/ 1140231 h 1312526"/>
                  <a:gd name="connsiteX7" fmla="*/ 0 w 3498881"/>
                  <a:gd name="connsiteY7" fmla="*/ 572150 h 131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8881" h="1312526">
                    <a:moveTo>
                      <a:pt x="622229" y="0"/>
                    </a:moveTo>
                    <a:lnTo>
                      <a:pt x="3326586" y="0"/>
                    </a:lnTo>
                    <a:cubicBezTo>
                      <a:pt x="3421742" y="0"/>
                      <a:pt x="3498881" y="77139"/>
                      <a:pt x="3498881" y="172295"/>
                    </a:cubicBezTo>
                    <a:lnTo>
                      <a:pt x="3498881" y="1140231"/>
                    </a:lnTo>
                    <a:cubicBezTo>
                      <a:pt x="3498881" y="1235387"/>
                      <a:pt x="3421742" y="1312526"/>
                      <a:pt x="3326586" y="1312526"/>
                    </a:cubicBezTo>
                    <a:lnTo>
                      <a:pt x="172295" y="1312526"/>
                    </a:lnTo>
                    <a:cubicBezTo>
                      <a:pt x="77139" y="1312526"/>
                      <a:pt x="0" y="1235387"/>
                      <a:pt x="0" y="1140231"/>
                    </a:cubicBezTo>
                    <a:lnTo>
                      <a:pt x="0" y="572150"/>
                    </a:lnTo>
                    <a:close/>
                  </a:path>
                </a:pathLst>
              </a:custGeom>
              <a:solidFill>
                <a:sysClr val="window" lastClr="FFFFFF"/>
              </a:solidFill>
              <a:ln w="12700" cap="flat" cmpd="sng" algn="ctr">
                <a:noFill/>
                <a:prstDash val="solid"/>
                <a:miter lim="800000"/>
              </a:ln>
              <a:effectLst>
                <a:outerShdw blurRad="114300" dist="25400" dir="2700000" algn="tl" rotWithShape="0">
                  <a:prstClr val="black">
                    <a:alpha val="50000"/>
                  </a:prstClr>
                </a:outerShdw>
              </a:effectLst>
            </p:spPr>
            <p:txBody>
              <a:bodyPr rtlCol="0" anchor="ctr"/>
              <a:lstStyle/>
              <a:p>
                <a:pPr algn="ctr" defTabSz="713232">
                  <a:defRPr/>
                </a:pPr>
                <a:endParaRPr lang="zh-CN" altLang="en-US" sz="1400" kern="0">
                  <a:solidFill>
                    <a:prstClr val="white"/>
                  </a:solidFill>
                  <a:latin typeface="微软雅黑" pitchFamily="34" charset="-122"/>
                  <a:ea typeface="微软雅黑" pitchFamily="34" charset="-122"/>
                </a:endParaRPr>
              </a:p>
            </p:txBody>
          </p:sp>
          <p:sp>
            <p:nvSpPr>
              <p:cNvPr id="42" name="文本框 24"/>
              <p:cNvSpPr txBox="1"/>
              <p:nvPr/>
            </p:nvSpPr>
            <p:spPr>
              <a:xfrm flipH="1">
                <a:off x="1007857" y="4461680"/>
                <a:ext cx="2733252" cy="332618"/>
              </a:xfrm>
              <a:prstGeom prst="rect">
                <a:avLst/>
              </a:prstGeom>
              <a:noFill/>
            </p:spPr>
            <p:txBody>
              <a:bodyPr wrap="square" rtlCol="0">
                <a:spAutoFit/>
              </a:bodyPr>
              <a:lstStyle>
                <a:defPPr>
                  <a:defRPr lang="zh-CN"/>
                </a:defPPr>
                <a:lvl1pPr algn="ctr">
                  <a:lnSpc>
                    <a:spcPct val="120000"/>
                  </a:lnSpc>
                  <a:defRPr sz="1400" spc="80">
                    <a:solidFill>
                      <a:schemeClr val="tx1">
                        <a:lumMod val="75000"/>
                        <a:lumOff val="25000"/>
                      </a:schemeClr>
                    </a:solidFill>
                    <a:latin typeface="微软雅黑" panose="020B0503020204020204" charset="-122"/>
                    <a:ea typeface="微软雅黑" panose="020B0503020204020204" charset="-122"/>
                  </a:defRPr>
                </a:lvl1pPr>
              </a:lstStyle>
              <a:p>
                <a:pPr lvl="0" algn="l"/>
                <a:r>
                  <a:rPr lang="zh-CN" altLang="en-US" b="1" kern="0" spc="468" dirty="0">
                    <a:solidFill>
                      <a:srgbClr val="FF0000"/>
                    </a:solidFill>
                    <a:latin typeface="微软雅黑" pitchFamily="34" charset="-122"/>
                    <a:ea typeface="微软雅黑" pitchFamily="34" charset="-122"/>
                  </a:rPr>
                  <a:t>个性化诊断要素缺乏</a:t>
                </a:r>
              </a:p>
            </p:txBody>
          </p:sp>
          <p:sp>
            <p:nvSpPr>
              <p:cNvPr id="43" name="矩形 42"/>
              <p:cNvSpPr/>
              <p:nvPr/>
            </p:nvSpPr>
            <p:spPr>
              <a:xfrm flipH="1">
                <a:off x="798798" y="4814012"/>
                <a:ext cx="2942310" cy="1242457"/>
              </a:xfrm>
              <a:prstGeom prst="rect">
                <a:avLst/>
              </a:prstGeom>
            </p:spPr>
            <p:txBody>
              <a:bodyPr wrap="square">
                <a:spAutoFit/>
              </a:bodyPr>
              <a:lstStyle/>
              <a:p>
                <a:pPr>
                  <a:lnSpc>
                    <a:spcPts val="1872"/>
                  </a:lnSpc>
                </a:pPr>
                <a:r>
                  <a:rPr lang="zh-CN" altLang="en-US" sz="1400" b="1" kern="0" spc="62" dirty="0" smtClean="0">
                    <a:solidFill>
                      <a:prstClr val="black">
                        <a:lumMod val="75000"/>
                        <a:lumOff val="25000"/>
                      </a:prstClr>
                    </a:solidFill>
                    <a:latin typeface="微软雅黑" pitchFamily="34" charset="-122"/>
                    <a:ea typeface="微软雅黑" pitchFamily="34" charset="-122"/>
                  </a:rPr>
                  <a:t>     大部分</a:t>
                </a:r>
                <a:r>
                  <a:rPr lang="zh-CN" altLang="en-US" sz="1400" b="1" kern="0" spc="62" dirty="0">
                    <a:solidFill>
                      <a:prstClr val="black">
                        <a:lumMod val="75000"/>
                        <a:lumOff val="25000"/>
                      </a:prstClr>
                    </a:solidFill>
                    <a:latin typeface="微软雅黑" pitchFamily="34" charset="-122"/>
                    <a:ea typeface="微软雅黑" pitchFamily="34" charset="-122"/>
                  </a:rPr>
                  <a:t>学校未结合自身特点形成适合自身的诊断要素、诊断点，而是生搬硬套相关模板，未确认适合自身发展需求的标准，导致诊断结果存在偏差。</a:t>
                </a:r>
              </a:p>
            </p:txBody>
          </p:sp>
        </p:grpSp>
        <p:grpSp>
          <p:nvGrpSpPr>
            <p:cNvPr id="19" name="组合 18"/>
            <p:cNvGrpSpPr/>
            <p:nvPr/>
          </p:nvGrpSpPr>
          <p:grpSpPr>
            <a:xfrm>
              <a:off x="575960" y="3289548"/>
              <a:ext cx="3636000" cy="2160000"/>
              <a:chOff x="330806" y="4381964"/>
              <a:chExt cx="3636000" cy="2160000"/>
            </a:xfrm>
          </p:grpSpPr>
          <p:sp>
            <p:nvSpPr>
              <p:cNvPr id="34" name="圆角矩形 4"/>
              <p:cNvSpPr/>
              <p:nvPr/>
            </p:nvSpPr>
            <p:spPr>
              <a:xfrm>
                <a:off x="330806" y="4381964"/>
                <a:ext cx="3636000" cy="2160000"/>
              </a:xfrm>
              <a:prstGeom prst="roundRect">
                <a:avLst>
                  <a:gd name="adj" fmla="val 13127"/>
                </a:avLst>
              </a:prstGeom>
              <a:solidFill>
                <a:schemeClr val="accent5"/>
              </a:solidFill>
              <a:ln w="12700" cap="flat" cmpd="sng" algn="ctr">
                <a:noFill/>
                <a:prstDash val="solid"/>
                <a:miter lim="800000"/>
              </a:ln>
              <a:effectLst/>
            </p:spPr>
            <p:txBody>
              <a:bodyPr rtlCol="0" anchor="ctr"/>
              <a:lstStyle/>
              <a:p>
                <a:pPr algn="ctr" defTabSz="713232">
                  <a:defRPr/>
                </a:pPr>
                <a:endParaRPr lang="zh-CN" altLang="en-US" sz="1400" kern="0">
                  <a:solidFill>
                    <a:prstClr val="white"/>
                  </a:solidFill>
                  <a:latin typeface="微软雅黑" pitchFamily="34" charset="-122"/>
                  <a:ea typeface="微软雅黑" pitchFamily="34" charset="-122"/>
                </a:endParaRPr>
              </a:p>
            </p:txBody>
          </p:sp>
          <p:sp>
            <p:nvSpPr>
              <p:cNvPr id="35" name="矩形 34"/>
              <p:cNvSpPr/>
              <p:nvPr/>
            </p:nvSpPr>
            <p:spPr>
              <a:xfrm>
                <a:off x="398550" y="4381964"/>
                <a:ext cx="268065" cy="291771"/>
              </a:xfrm>
              <a:prstGeom prst="rect">
                <a:avLst/>
              </a:prstGeom>
            </p:spPr>
            <p:txBody>
              <a:bodyPr wrap="none">
                <a:spAutoFit/>
              </a:bodyPr>
              <a:lstStyle/>
              <a:p>
                <a:pPr defTabSz="713232">
                  <a:defRPr/>
                </a:pPr>
                <a:r>
                  <a:rPr lang="en-US" altLang="zh-CN" sz="1400" kern="0" dirty="0">
                    <a:solidFill>
                      <a:prstClr val="white"/>
                    </a:solidFill>
                    <a:latin typeface="微软雅黑" pitchFamily="34" charset="-122"/>
                    <a:ea typeface="微软雅黑" pitchFamily="34" charset="-122"/>
                  </a:rPr>
                  <a:t>3</a:t>
                </a:r>
                <a:endParaRPr lang="zh-CN" altLang="en-US" sz="1400" kern="0" dirty="0">
                  <a:solidFill>
                    <a:prstClr val="white"/>
                  </a:solidFill>
                  <a:latin typeface="微软雅黑" pitchFamily="34" charset="-122"/>
                  <a:ea typeface="微软雅黑" pitchFamily="34" charset="-122"/>
                </a:endParaRPr>
              </a:p>
            </p:txBody>
          </p:sp>
          <p:sp>
            <p:nvSpPr>
              <p:cNvPr id="36" name="任意多边形 26"/>
              <p:cNvSpPr>
                <a:spLocks noChangeAspect="1"/>
              </p:cNvSpPr>
              <p:nvPr/>
            </p:nvSpPr>
            <p:spPr>
              <a:xfrm>
                <a:off x="418571" y="4474206"/>
                <a:ext cx="3460470" cy="1975510"/>
              </a:xfrm>
              <a:custGeom>
                <a:avLst/>
                <a:gdLst>
                  <a:gd name="connsiteX0" fmla="*/ 622229 w 3498881"/>
                  <a:gd name="connsiteY0" fmla="*/ 0 h 1312526"/>
                  <a:gd name="connsiteX1" fmla="*/ 3326586 w 3498881"/>
                  <a:gd name="connsiteY1" fmla="*/ 0 h 1312526"/>
                  <a:gd name="connsiteX2" fmla="*/ 3498881 w 3498881"/>
                  <a:gd name="connsiteY2" fmla="*/ 172295 h 1312526"/>
                  <a:gd name="connsiteX3" fmla="*/ 3498881 w 3498881"/>
                  <a:gd name="connsiteY3" fmla="*/ 1140231 h 1312526"/>
                  <a:gd name="connsiteX4" fmla="*/ 3326586 w 3498881"/>
                  <a:gd name="connsiteY4" fmla="*/ 1312526 h 1312526"/>
                  <a:gd name="connsiteX5" fmla="*/ 172295 w 3498881"/>
                  <a:gd name="connsiteY5" fmla="*/ 1312526 h 1312526"/>
                  <a:gd name="connsiteX6" fmla="*/ 0 w 3498881"/>
                  <a:gd name="connsiteY6" fmla="*/ 1140231 h 1312526"/>
                  <a:gd name="connsiteX7" fmla="*/ 0 w 3498881"/>
                  <a:gd name="connsiteY7" fmla="*/ 572150 h 131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8881" h="1312526">
                    <a:moveTo>
                      <a:pt x="622229" y="0"/>
                    </a:moveTo>
                    <a:lnTo>
                      <a:pt x="3326586" y="0"/>
                    </a:lnTo>
                    <a:cubicBezTo>
                      <a:pt x="3421742" y="0"/>
                      <a:pt x="3498881" y="77139"/>
                      <a:pt x="3498881" y="172295"/>
                    </a:cubicBezTo>
                    <a:lnTo>
                      <a:pt x="3498881" y="1140231"/>
                    </a:lnTo>
                    <a:cubicBezTo>
                      <a:pt x="3498881" y="1235387"/>
                      <a:pt x="3421742" y="1312526"/>
                      <a:pt x="3326586" y="1312526"/>
                    </a:cubicBezTo>
                    <a:lnTo>
                      <a:pt x="172295" y="1312526"/>
                    </a:lnTo>
                    <a:cubicBezTo>
                      <a:pt x="77139" y="1312526"/>
                      <a:pt x="0" y="1235387"/>
                      <a:pt x="0" y="1140231"/>
                    </a:cubicBezTo>
                    <a:lnTo>
                      <a:pt x="0" y="572150"/>
                    </a:lnTo>
                    <a:close/>
                  </a:path>
                </a:pathLst>
              </a:custGeom>
              <a:solidFill>
                <a:sysClr val="window" lastClr="FFFFFF"/>
              </a:solidFill>
              <a:ln w="12700" cap="flat" cmpd="sng" algn="ctr">
                <a:noFill/>
                <a:prstDash val="solid"/>
                <a:miter lim="800000"/>
              </a:ln>
              <a:effectLst>
                <a:outerShdw blurRad="114300" dist="25400" dir="2700000" algn="tl" rotWithShape="0">
                  <a:prstClr val="black">
                    <a:alpha val="50000"/>
                  </a:prstClr>
                </a:outerShdw>
              </a:effectLst>
            </p:spPr>
            <p:txBody>
              <a:bodyPr rtlCol="0" anchor="ctr"/>
              <a:lstStyle/>
              <a:p>
                <a:pPr algn="ctr" defTabSz="713232">
                  <a:defRPr/>
                </a:pPr>
                <a:endParaRPr lang="zh-CN" altLang="en-US" sz="1400" kern="0">
                  <a:solidFill>
                    <a:prstClr val="white"/>
                  </a:solidFill>
                  <a:latin typeface="微软雅黑" pitchFamily="34" charset="-122"/>
                  <a:ea typeface="微软雅黑" pitchFamily="34" charset="-122"/>
                </a:endParaRPr>
              </a:p>
            </p:txBody>
          </p:sp>
          <p:sp>
            <p:nvSpPr>
              <p:cNvPr id="37" name="文本框 24"/>
              <p:cNvSpPr txBox="1"/>
              <p:nvPr/>
            </p:nvSpPr>
            <p:spPr>
              <a:xfrm flipH="1">
                <a:off x="1007857" y="4461680"/>
                <a:ext cx="2733252" cy="332618"/>
              </a:xfrm>
              <a:prstGeom prst="rect">
                <a:avLst/>
              </a:prstGeom>
              <a:noFill/>
            </p:spPr>
            <p:txBody>
              <a:bodyPr wrap="square" rtlCol="0">
                <a:spAutoFit/>
              </a:bodyPr>
              <a:lstStyle>
                <a:defPPr>
                  <a:defRPr lang="zh-CN"/>
                </a:defPPr>
                <a:lvl1pPr algn="ctr">
                  <a:lnSpc>
                    <a:spcPct val="120000"/>
                  </a:lnSpc>
                  <a:defRPr sz="1400" spc="80">
                    <a:solidFill>
                      <a:schemeClr val="tx1">
                        <a:lumMod val="75000"/>
                        <a:lumOff val="25000"/>
                      </a:schemeClr>
                    </a:solidFill>
                    <a:latin typeface="微软雅黑" panose="020B0503020204020204" charset="-122"/>
                    <a:ea typeface="微软雅黑" panose="020B0503020204020204" charset="-122"/>
                  </a:defRPr>
                </a:lvl1pPr>
              </a:lstStyle>
              <a:p>
                <a:pPr lvl="0" algn="l"/>
                <a:r>
                  <a:rPr lang="zh-CN" altLang="en-US" b="1" kern="0" spc="468" dirty="0">
                    <a:solidFill>
                      <a:srgbClr val="FF0000"/>
                    </a:solidFill>
                    <a:latin typeface="微软雅黑" pitchFamily="34" charset="-122"/>
                    <a:ea typeface="微软雅黑" pitchFamily="34" charset="-122"/>
                  </a:rPr>
                  <a:t>质量诊断数据难收集</a:t>
                </a:r>
              </a:p>
            </p:txBody>
          </p:sp>
          <p:sp>
            <p:nvSpPr>
              <p:cNvPr id="38" name="矩形 37"/>
              <p:cNvSpPr/>
              <p:nvPr/>
            </p:nvSpPr>
            <p:spPr>
              <a:xfrm flipH="1">
                <a:off x="819894" y="4814012"/>
                <a:ext cx="2780789" cy="1242456"/>
              </a:xfrm>
              <a:prstGeom prst="rect">
                <a:avLst/>
              </a:prstGeom>
            </p:spPr>
            <p:txBody>
              <a:bodyPr wrap="square">
                <a:spAutoFit/>
              </a:bodyPr>
              <a:lstStyle/>
              <a:p>
                <a:pPr>
                  <a:lnSpc>
                    <a:spcPts val="1872"/>
                  </a:lnSpc>
                </a:pPr>
                <a:r>
                  <a:rPr lang="zh-CN" altLang="en-US" sz="1400" b="1" kern="0" spc="62" dirty="0" smtClean="0">
                    <a:solidFill>
                      <a:prstClr val="black">
                        <a:lumMod val="75000"/>
                        <a:lumOff val="25000"/>
                      </a:prstClr>
                    </a:solidFill>
                    <a:latin typeface="微软雅黑" pitchFamily="34" charset="-122"/>
                    <a:ea typeface="微软雅黑" pitchFamily="34" charset="-122"/>
                  </a:rPr>
                  <a:t>    学校</a:t>
                </a:r>
                <a:r>
                  <a:rPr lang="zh-CN" altLang="en-US" sz="1400" b="1" kern="0" spc="62" dirty="0">
                    <a:solidFill>
                      <a:prstClr val="black">
                        <a:lumMod val="75000"/>
                        <a:lumOff val="25000"/>
                      </a:prstClr>
                    </a:solidFill>
                    <a:latin typeface="微软雅黑" pitchFamily="34" charset="-122"/>
                    <a:ea typeface="微软雅黑" pitchFamily="34" charset="-122"/>
                  </a:rPr>
                  <a:t>信息化建设缺少统一规划、统一标准，数据标准和形式不一致，业务数据存在缺漏和死角，学校数据孤岛现象严重，无法快速有效地提取学校现有数据。</a:t>
                </a:r>
              </a:p>
            </p:txBody>
          </p:sp>
        </p:grpSp>
        <p:grpSp>
          <p:nvGrpSpPr>
            <p:cNvPr id="20" name="组合 19"/>
            <p:cNvGrpSpPr/>
            <p:nvPr/>
          </p:nvGrpSpPr>
          <p:grpSpPr>
            <a:xfrm>
              <a:off x="4904336" y="3289545"/>
              <a:ext cx="3636000" cy="2160000"/>
              <a:chOff x="330806" y="4381964"/>
              <a:chExt cx="3636000" cy="2160000"/>
            </a:xfrm>
          </p:grpSpPr>
          <p:sp>
            <p:nvSpPr>
              <p:cNvPr id="23" name="圆角矩形 4"/>
              <p:cNvSpPr/>
              <p:nvPr/>
            </p:nvSpPr>
            <p:spPr>
              <a:xfrm>
                <a:off x="330806" y="4381964"/>
                <a:ext cx="3636000" cy="2160000"/>
              </a:xfrm>
              <a:prstGeom prst="roundRect">
                <a:avLst>
                  <a:gd name="adj" fmla="val 13127"/>
                </a:avLst>
              </a:prstGeom>
              <a:solidFill>
                <a:schemeClr val="accent4"/>
              </a:solidFill>
              <a:ln w="12700" cap="flat" cmpd="sng" algn="ctr">
                <a:noFill/>
                <a:prstDash val="solid"/>
                <a:miter lim="800000"/>
              </a:ln>
              <a:effectLst/>
            </p:spPr>
            <p:txBody>
              <a:bodyPr rtlCol="0" anchor="ctr"/>
              <a:lstStyle/>
              <a:p>
                <a:pPr algn="ctr" defTabSz="713232">
                  <a:defRPr/>
                </a:pPr>
                <a:endParaRPr lang="zh-CN" altLang="en-US" sz="1400" kern="0">
                  <a:solidFill>
                    <a:prstClr val="white"/>
                  </a:solidFill>
                  <a:latin typeface="微软雅黑" pitchFamily="34" charset="-122"/>
                  <a:ea typeface="微软雅黑" pitchFamily="34" charset="-122"/>
                </a:endParaRPr>
              </a:p>
            </p:txBody>
          </p:sp>
          <p:sp>
            <p:nvSpPr>
              <p:cNvPr id="24" name="矩形 23"/>
              <p:cNvSpPr/>
              <p:nvPr/>
            </p:nvSpPr>
            <p:spPr>
              <a:xfrm>
                <a:off x="398550" y="4381964"/>
                <a:ext cx="268065" cy="291771"/>
              </a:xfrm>
              <a:prstGeom prst="rect">
                <a:avLst/>
              </a:prstGeom>
            </p:spPr>
            <p:txBody>
              <a:bodyPr wrap="none">
                <a:spAutoFit/>
              </a:bodyPr>
              <a:lstStyle/>
              <a:p>
                <a:pPr defTabSz="713232">
                  <a:defRPr/>
                </a:pPr>
                <a:r>
                  <a:rPr lang="en-US" altLang="zh-CN" sz="1400" kern="0" dirty="0">
                    <a:solidFill>
                      <a:prstClr val="white"/>
                    </a:solidFill>
                    <a:latin typeface="微软雅黑" pitchFamily="34" charset="-122"/>
                    <a:ea typeface="微软雅黑" pitchFamily="34" charset="-122"/>
                  </a:rPr>
                  <a:t>4</a:t>
                </a:r>
                <a:endParaRPr lang="zh-CN" altLang="en-US" sz="1400" kern="0" dirty="0">
                  <a:solidFill>
                    <a:prstClr val="white"/>
                  </a:solidFill>
                  <a:latin typeface="微软雅黑" pitchFamily="34" charset="-122"/>
                  <a:ea typeface="微软雅黑" pitchFamily="34" charset="-122"/>
                </a:endParaRPr>
              </a:p>
            </p:txBody>
          </p:sp>
          <p:sp>
            <p:nvSpPr>
              <p:cNvPr id="25" name="任意多边形 26"/>
              <p:cNvSpPr>
                <a:spLocks noChangeAspect="1"/>
              </p:cNvSpPr>
              <p:nvPr/>
            </p:nvSpPr>
            <p:spPr>
              <a:xfrm>
                <a:off x="602254" y="4474206"/>
                <a:ext cx="3276785" cy="1975510"/>
              </a:xfrm>
              <a:custGeom>
                <a:avLst/>
                <a:gdLst>
                  <a:gd name="connsiteX0" fmla="*/ 622229 w 3498881"/>
                  <a:gd name="connsiteY0" fmla="*/ 0 h 1312526"/>
                  <a:gd name="connsiteX1" fmla="*/ 3326586 w 3498881"/>
                  <a:gd name="connsiteY1" fmla="*/ 0 h 1312526"/>
                  <a:gd name="connsiteX2" fmla="*/ 3498881 w 3498881"/>
                  <a:gd name="connsiteY2" fmla="*/ 172295 h 1312526"/>
                  <a:gd name="connsiteX3" fmla="*/ 3498881 w 3498881"/>
                  <a:gd name="connsiteY3" fmla="*/ 1140231 h 1312526"/>
                  <a:gd name="connsiteX4" fmla="*/ 3326586 w 3498881"/>
                  <a:gd name="connsiteY4" fmla="*/ 1312526 h 1312526"/>
                  <a:gd name="connsiteX5" fmla="*/ 172295 w 3498881"/>
                  <a:gd name="connsiteY5" fmla="*/ 1312526 h 1312526"/>
                  <a:gd name="connsiteX6" fmla="*/ 0 w 3498881"/>
                  <a:gd name="connsiteY6" fmla="*/ 1140231 h 1312526"/>
                  <a:gd name="connsiteX7" fmla="*/ 0 w 3498881"/>
                  <a:gd name="connsiteY7" fmla="*/ 572150 h 131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8881" h="1312526">
                    <a:moveTo>
                      <a:pt x="622229" y="0"/>
                    </a:moveTo>
                    <a:lnTo>
                      <a:pt x="3326586" y="0"/>
                    </a:lnTo>
                    <a:cubicBezTo>
                      <a:pt x="3421742" y="0"/>
                      <a:pt x="3498881" y="77139"/>
                      <a:pt x="3498881" y="172295"/>
                    </a:cubicBezTo>
                    <a:lnTo>
                      <a:pt x="3498881" y="1140231"/>
                    </a:lnTo>
                    <a:cubicBezTo>
                      <a:pt x="3498881" y="1235387"/>
                      <a:pt x="3421742" y="1312526"/>
                      <a:pt x="3326586" y="1312526"/>
                    </a:cubicBezTo>
                    <a:lnTo>
                      <a:pt x="172295" y="1312526"/>
                    </a:lnTo>
                    <a:cubicBezTo>
                      <a:pt x="77139" y="1312526"/>
                      <a:pt x="0" y="1235387"/>
                      <a:pt x="0" y="1140231"/>
                    </a:cubicBezTo>
                    <a:lnTo>
                      <a:pt x="0" y="572150"/>
                    </a:lnTo>
                    <a:close/>
                  </a:path>
                </a:pathLst>
              </a:custGeom>
              <a:solidFill>
                <a:sysClr val="window" lastClr="FFFFFF"/>
              </a:solidFill>
              <a:ln w="12700" cap="flat" cmpd="sng" algn="ctr">
                <a:noFill/>
                <a:prstDash val="solid"/>
                <a:miter lim="800000"/>
              </a:ln>
              <a:effectLst>
                <a:outerShdw blurRad="114300" dist="25400" dir="2700000" algn="tl" rotWithShape="0">
                  <a:prstClr val="black">
                    <a:alpha val="50000"/>
                  </a:prstClr>
                </a:outerShdw>
              </a:effectLst>
            </p:spPr>
            <p:txBody>
              <a:bodyPr rtlCol="0" anchor="ctr"/>
              <a:lstStyle/>
              <a:p>
                <a:pPr algn="ctr" defTabSz="713232">
                  <a:defRPr/>
                </a:pPr>
                <a:endParaRPr lang="zh-CN" altLang="en-US" sz="1400" kern="0">
                  <a:solidFill>
                    <a:prstClr val="white"/>
                  </a:solidFill>
                  <a:latin typeface="微软雅黑" pitchFamily="34" charset="-122"/>
                  <a:ea typeface="微软雅黑" pitchFamily="34" charset="-122"/>
                </a:endParaRPr>
              </a:p>
            </p:txBody>
          </p:sp>
          <p:sp>
            <p:nvSpPr>
              <p:cNvPr id="31" name="文本框 24"/>
              <p:cNvSpPr txBox="1"/>
              <p:nvPr/>
            </p:nvSpPr>
            <p:spPr>
              <a:xfrm flipH="1">
                <a:off x="1007857" y="4461680"/>
                <a:ext cx="2733252" cy="332618"/>
              </a:xfrm>
              <a:prstGeom prst="rect">
                <a:avLst/>
              </a:prstGeom>
              <a:noFill/>
            </p:spPr>
            <p:txBody>
              <a:bodyPr wrap="square" rtlCol="0">
                <a:spAutoFit/>
              </a:bodyPr>
              <a:lstStyle>
                <a:defPPr>
                  <a:defRPr lang="zh-CN"/>
                </a:defPPr>
                <a:lvl1pPr algn="ctr">
                  <a:lnSpc>
                    <a:spcPct val="120000"/>
                  </a:lnSpc>
                  <a:defRPr sz="1400" spc="80">
                    <a:solidFill>
                      <a:schemeClr val="tx1">
                        <a:lumMod val="75000"/>
                        <a:lumOff val="25000"/>
                      </a:schemeClr>
                    </a:solidFill>
                    <a:latin typeface="微软雅黑" panose="020B0503020204020204" charset="-122"/>
                    <a:ea typeface="微软雅黑" panose="020B0503020204020204" charset="-122"/>
                  </a:defRPr>
                </a:lvl1pPr>
              </a:lstStyle>
              <a:p>
                <a:pPr lvl="0" algn="l"/>
                <a:r>
                  <a:rPr lang="zh-CN" altLang="en-US" b="1" kern="0" spc="468" dirty="0">
                    <a:solidFill>
                      <a:srgbClr val="FF0000"/>
                    </a:solidFill>
                    <a:latin typeface="微软雅黑" pitchFamily="34" charset="-122"/>
                    <a:ea typeface="微软雅黑" pitchFamily="34" charset="-122"/>
                  </a:rPr>
                  <a:t>信息化平台建设滞后</a:t>
                </a:r>
              </a:p>
            </p:txBody>
          </p:sp>
          <p:sp>
            <p:nvSpPr>
              <p:cNvPr id="33" name="矩形 32"/>
              <p:cNvSpPr/>
              <p:nvPr/>
            </p:nvSpPr>
            <p:spPr>
              <a:xfrm flipH="1">
                <a:off x="880965" y="4814012"/>
                <a:ext cx="2779142" cy="1242456"/>
              </a:xfrm>
              <a:prstGeom prst="rect">
                <a:avLst/>
              </a:prstGeom>
            </p:spPr>
            <p:txBody>
              <a:bodyPr wrap="square">
                <a:spAutoFit/>
              </a:bodyPr>
              <a:lstStyle/>
              <a:p>
                <a:pPr>
                  <a:lnSpc>
                    <a:spcPts val="1872"/>
                  </a:lnSpc>
                </a:pPr>
                <a:r>
                  <a:rPr lang="zh-CN" altLang="en-US" sz="1400" b="1" kern="0" spc="62" dirty="0" smtClean="0">
                    <a:solidFill>
                      <a:prstClr val="black">
                        <a:lumMod val="75000"/>
                        <a:lumOff val="25000"/>
                      </a:prstClr>
                    </a:solidFill>
                    <a:latin typeface="微软雅黑" pitchFamily="34" charset="-122"/>
                    <a:ea typeface="微软雅黑" pitchFamily="34" charset="-122"/>
                  </a:rPr>
                  <a:t>     信息化</a:t>
                </a:r>
                <a:r>
                  <a:rPr lang="zh-CN" altLang="en-US" sz="1400" b="1" kern="0" spc="62" dirty="0">
                    <a:solidFill>
                      <a:prstClr val="black">
                        <a:lumMod val="75000"/>
                        <a:lumOff val="25000"/>
                      </a:prstClr>
                    </a:solidFill>
                    <a:latin typeface="微软雅黑" pitchFamily="34" charset="-122"/>
                    <a:ea typeface="微软雅黑" pitchFamily="34" charset="-122"/>
                  </a:rPr>
                  <a:t>诊断平台建设不完善，数据分散，信息重复采集，数据处理不及时，诊断点涵盖面较窄，质量问题无法充分及时暴露，难以实时掌握教学与管理综合情况。</a:t>
                </a:r>
              </a:p>
            </p:txBody>
          </p:sp>
        </p:grpSp>
        <p:cxnSp>
          <p:nvCxnSpPr>
            <p:cNvPr id="21" name="直接连接符 20"/>
            <p:cNvCxnSpPr/>
            <p:nvPr/>
          </p:nvCxnSpPr>
          <p:spPr>
            <a:xfrm>
              <a:off x="619421" y="3180941"/>
              <a:ext cx="7876611" cy="0"/>
            </a:xfrm>
            <a:prstGeom prst="line">
              <a:avLst/>
            </a:prstGeom>
            <a:ln w="28575">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4544078" y="913284"/>
              <a:ext cx="0" cy="4537208"/>
            </a:xfrm>
            <a:prstGeom prst="line">
              <a:avLst/>
            </a:prstGeom>
            <a:ln w="28575">
              <a:solidFill>
                <a:schemeClr val="tx2"/>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0221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14</a:t>
            </a:r>
            <a:endParaRPr lang="zh-CN" altLang="en-US" sz="1600" b="1" dirty="0">
              <a:solidFill>
                <a:prstClr val="white"/>
              </a:solidFill>
            </a:endParaRPr>
          </a:p>
        </p:txBody>
      </p:sp>
      <p:cxnSp>
        <p:nvCxnSpPr>
          <p:cNvPr id="32" name="直接连接符 31"/>
          <p:cNvCxnSpPr/>
          <p:nvPr/>
        </p:nvCxnSpPr>
        <p:spPr>
          <a:xfrm>
            <a:off x="1768416" y="404813"/>
            <a:ext cx="98520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MH_Other_5"/>
          <p:cNvSpPr>
            <a:spLocks noChangeArrowheads="1"/>
          </p:cNvSpPr>
          <p:nvPr>
            <p:custDataLst>
              <p:tags r:id="rId1"/>
            </p:custDataLst>
          </p:nvPr>
        </p:nvSpPr>
        <p:spPr bwMode="auto">
          <a:xfrm>
            <a:off x="213265" y="718904"/>
            <a:ext cx="3186884" cy="49733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（三）诊改体系实施方案</a:t>
            </a:r>
            <a:endParaRPr lang="zh-CN" altLang="en-US" sz="2000" b="1" dirty="0">
              <a:solidFill>
                <a:srgbClr val="FFFFFF"/>
              </a:solidFill>
              <a:ea typeface="微软雅黑" pitchFamily="34" charset="-122"/>
            </a:endParaRPr>
          </a:p>
        </p:txBody>
      </p:sp>
      <p:graphicFrame>
        <p:nvGraphicFramePr>
          <p:cNvPr id="12" name="表格 11"/>
          <p:cNvGraphicFramePr>
            <a:graphicFrameLocks noGrp="1"/>
          </p:cNvGraphicFramePr>
          <p:nvPr>
            <p:extLst>
              <p:ext uri="{D42A27DB-BD31-4B8C-83A1-F6EECF244321}">
                <p14:modId xmlns:p14="http://schemas.microsoft.com/office/powerpoint/2010/main" val="2784675859"/>
              </p:ext>
            </p:extLst>
          </p:nvPr>
        </p:nvGraphicFramePr>
        <p:xfrm>
          <a:off x="582340" y="1672899"/>
          <a:ext cx="10903416" cy="4511398"/>
        </p:xfrm>
        <a:graphic>
          <a:graphicData uri="http://schemas.openxmlformats.org/drawingml/2006/table">
            <a:tbl>
              <a:tblPr firstRow="1" bandRow="1">
                <a:tableStyleId>{5C22544A-7EE6-4342-B048-85BDC9FD1C3A}</a:tableStyleId>
              </a:tblPr>
              <a:tblGrid>
                <a:gridCol w="1657960"/>
                <a:gridCol w="9245456"/>
              </a:tblGrid>
              <a:tr h="384306">
                <a:tc>
                  <a:txBody>
                    <a:bodyPr/>
                    <a:lstStyle/>
                    <a:p>
                      <a:pPr algn="ctr"/>
                      <a:r>
                        <a:rPr lang="zh-CN" altLang="en-US" sz="1400" b="1" dirty="0" smtClean="0">
                          <a:latin typeface="微软雅黑" pitchFamily="34" charset="-122"/>
                          <a:ea typeface="微软雅黑" pitchFamily="34" charset="-122"/>
                        </a:rPr>
                        <a:t>方案框架</a:t>
                      </a:r>
                      <a:endParaRPr lang="zh-CN" altLang="en-US" sz="1400" b="1" dirty="0">
                        <a:latin typeface="微软雅黑" pitchFamily="34" charset="-122"/>
                        <a:ea typeface="微软雅黑" pitchFamily="34" charset="-122"/>
                      </a:endParaRPr>
                    </a:p>
                  </a:txBody>
                  <a:tcPr anchor="ctr"/>
                </a:tc>
                <a:tc>
                  <a:txBody>
                    <a:bodyPr/>
                    <a:lstStyle/>
                    <a:p>
                      <a:pPr algn="ctr"/>
                      <a:r>
                        <a:rPr lang="zh-CN" altLang="en-US" sz="1400" b="1" dirty="0" smtClean="0">
                          <a:latin typeface="微软雅黑" pitchFamily="34" charset="-122"/>
                          <a:ea typeface="微软雅黑" pitchFamily="34" charset="-122"/>
                        </a:rPr>
                        <a:t>框架内容</a:t>
                      </a:r>
                      <a:endParaRPr lang="zh-CN" altLang="en-US" sz="1400" b="1" dirty="0">
                        <a:latin typeface="微软雅黑" pitchFamily="34" charset="-122"/>
                        <a:ea typeface="微软雅黑" pitchFamily="34" charset="-122"/>
                      </a:endParaRPr>
                    </a:p>
                  </a:txBody>
                  <a:tcPr anchor="ctr"/>
                </a:tc>
              </a:tr>
              <a:tr h="61086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b="0" dirty="0" smtClean="0">
                          <a:solidFill>
                            <a:schemeClr val="tx1"/>
                          </a:solidFill>
                          <a:latin typeface="微软雅黑" panose="020B0503020204020204" charset="-122"/>
                          <a:ea typeface="微软雅黑" panose="020B0503020204020204" charset="-122"/>
                        </a:rPr>
                        <a:t>建设基础</a:t>
                      </a:r>
                      <a:endParaRPr lang="en-US" altLang="zh-CN" sz="1400" b="0" dirty="0" smtClean="0">
                        <a:solidFill>
                          <a:schemeClr val="tx1"/>
                        </a:solidFill>
                        <a:latin typeface="微软雅黑" panose="020B0503020204020204" charset="-122"/>
                        <a:ea typeface="微软雅黑" panose="020B0503020204020204" charset="-122"/>
                      </a:endParaRPr>
                    </a:p>
                  </a:txBody>
                  <a:tcPr anchor="ctr"/>
                </a:tc>
                <a:tc>
                  <a:txBody>
                    <a:bodyPr/>
                    <a:lstStyle/>
                    <a:p>
                      <a:pPr>
                        <a:lnSpc>
                          <a:spcPct val="150000"/>
                        </a:lnSpc>
                      </a:pPr>
                      <a:r>
                        <a:rPr lang="en-US" altLang="zh-CN" sz="1400" b="0" dirty="0" smtClean="0">
                          <a:solidFill>
                            <a:schemeClr val="tx1"/>
                          </a:solidFill>
                          <a:latin typeface="微软雅黑" panose="020B0503020204020204" charset="-122"/>
                          <a:ea typeface="微软雅黑" panose="020B0503020204020204" charset="-122"/>
                        </a:rPr>
                        <a:t>1.</a:t>
                      </a:r>
                      <a:r>
                        <a:rPr lang="en-US" altLang="zh-CN" sz="1400" b="0" baseline="0" dirty="0" smtClean="0">
                          <a:solidFill>
                            <a:schemeClr val="tx1"/>
                          </a:solidFill>
                          <a:latin typeface="微软雅黑" panose="020B0503020204020204" charset="-122"/>
                          <a:ea typeface="微软雅黑" panose="020B0503020204020204" charset="-122"/>
                        </a:rPr>
                        <a:t> </a:t>
                      </a:r>
                      <a:r>
                        <a:rPr lang="zh-CN" altLang="en-US" sz="1400" b="0" dirty="0" smtClean="0">
                          <a:solidFill>
                            <a:schemeClr val="tx1"/>
                          </a:solidFill>
                          <a:latin typeface="微软雅黑" panose="020B0503020204020204" charset="-122"/>
                          <a:ea typeface="微软雅黑" panose="020B0503020204020204" charset="-122"/>
                        </a:rPr>
                        <a:t>建设基础：理念基础、制度基础、文化基础；</a:t>
                      </a:r>
                      <a:endParaRPr lang="en-US" altLang="zh-CN" sz="1400" b="0" dirty="0" smtClean="0">
                        <a:solidFill>
                          <a:schemeClr val="tx1"/>
                        </a:solidFill>
                        <a:latin typeface="微软雅黑" panose="020B0503020204020204" charset="-122"/>
                        <a:ea typeface="微软雅黑" panose="020B0503020204020204" charset="-122"/>
                      </a:endParaRPr>
                    </a:p>
                    <a:p>
                      <a:pPr>
                        <a:lnSpc>
                          <a:spcPct val="150000"/>
                        </a:lnSpc>
                      </a:pPr>
                      <a:r>
                        <a:rPr lang="en-US" altLang="zh-CN" sz="1400" b="0" dirty="0" smtClean="0">
                          <a:solidFill>
                            <a:schemeClr val="tx1"/>
                          </a:solidFill>
                          <a:latin typeface="微软雅黑" panose="020B0503020204020204" charset="-122"/>
                          <a:ea typeface="微软雅黑" panose="020B0503020204020204" charset="-122"/>
                        </a:rPr>
                        <a:t>2. </a:t>
                      </a:r>
                      <a:r>
                        <a:rPr lang="zh-CN" altLang="en-US" sz="1400" b="0" dirty="0" smtClean="0">
                          <a:solidFill>
                            <a:schemeClr val="tx1"/>
                          </a:solidFill>
                          <a:latin typeface="微软雅黑" panose="020B0503020204020204" charset="-122"/>
                          <a:ea typeface="微软雅黑" panose="020B0503020204020204" charset="-122"/>
                        </a:rPr>
                        <a:t>存在问题（对标找短板）；</a:t>
                      </a:r>
                      <a:endParaRPr lang="en-US" altLang="zh-CN" sz="1400" b="0" dirty="0" smtClean="0">
                        <a:solidFill>
                          <a:schemeClr val="tx1"/>
                        </a:solidFill>
                        <a:latin typeface="微软雅黑" panose="020B0503020204020204" charset="-122"/>
                        <a:ea typeface="微软雅黑" panose="020B0503020204020204" charset="-122"/>
                      </a:endParaRPr>
                    </a:p>
                  </a:txBody>
                  <a:tcPr anchor="ctr"/>
                </a:tc>
              </a:tr>
              <a:tr h="24733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b="0" dirty="0" smtClean="0">
                          <a:solidFill>
                            <a:schemeClr val="tx1"/>
                          </a:solidFill>
                          <a:latin typeface="微软雅黑" panose="020B0503020204020204" charset="-122"/>
                          <a:ea typeface="微软雅黑" panose="020B0503020204020204" charset="-122"/>
                        </a:rPr>
                        <a:t>指导思想</a:t>
                      </a:r>
                      <a:endParaRPr lang="en-US" altLang="zh-CN" sz="1400" b="0" dirty="0" smtClean="0">
                        <a:solidFill>
                          <a:schemeClr val="tx1"/>
                        </a:solidFill>
                        <a:latin typeface="微软雅黑" panose="020B0503020204020204" charset="-122"/>
                        <a:ea typeface="微软雅黑" panose="020B0503020204020204" charset="-122"/>
                      </a:endParaRPr>
                    </a:p>
                  </a:txBody>
                  <a:tcPr anchor="ctr"/>
                </a:tc>
                <a:tc>
                  <a:txBody>
                    <a:bodyPr/>
                    <a:lstStyle/>
                    <a:p>
                      <a:endParaRPr lang="zh-CN" altLang="en-US" sz="1400" b="0" dirty="0">
                        <a:solidFill>
                          <a:schemeClr val="tx1"/>
                        </a:solidFill>
                      </a:endParaRPr>
                    </a:p>
                  </a:txBody>
                  <a:tcPr anchor="ctr"/>
                </a:tc>
              </a:tr>
              <a:tr h="36628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b="0" dirty="0" smtClean="0">
                          <a:solidFill>
                            <a:schemeClr val="tx1"/>
                          </a:solidFill>
                          <a:latin typeface="微软雅黑" panose="020B0503020204020204" charset="-122"/>
                          <a:ea typeface="微软雅黑" panose="020B0503020204020204" charset="-122"/>
                        </a:rPr>
                        <a:t>基本原则</a:t>
                      </a:r>
                      <a:endParaRPr lang="en-US" altLang="zh-CN" sz="1400" b="0" dirty="0" smtClean="0">
                        <a:solidFill>
                          <a:schemeClr val="tx1"/>
                        </a:solidFill>
                        <a:latin typeface="微软雅黑" panose="020B0503020204020204" charset="-122"/>
                        <a:ea typeface="微软雅黑" panose="020B0503020204020204" charset="-122"/>
                      </a:endParaRPr>
                    </a:p>
                  </a:txBody>
                  <a:tcPr anchor="ctr"/>
                </a:tc>
                <a:tc>
                  <a:txBody>
                    <a:bodyPr/>
                    <a:lstStyle/>
                    <a:p>
                      <a:endParaRPr lang="zh-CN" altLang="en-US" sz="1400" b="0" dirty="0">
                        <a:solidFill>
                          <a:schemeClr val="tx1"/>
                        </a:solidFill>
                      </a:endParaRPr>
                    </a:p>
                  </a:txBody>
                  <a:tcPr anchor="ctr"/>
                </a:tc>
              </a:tr>
              <a:tr h="390293">
                <a:tc>
                  <a:txBody>
                    <a:bodyPr/>
                    <a:lstStyle/>
                    <a:p>
                      <a:pPr algn="ctr"/>
                      <a:r>
                        <a:rPr lang="zh-CN" altLang="en-US" sz="1400" b="0" dirty="0" smtClean="0">
                          <a:solidFill>
                            <a:schemeClr val="tx1"/>
                          </a:solidFill>
                          <a:latin typeface="微软雅黑" panose="020B0503020204020204" charset="-122"/>
                          <a:ea typeface="微软雅黑" panose="020B0503020204020204" charset="-122"/>
                        </a:rPr>
                        <a:t>目标任务</a:t>
                      </a:r>
                      <a:endParaRPr lang="zh-CN" altLang="en-US" sz="1400" b="0" dirty="0">
                        <a:solidFill>
                          <a:schemeClr val="tx1"/>
                        </a:solidFill>
                      </a:endParaRPr>
                    </a:p>
                  </a:txBody>
                  <a:tcPr anchor="ctr"/>
                </a:tc>
                <a:tc>
                  <a:txBody>
                    <a:bodyPr/>
                    <a:lstStyle/>
                    <a:p>
                      <a:r>
                        <a:rPr lang="en-US" altLang="zh-CN" sz="1400" b="0" dirty="0" smtClean="0">
                          <a:solidFill>
                            <a:schemeClr val="tx1"/>
                          </a:solidFill>
                          <a:latin typeface="微软雅黑" panose="020B0503020204020204" charset="-122"/>
                          <a:ea typeface="微软雅黑" panose="020B0503020204020204" charset="-122"/>
                        </a:rPr>
                        <a:t>1.</a:t>
                      </a:r>
                      <a:r>
                        <a:rPr lang="en-US" altLang="zh-CN" sz="1400" b="0" baseline="0" dirty="0" smtClean="0">
                          <a:solidFill>
                            <a:schemeClr val="tx1"/>
                          </a:solidFill>
                          <a:latin typeface="微软雅黑" panose="020B0503020204020204" charset="-122"/>
                          <a:ea typeface="微软雅黑" panose="020B0503020204020204" charset="-122"/>
                        </a:rPr>
                        <a:t> </a:t>
                      </a:r>
                      <a:r>
                        <a:rPr lang="zh-CN" altLang="en-US" sz="1400" b="0" dirty="0" smtClean="0">
                          <a:solidFill>
                            <a:schemeClr val="tx1"/>
                          </a:solidFill>
                          <a:latin typeface="微软雅黑" panose="020B0503020204020204" charset="-122"/>
                          <a:ea typeface="微软雅黑" panose="020B0503020204020204" charset="-122"/>
                        </a:rPr>
                        <a:t>工作目标；</a:t>
                      </a:r>
                      <a:r>
                        <a:rPr lang="zh-CN" altLang="en-US" sz="1400" b="0" baseline="0" dirty="0" smtClean="0">
                          <a:solidFill>
                            <a:schemeClr val="tx1"/>
                          </a:solidFill>
                          <a:latin typeface="微软雅黑" panose="020B0503020204020204" charset="-122"/>
                          <a:ea typeface="微软雅黑" panose="020B0503020204020204" charset="-122"/>
                        </a:rPr>
                        <a:t> </a:t>
                      </a:r>
                      <a:r>
                        <a:rPr lang="en-US" altLang="zh-CN" sz="1400" b="0" dirty="0" smtClean="0">
                          <a:solidFill>
                            <a:schemeClr val="tx1"/>
                          </a:solidFill>
                          <a:latin typeface="微软雅黑" panose="020B0503020204020204" charset="-122"/>
                          <a:ea typeface="微软雅黑" panose="020B0503020204020204" charset="-122"/>
                        </a:rPr>
                        <a:t>2.</a:t>
                      </a:r>
                      <a:r>
                        <a:rPr lang="zh-CN" altLang="en-US" sz="1400" b="0" dirty="0" smtClean="0">
                          <a:solidFill>
                            <a:schemeClr val="tx1"/>
                          </a:solidFill>
                          <a:latin typeface="微软雅黑" panose="020B0503020204020204" charset="-122"/>
                          <a:ea typeface="微软雅黑" panose="020B0503020204020204" charset="-122"/>
                        </a:rPr>
                        <a:t> 主要任务</a:t>
                      </a:r>
                      <a:endParaRPr lang="zh-CN" altLang="en-US" sz="1400" b="0" dirty="0">
                        <a:solidFill>
                          <a:schemeClr val="tx1"/>
                        </a:solidFill>
                      </a:endParaRPr>
                    </a:p>
                  </a:txBody>
                  <a:tcPr anchor="ctr"/>
                </a:tc>
              </a:tr>
              <a:tr h="4237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b="0" dirty="0" smtClean="0">
                          <a:solidFill>
                            <a:schemeClr val="tx1"/>
                          </a:solidFill>
                          <a:latin typeface="微软雅黑" panose="020B0503020204020204" charset="-122"/>
                          <a:ea typeface="微软雅黑" panose="020B0503020204020204" charset="-122"/>
                        </a:rPr>
                        <a:t>体系建设</a:t>
                      </a:r>
                      <a:endParaRPr lang="en-US" altLang="zh-CN" sz="1400" b="0" dirty="0" smtClean="0">
                        <a:solidFill>
                          <a:schemeClr val="tx1"/>
                        </a:solidFill>
                        <a:latin typeface="微软雅黑" panose="020B0503020204020204" charset="-122"/>
                        <a:ea typeface="微软雅黑" panose="020B0503020204020204" charset="-122"/>
                      </a:endParaRPr>
                    </a:p>
                  </a:txBody>
                  <a:tcPr anchor="ctr"/>
                </a:tc>
                <a:tc>
                  <a:txBody>
                    <a:bodyPr/>
                    <a:lstStyle/>
                    <a:p>
                      <a:pPr>
                        <a:lnSpc>
                          <a:spcPct val="150000"/>
                        </a:lnSpc>
                      </a:pPr>
                      <a:r>
                        <a:rPr lang="en-US" altLang="zh-CN" sz="1400" b="0" dirty="0" smtClean="0">
                          <a:solidFill>
                            <a:schemeClr val="tx1"/>
                          </a:solidFill>
                          <a:latin typeface="微软雅黑" panose="020B0503020204020204" charset="-122"/>
                          <a:ea typeface="微软雅黑" panose="020B0503020204020204" charset="-122"/>
                        </a:rPr>
                        <a:t>1.</a:t>
                      </a:r>
                      <a:r>
                        <a:rPr lang="en-US" altLang="zh-CN" sz="1400" b="0" baseline="0" dirty="0" smtClean="0">
                          <a:solidFill>
                            <a:schemeClr val="tx1"/>
                          </a:solidFill>
                          <a:latin typeface="微软雅黑" panose="020B0503020204020204" charset="-122"/>
                          <a:ea typeface="微软雅黑" panose="020B0503020204020204" charset="-122"/>
                        </a:rPr>
                        <a:t> </a:t>
                      </a:r>
                      <a:r>
                        <a:rPr lang="zh-CN" altLang="en-US" sz="1400" b="0" dirty="0" smtClean="0">
                          <a:solidFill>
                            <a:schemeClr val="tx1"/>
                          </a:solidFill>
                          <a:latin typeface="微软雅黑" panose="020B0503020204020204" charset="-122"/>
                          <a:ea typeface="微软雅黑" panose="020B0503020204020204" charset="-122"/>
                        </a:rPr>
                        <a:t>建设信息平台，形成数据链； </a:t>
                      </a:r>
                      <a:r>
                        <a:rPr lang="en-US" altLang="zh-CN" sz="1400" b="0" dirty="0" smtClean="0">
                          <a:solidFill>
                            <a:schemeClr val="tx1"/>
                          </a:solidFill>
                          <a:latin typeface="微软雅黑" panose="020B0503020204020204" charset="-122"/>
                          <a:ea typeface="微软雅黑" panose="020B0503020204020204" charset="-122"/>
                        </a:rPr>
                        <a:t>2. </a:t>
                      </a:r>
                      <a:r>
                        <a:rPr lang="zh-CN" altLang="en-US" sz="1400" b="0" dirty="0" smtClean="0">
                          <a:solidFill>
                            <a:schemeClr val="tx1"/>
                          </a:solidFill>
                          <a:latin typeface="微软雅黑" panose="020B0503020204020204" charset="-122"/>
                          <a:ea typeface="微软雅黑" panose="020B0503020204020204" charset="-122"/>
                        </a:rPr>
                        <a:t>建设质量文化，形成区块链。</a:t>
                      </a:r>
                      <a:endParaRPr lang="en-US" altLang="zh-CN" sz="1400" b="0" dirty="0" smtClean="0">
                        <a:solidFill>
                          <a:schemeClr val="tx1"/>
                        </a:solidFill>
                        <a:latin typeface="微软雅黑" panose="020B0503020204020204" charset="-122"/>
                        <a:ea typeface="微软雅黑" panose="020B0503020204020204" charset="-122"/>
                      </a:endParaRPr>
                    </a:p>
                  </a:txBody>
                  <a:tcPr anchor="ctr"/>
                </a:tc>
              </a:tr>
              <a:tr h="10898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b="0" dirty="0" smtClean="0">
                          <a:solidFill>
                            <a:schemeClr val="tx1"/>
                          </a:solidFill>
                          <a:latin typeface="微软雅黑" panose="020B0503020204020204" charset="-122"/>
                          <a:ea typeface="微软雅黑" panose="020B0503020204020204" charset="-122"/>
                        </a:rPr>
                        <a:t>诊改运行</a:t>
                      </a:r>
                      <a:endParaRPr lang="en-US" altLang="zh-CN" sz="1400" b="0" dirty="0" smtClean="0">
                        <a:solidFill>
                          <a:schemeClr val="tx1"/>
                        </a:solidFill>
                        <a:latin typeface="微软雅黑" panose="020B0503020204020204" charset="-122"/>
                        <a:ea typeface="微软雅黑" panose="020B0503020204020204" charset="-122"/>
                      </a:endParaRPr>
                    </a:p>
                  </a:txBody>
                  <a:tcPr anchor="ctr"/>
                </a:tc>
                <a:tc>
                  <a:txBody>
                    <a:bodyPr/>
                    <a:lstStyle/>
                    <a:p>
                      <a:pPr>
                        <a:lnSpc>
                          <a:spcPct val="150000"/>
                        </a:lnSpc>
                      </a:pPr>
                      <a:r>
                        <a:rPr lang="en-US" altLang="zh-CN" sz="1400" b="0" dirty="0" smtClean="0">
                          <a:solidFill>
                            <a:schemeClr val="tx1"/>
                          </a:solidFill>
                          <a:latin typeface="微软雅黑" panose="020B0503020204020204" charset="-122"/>
                          <a:ea typeface="微软雅黑" panose="020B0503020204020204" charset="-122"/>
                        </a:rPr>
                        <a:t>1.</a:t>
                      </a:r>
                      <a:r>
                        <a:rPr lang="en-US" altLang="zh-CN" sz="1400" b="0" baseline="0" dirty="0" smtClean="0">
                          <a:solidFill>
                            <a:schemeClr val="tx1"/>
                          </a:solidFill>
                          <a:latin typeface="微软雅黑" panose="020B0503020204020204" charset="-122"/>
                          <a:ea typeface="微软雅黑" panose="020B0503020204020204" charset="-122"/>
                        </a:rPr>
                        <a:t> </a:t>
                      </a:r>
                      <a:r>
                        <a:rPr lang="zh-CN" altLang="en-US" sz="1400" b="0" dirty="0" smtClean="0">
                          <a:solidFill>
                            <a:schemeClr val="tx1"/>
                          </a:solidFill>
                          <a:latin typeface="微软雅黑" panose="020B0503020204020204" charset="-122"/>
                          <a:ea typeface="微软雅黑" panose="020B0503020204020204" charset="-122"/>
                        </a:rPr>
                        <a:t>学校层面：对接新时代、新经济、产教融合的目标标准；  </a:t>
                      </a:r>
                      <a:r>
                        <a:rPr lang="en-US" altLang="zh-CN" sz="1400" b="0" dirty="0" smtClean="0">
                          <a:solidFill>
                            <a:schemeClr val="tx1"/>
                          </a:solidFill>
                          <a:latin typeface="微软雅黑" panose="020B0503020204020204" charset="-122"/>
                          <a:ea typeface="微软雅黑" panose="020B0503020204020204" charset="-122"/>
                        </a:rPr>
                        <a:t>2.</a:t>
                      </a:r>
                      <a:r>
                        <a:rPr lang="en-US" altLang="zh-CN" sz="1400" b="0" baseline="0" dirty="0" smtClean="0">
                          <a:solidFill>
                            <a:schemeClr val="tx1"/>
                          </a:solidFill>
                          <a:latin typeface="微软雅黑" panose="020B0503020204020204" charset="-122"/>
                          <a:ea typeface="微软雅黑" panose="020B0503020204020204" charset="-122"/>
                        </a:rPr>
                        <a:t> </a:t>
                      </a:r>
                      <a:r>
                        <a:rPr lang="zh-CN" altLang="en-US" sz="1400" b="0" dirty="0" smtClean="0">
                          <a:solidFill>
                            <a:schemeClr val="tx1"/>
                          </a:solidFill>
                          <a:latin typeface="微软雅黑" panose="020B0503020204020204" charset="-122"/>
                          <a:ea typeface="微软雅黑" panose="020B0503020204020204" charset="-122"/>
                        </a:rPr>
                        <a:t>专业层面：对接产业转型中高端水平的目标标准；</a:t>
                      </a:r>
                      <a:endParaRPr lang="en-US" altLang="zh-CN" sz="1400" b="0" dirty="0" smtClean="0">
                        <a:solidFill>
                          <a:schemeClr val="tx1"/>
                        </a:solidFill>
                        <a:latin typeface="微软雅黑" panose="020B0503020204020204" charset="-122"/>
                        <a:ea typeface="微软雅黑" panose="020B0503020204020204" charset="-122"/>
                      </a:endParaRPr>
                    </a:p>
                    <a:p>
                      <a:pPr marL="0" marR="0" indent="0" algn="l" defTabSz="914400" rtl="0" eaLnBrk="1" fontAlgn="auto" latinLnBrk="0" hangingPunct="1">
                        <a:lnSpc>
                          <a:spcPct val="150000"/>
                        </a:lnSpc>
                        <a:spcBef>
                          <a:spcPts val="0"/>
                        </a:spcBef>
                        <a:spcAft>
                          <a:spcPts val="0"/>
                        </a:spcAft>
                        <a:buClrTx/>
                        <a:buSzTx/>
                        <a:buFontTx/>
                        <a:buNone/>
                        <a:tabLst/>
                        <a:defRPr/>
                      </a:pPr>
                      <a:r>
                        <a:rPr lang="en-US" altLang="zh-CN" sz="1400" b="0" dirty="0" smtClean="0">
                          <a:solidFill>
                            <a:schemeClr val="tx1"/>
                          </a:solidFill>
                          <a:latin typeface="微软雅黑" panose="020B0503020204020204" charset="-122"/>
                          <a:ea typeface="微软雅黑" panose="020B0503020204020204" charset="-122"/>
                        </a:rPr>
                        <a:t>3.</a:t>
                      </a:r>
                      <a:r>
                        <a:rPr lang="en-US" altLang="zh-CN" sz="1400" b="0" baseline="0" dirty="0" smtClean="0">
                          <a:solidFill>
                            <a:schemeClr val="tx1"/>
                          </a:solidFill>
                          <a:latin typeface="微软雅黑" panose="020B0503020204020204" charset="-122"/>
                          <a:ea typeface="微软雅黑" panose="020B0503020204020204" charset="-122"/>
                        </a:rPr>
                        <a:t> </a:t>
                      </a:r>
                      <a:r>
                        <a:rPr lang="zh-CN" altLang="en-US" sz="1400" b="0" dirty="0" smtClean="0">
                          <a:solidFill>
                            <a:schemeClr val="tx1"/>
                          </a:solidFill>
                          <a:latin typeface="微软雅黑" panose="020B0503020204020204" charset="-122"/>
                          <a:ea typeface="微软雅黑" panose="020B0503020204020204" charset="-122"/>
                        </a:rPr>
                        <a:t>课程层面：对接岗位群能力和行业通用能力；                   </a:t>
                      </a:r>
                      <a:r>
                        <a:rPr lang="en-US" altLang="zh-CN" sz="1400" b="0" dirty="0" smtClean="0">
                          <a:solidFill>
                            <a:schemeClr val="tx1"/>
                          </a:solidFill>
                          <a:latin typeface="微软雅黑" panose="020B0503020204020204" charset="-122"/>
                          <a:ea typeface="微软雅黑" panose="020B0503020204020204" charset="-122"/>
                        </a:rPr>
                        <a:t>4.</a:t>
                      </a:r>
                      <a:r>
                        <a:rPr lang="zh-CN" altLang="en-US" sz="1400" b="0" dirty="0" smtClean="0">
                          <a:solidFill>
                            <a:schemeClr val="tx1"/>
                          </a:solidFill>
                          <a:latin typeface="微软雅黑" panose="020B0503020204020204" charset="-122"/>
                          <a:ea typeface="微软雅黑" panose="020B0503020204020204" charset="-122"/>
                        </a:rPr>
                        <a:t>教师层面：对接云物大智   流的教育现代化要求；</a:t>
                      </a:r>
                      <a:endParaRPr lang="en-US" altLang="zh-CN" sz="1400" b="0" dirty="0" smtClean="0">
                        <a:solidFill>
                          <a:schemeClr val="tx1"/>
                        </a:solidFill>
                        <a:latin typeface="微软雅黑" panose="020B0503020204020204" charset="-122"/>
                        <a:ea typeface="微软雅黑" panose="020B0503020204020204" charset="-122"/>
                      </a:endParaRPr>
                    </a:p>
                    <a:p>
                      <a:pPr marL="0" marR="0" indent="0" algn="l" defTabSz="914400" rtl="0" eaLnBrk="1" fontAlgn="auto" latinLnBrk="0" hangingPunct="1">
                        <a:lnSpc>
                          <a:spcPct val="150000"/>
                        </a:lnSpc>
                        <a:spcBef>
                          <a:spcPts val="0"/>
                        </a:spcBef>
                        <a:spcAft>
                          <a:spcPts val="0"/>
                        </a:spcAft>
                        <a:buClrTx/>
                        <a:buSzTx/>
                        <a:buFontTx/>
                        <a:buNone/>
                        <a:tabLst/>
                        <a:defRPr/>
                      </a:pPr>
                      <a:r>
                        <a:rPr lang="en-US" altLang="zh-CN" sz="1400" b="0" dirty="0" smtClean="0">
                          <a:solidFill>
                            <a:schemeClr val="tx1"/>
                          </a:solidFill>
                          <a:latin typeface="微软雅黑" panose="020B0503020204020204" charset="-122"/>
                          <a:ea typeface="微软雅黑" panose="020B0503020204020204" charset="-122"/>
                        </a:rPr>
                        <a:t>5.</a:t>
                      </a:r>
                      <a:r>
                        <a:rPr lang="zh-CN" altLang="en-US" sz="1400" b="0" dirty="0" smtClean="0">
                          <a:solidFill>
                            <a:schemeClr val="tx1"/>
                          </a:solidFill>
                          <a:latin typeface="微软雅黑" panose="020B0503020204020204" charset="-122"/>
                          <a:ea typeface="微软雅黑" panose="020B0503020204020204" charset="-122"/>
                        </a:rPr>
                        <a:t>学生层面：对接高素质技术技能培养人人出彩的要求；</a:t>
                      </a:r>
                      <a:r>
                        <a:rPr lang="zh-CN" altLang="en-US" sz="1400" b="0" baseline="0" dirty="0" smtClean="0">
                          <a:solidFill>
                            <a:schemeClr val="tx1"/>
                          </a:solidFill>
                          <a:latin typeface="微软雅黑" panose="020B0503020204020204" charset="-122"/>
                          <a:ea typeface="微软雅黑" panose="020B0503020204020204" charset="-122"/>
                        </a:rPr>
                        <a:t>       </a:t>
                      </a:r>
                      <a:r>
                        <a:rPr lang="en-US" altLang="zh-CN" sz="1400" b="0" baseline="0" dirty="0" smtClean="0">
                          <a:solidFill>
                            <a:schemeClr val="tx1"/>
                          </a:solidFill>
                          <a:latin typeface="微软雅黑" panose="020B0503020204020204" charset="-122"/>
                          <a:ea typeface="微软雅黑" panose="020B0503020204020204" charset="-122"/>
                        </a:rPr>
                        <a:t>6.</a:t>
                      </a:r>
                      <a:r>
                        <a:rPr lang="zh-CN" altLang="en-US" sz="1400" b="0" dirty="0" smtClean="0">
                          <a:solidFill>
                            <a:schemeClr val="tx1"/>
                          </a:solidFill>
                          <a:latin typeface="微软雅黑" panose="020B0503020204020204" charset="-122"/>
                          <a:ea typeface="微软雅黑" panose="020B0503020204020204" charset="-122"/>
                        </a:rPr>
                        <a:t>质量螺旋：  个人 、部门、学校文化</a:t>
                      </a:r>
                      <a:r>
                        <a:rPr lang="en-US" altLang="zh-CN" sz="1400" b="0" dirty="0" smtClean="0">
                          <a:solidFill>
                            <a:schemeClr val="tx1"/>
                          </a:solidFill>
                          <a:latin typeface="微软雅黑" panose="020B0503020204020204" charset="-122"/>
                          <a:ea typeface="微软雅黑" panose="020B0503020204020204" charset="-122"/>
                        </a:rPr>
                        <a:t>+</a:t>
                      </a:r>
                      <a:r>
                        <a:rPr lang="zh-CN" altLang="en-US" sz="1400" b="0" dirty="0" smtClean="0">
                          <a:solidFill>
                            <a:schemeClr val="tx1"/>
                          </a:solidFill>
                          <a:latin typeface="微软雅黑" panose="020B0503020204020204" charset="-122"/>
                          <a:ea typeface="微软雅黑" panose="020B0503020204020204" charset="-122"/>
                        </a:rPr>
                        <a:t>机制；</a:t>
                      </a:r>
                      <a:endParaRPr lang="en-US" altLang="zh-CN" sz="1400" b="0" dirty="0" smtClean="0">
                        <a:solidFill>
                          <a:schemeClr val="tx1"/>
                        </a:solidFill>
                        <a:latin typeface="微软雅黑" panose="020B0503020204020204" charset="-122"/>
                        <a:ea typeface="微软雅黑" panose="020B0503020204020204" charset="-122"/>
                      </a:endParaRPr>
                    </a:p>
                  </a:txBody>
                  <a:tcPr anchor="ctr"/>
                </a:tc>
              </a:tr>
              <a:tr h="409080">
                <a:tc>
                  <a:txBody>
                    <a:bodyPr/>
                    <a:lstStyle/>
                    <a:p>
                      <a:pPr algn="ctr"/>
                      <a:r>
                        <a:rPr lang="zh-CN" altLang="en-US" sz="1400" b="0" dirty="0" smtClean="0">
                          <a:solidFill>
                            <a:schemeClr val="tx1"/>
                          </a:solidFill>
                          <a:latin typeface="微软雅黑" panose="020B0503020204020204" charset="-122"/>
                          <a:ea typeface="微软雅黑" panose="020B0503020204020204" charset="-122"/>
                        </a:rPr>
                        <a:t>保障措施</a:t>
                      </a:r>
                      <a:endParaRPr lang="zh-CN" altLang="en-US" sz="1400" b="0" dirty="0">
                        <a:solidFill>
                          <a:schemeClr val="tx1"/>
                        </a:solidFill>
                      </a:endParaRPr>
                    </a:p>
                  </a:txBody>
                  <a:tcPr anchor="ctr"/>
                </a:tc>
                <a:tc>
                  <a:txBody>
                    <a:bodyPr/>
                    <a:lstStyle/>
                    <a:p>
                      <a:r>
                        <a:rPr lang="en-US" altLang="zh-CN" sz="1400" b="0" dirty="0" smtClean="0">
                          <a:solidFill>
                            <a:schemeClr val="tx1"/>
                          </a:solidFill>
                          <a:latin typeface="微软雅黑" panose="020B0503020204020204" charset="-122"/>
                          <a:ea typeface="微软雅黑" panose="020B0503020204020204" charset="-122"/>
                        </a:rPr>
                        <a:t>1.</a:t>
                      </a:r>
                      <a:r>
                        <a:rPr lang="en-US" altLang="zh-CN" sz="1400" b="0" baseline="0" dirty="0" smtClean="0">
                          <a:solidFill>
                            <a:schemeClr val="tx1"/>
                          </a:solidFill>
                          <a:latin typeface="微软雅黑" panose="020B0503020204020204" charset="-122"/>
                          <a:ea typeface="微软雅黑" panose="020B0503020204020204" charset="-122"/>
                        </a:rPr>
                        <a:t> </a:t>
                      </a:r>
                      <a:r>
                        <a:rPr lang="zh-CN" altLang="en-US" sz="1400" b="0" dirty="0" smtClean="0">
                          <a:solidFill>
                            <a:schemeClr val="tx1"/>
                          </a:solidFill>
                          <a:latin typeface="微软雅黑" panose="020B0503020204020204" charset="-122"/>
                          <a:ea typeface="微软雅黑" panose="020B0503020204020204" charset="-122"/>
                        </a:rPr>
                        <a:t>组织保障； </a:t>
                      </a:r>
                      <a:r>
                        <a:rPr lang="en-US" altLang="zh-CN" sz="1400" b="0" dirty="0" smtClean="0">
                          <a:solidFill>
                            <a:schemeClr val="tx1"/>
                          </a:solidFill>
                          <a:latin typeface="微软雅黑" panose="020B0503020204020204" charset="-122"/>
                          <a:ea typeface="微软雅黑" panose="020B0503020204020204" charset="-122"/>
                        </a:rPr>
                        <a:t>2. </a:t>
                      </a:r>
                      <a:r>
                        <a:rPr lang="zh-CN" altLang="en-US" sz="1400" b="0" dirty="0" smtClean="0">
                          <a:solidFill>
                            <a:schemeClr val="tx1"/>
                          </a:solidFill>
                          <a:latin typeface="微软雅黑" panose="020B0503020204020204" charset="-122"/>
                          <a:ea typeface="微软雅黑" panose="020B0503020204020204" charset="-122"/>
                        </a:rPr>
                        <a:t>经费保障</a:t>
                      </a:r>
                      <a:endParaRPr lang="zh-CN" altLang="en-US" sz="1400" b="0" dirty="0">
                        <a:solidFill>
                          <a:schemeClr val="tx1"/>
                        </a:solidFill>
                      </a:endParaRPr>
                    </a:p>
                  </a:txBody>
                  <a:tcPr anchor="ctr"/>
                </a:tc>
              </a:tr>
              <a:tr h="32338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b="0" dirty="0" smtClean="0">
                          <a:solidFill>
                            <a:schemeClr val="tx1"/>
                          </a:solidFill>
                          <a:latin typeface="微软雅黑" panose="020B0503020204020204" charset="-122"/>
                          <a:ea typeface="微软雅黑" panose="020B0503020204020204" charset="-122"/>
                        </a:rPr>
                        <a:t>组织实施</a:t>
                      </a:r>
                      <a:endParaRPr lang="en-US" altLang="zh-CN" sz="1400" b="0" dirty="0" smtClean="0">
                        <a:solidFill>
                          <a:schemeClr val="tx1"/>
                        </a:solidFill>
                        <a:latin typeface="微软雅黑" panose="020B0503020204020204" charset="-122"/>
                        <a:ea typeface="微软雅黑" panose="020B0503020204020204" charset="-122"/>
                      </a:endParaRPr>
                    </a:p>
                  </a:txBody>
                  <a:tcPr anchor="ctr"/>
                </a:tc>
                <a:tc>
                  <a:txBody>
                    <a:bodyPr/>
                    <a:lstStyle/>
                    <a:p>
                      <a:pPr>
                        <a:lnSpc>
                          <a:spcPct val="150000"/>
                        </a:lnSpc>
                      </a:pPr>
                      <a:r>
                        <a:rPr lang="en-US" altLang="zh-CN" sz="1400" b="0" dirty="0" smtClean="0">
                          <a:solidFill>
                            <a:schemeClr val="tx1"/>
                          </a:solidFill>
                          <a:latin typeface="微软雅黑" panose="020B0503020204020204" charset="-122"/>
                          <a:ea typeface="微软雅黑" panose="020B0503020204020204" charset="-122"/>
                        </a:rPr>
                        <a:t>1.</a:t>
                      </a:r>
                      <a:r>
                        <a:rPr lang="en-US" altLang="zh-CN" sz="1400" b="0" baseline="0" dirty="0" smtClean="0">
                          <a:solidFill>
                            <a:schemeClr val="tx1"/>
                          </a:solidFill>
                          <a:latin typeface="微软雅黑" panose="020B0503020204020204" charset="-122"/>
                          <a:ea typeface="微软雅黑" panose="020B0503020204020204" charset="-122"/>
                        </a:rPr>
                        <a:t> </a:t>
                      </a:r>
                      <a:r>
                        <a:rPr lang="zh-CN" altLang="en-US" sz="1400" b="0" dirty="0" smtClean="0">
                          <a:solidFill>
                            <a:schemeClr val="tx1"/>
                          </a:solidFill>
                          <a:latin typeface="微软雅黑" panose="020B0503020204020204" charset="-122"/>
                          <a:ea typeface="微软雅黑" panose="020B0503020204020204" charset="-122"/>
                        </a:rPr>
                        <a:t>路线图； </a:t>
                      </a:r>
                      <a:r>
                        <a:rPr lang="en-US" altLang="zh-CN" sz="1400" b="0" dirty="0" smtClean="0">
                          <a:solidFill>
                            <a:schemeClr val="tx1"/>
                          </a:solidFill>
                          <a:latin typeface="微软雅黑" panose="020B0503020204020204" charset="-122"/>
                          <a:ea typeface="微软雅黑" panose="020B0503020204020204" charset="-122"/>
                        </a:rPr>
                        <a:t>2. </a:t>
                      </a:r>
                      <a:r>
                        <a:rPr lang="zh-CN" altLang="en-US" sz="1400" b="0" dirty="0" smtClean="0">
                          <a:solidFill>
                            <a:schemeClr val="tx1"/>
                          </a:solidFill>
                          <a:latin typeface="微软雅黑" panose="020B0503020204020204" charset="-122"/>
                          <a:ea typeface="微软雅黑" panose="020B0503020204020204" charset="-122"/>
                        </a:rPr>
                        <a:t>推进表； </a:t>
                      </a:r>
                      <a:r>
                        <a:rPr lang="en-US" altLang="zh-CN" sz="1400" b="0" dirty="0" smtClean="0">
                          <a:solidFill>
                            <a:schemeClr val="tx1"/>
                          </a:solidFill>
                          <a:latin typeface="微软雅黑" panose="020B0503020204020204" charset="-122"/>
                          <a:ea typeface="微软雅黑" panose="020B0503020204020204" charset="-122"/>
                        </a:rPr>
                        <a:t>3. </a:t>
                      </a:r>
                      <a:r>
                        <a:rPr lang="zh-CN" altLang="en-US" sz="1400" b="0" dirty="0" smtClean="0">
                          <a:solidFill>
                            <a:schemeClr val="tx1"/>
                          </a:solidFill>
                          <a:latin typeface="微软雅黑" panose="020B0503020204020204" charset="-122"/>
                          <a:ea typeface="微软雅黑" panose="020B0503020204020204" charset="-122"/>
                        </a:rPr>
                        <a:t>工作流程</a:t>
                      </a:r>
                      <a:endParaRPr lang="en-US" altLang="zh-CN" sz="1800" b="0" dirty="0" smtClean="0">
                        <a:solidFill>
                          <a:schemeClr val="tx1"/>
                        </a:solidFill>
                        <a:latin typeface="微软雅黑" panose="020B0503020204020204" charset="-122"/>
                        <a:ea typeface="微软雅黑" panose="020B0503020204020204" charset="-122"/>
                      </a:endParaRPr>
                    </a:p>
                  </a:txBody>
                  <a:tcPr anchor="ctr"/>
                </a:tc>
              </a:tr>
            </a:tbl>
          </a:graphicData>
        </a:graphic>
      </p:graphicFrame>
    </p:spTree>
    <p:extLst>
      <p:ext uri="{BB962C8B-B14F-4D97-AF65-F5344CB8AC3E}">
        <p14:creationId xmlns:p14="http://schemas.microsoft.com/office/powerpoint/2010/main" val="3810841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15</a:t>
            </a:r>
            <a:endParaRPr lang="zh-CN" altLang="en-US" sz="1600" b="1" dirty="0">
              <a:solidFill>
                <a:prstClr val="white"/>
              </a:solidFill>
            </a:endParaRPr>
          </a:p>
        </p:txBody>
      </p:sp>
      <p:cxnSp>
        <p:nvCxnSpPr>
          <p:cNvPr id="32" name="直接连接符 31"/>
          <p:cNvCxnSpPr/>
          <p:nvPr/>
        </p:nvCxnSpPr>
        <p:spPr>
          <a:xfrm>
            <a:off x="1768416" y="404813"/>
            <a:ext cx="98235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MH_Other_5"/>
          <p:cNvSpPr>
            <a:spLocks noChangeArrowheads="1"/>
          </p:cNvSpPr>
          <p:nvPr>
            <p:custDataLst>
              <p:tags r:id="rId1"/>
            </p:custDataLst>
          </p:nvPr>
        </p:nvSpPr>
        <p:spPr bwMode="auto">
          <a:xfrm>
            <a:off x="208904" y="718903"/>
            <a:ext cx="3593662" cy="507731"/>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lvl="0"/>
            <a:r>
              <a:rPr lang="zh-CN" altLang="en-US" sz="2000" b="1" dirty="0" smtClean="0">
                <a:solidFill>
                  <a:schemeClr val="bg1"/>
                </a:solidFill>
                <a:latin typeface="微软雅黑" panose="020B0503020204020204" pitchFamily="34" charset="-122"/>
                <a:ea typeface="微软雅黑" panose="020B0503020204020204" pitchFamily="34" charset="-122"/>
              </a:rPr>
              <a:t>（四）</a:t>
            </a:r>
            <a:r>
              <a:rPr lang="zh-CN" altLang="zh-CN" sz="2000" b="1" dirty="0" smtClean="0">
                <a:solidFill>
                  <a:schemeClr val="bg1"/>
                </a:solidFill>
                <a:latin typeface="微软雅黑" panose="020B0503020204020204" pitchFamily="34" charset="-122"/>
                <a:ea typeface="微软雅黑" panose="020B0503020204020204" pitchFamily="34" charset="-122"/>
              </a:rPr>
              <a:t>自我</a:t>
            </a:r>
            <a:r>
              <a:rPr lang="zh-CN" altLang="zh-CN" sz="2000" b="1" dirty="0">
                <a:solidFill>
                  <a:schemeClr val="bg1"/>
                </a:solidFill>
                <a:latin typeface="微软雅黑" panose="020B0503020204020204" pitchFamily="34" charset="-122"/>
                <a:ea typeface="微软雅黑" panose="020B0503020204020204" pitchFamily="34" charset="-122"/>
              </a:rPr>
              <a:t>诊断与改进报告表</a:t>
            </a:r>
          </a:p>
        </p:txBody>
      </p:sp>
      <p:graphicFrame>
        <p:nvGraphicFramePr>
          <p:cNvPr id="15" name="表格 14"/>
          <p:cNvGraphicFramePr>
            <a:graphicFrameLocks noGrp="1"/>
          </p:cNvGraphicFramePr>
          <p:nvPr>
            <p:extLst>
              <p:ext uri="{D42A27DB-BD31-4B8C-83A1-F6EECF244321}">
                <p14:modId xmlns:p14="http://schemas.microsoft.com/office/powerpoint/2010/main" val="709383474"/>
              </p:ext>
            </p:extLst>
          </p:nvPr>
        </p:nvGraphicFramePr>
        <p:xfrm>
          <a:off x="1543077" y="1492884"/>
          <a:ext cx="8882153" cy="4728190"/>
        </p:xfrm>
        <a:graphic>
          <a:graphicData uri="http://schemas.openxmlformats.org/drawingml/2006/table">
            <a:tbl>
              <a:tblPr firstRow="1" firstCol="1" bandRow="1">
                <a:tableStyleId>{5C22544A-7EE6-4342-B048-85BDC9FD1C3A}</a:tableStyleId>
              </a:tblPr>
              <a:tblGrid>
                <a:gridCol w="2224876"/>
                <a:gridCol w="3223862"/>
                <a:gridCol w="1292382"/>
                <a:gridCol w="1077767"/>
                <a:gridCol w="1063266"/>
              </a:tblGrid>
              <a:tr h="335260">
                <a:tc>
                  <a:txBody>
                    <a:bodyPr/>
                    <a:lstStyle/>
                    <a:p>
                      <a:pPr algn="ctr">
                        <a:lnSpc>
                          <a:spcPts val="2025"/>
                        </a:lnSpc>
                        <a:spcAft>
                          <a:spcPts val="0"/>
                        </a:spcAft>
                      </a:pPr>
                      <a:r>
                        <a:rPr lang="zh-CN" sz="1600" b="1" kern="0" dirty="0">
                          <a:effectLst/>
                          <a:latin typeface="微软雅黑" pitchFamily="34" charset="-122"/>
                          <a:ea typeface="微软雅黑" pitchFamily="34" charset="-122"/>
                        </a:rPr>
                        <a:t>诊断项目</a:t>
                      </a:r>
                      <a:endParaRPr lang="zh-CN" sz="1600" b="1" kern="100" dirty="0">
                        <a:effectLst/>
                        <a:latin typeface="微软雅黑" pitchFamily="34" charset="-122"/>
                        <a:ea typeface="微软雅黑" pitchFamily="34" charset="-122"/>
                        <a:cs typeface="Times New Roman"/>
                      </a:endParaRPr>
                    </a:p>
                  </a:txBody>
                  <a:tcPr marL="66675" marR="66675" marT="0" marB="0" anchor="ctr"/>
                </a:tc>
                <a:tc>
                  <a:txBody>
                    <a:bodyPr/>
                    <a:lstStyle/>
                    <a:p>
                      <a:pPr algn="ctr">
                        <a:lnSpc>
                          <a:spcPts val="2025"/>
                        </a:lnSpc>
                        <a:spcAft>
                          <a:spcPts val="0"/>
                        </a:spcAft>
                      </a:pPr>
                      <a:r>
                        <a:rPr lang="zh-CN" sz="1600" b="1" kern="0" dirty="0">
                          <a:effectLst/>
                          <a:latin typeface="微软雅黑" pitchFamily="34" charset="-122"/>
                          <a:ea typeface="微软雅黑" pitchFamily="34" charset="-122"/>
                        </a:rPr>
                        <a:t>诊断要素</a:t>
                      </a:r>
                      <a:endParaRPr lang="zh-CN" sz="1600" b="1" kern="100" dirty="0">
                        <a:effectLst/>
                        <a:latin typeface="微软雅黑" pitchFamily="34" charset="-122"/>
                        <a:ea typeface="微软雅黑" pitchFamily="34" charset="-122"/>
                        <a:cs typeface="Times New Roman"/>
                      </a:endParaRPr>
                    </a:p>
                  </a:txBody>
                  <a:tcPr marL="66675" marR="66675" marT="0" marB="0" anchor="ctr"/>
                </a:tc>
                <a:tc>
                  <a:txBody>
                    <a:bodyPr/>
                    <a:lstStyle/>
                    <a:p>
                      <a:pPr algn="ctr">
                        <a:lnSpc>
                          <a:spcPts val="2025"/>
                        </a:lnSpc>
                        <a:spcAft>
                          <a:spcPts val="0"/>
                        </a:spcAft>
                      </a:pPr>
                      <a:r>
                        <a:rPr lang="zh-CN" sz="1600" b="1" kern="0" dirty="0">
                          <a:effectLst/>
                          <a:latin typeface="微软雅黑" pitchFamily="34" charset="-122"/>
                          <a:ea typeface="微软雅黑" pitchFamily="34" charset="-122"/>
                        </a:rPr>
                        <a:t>自我</a:t>
                      </a:r>
                      <a:r>
                        <a:rPr lang="zh-CN" sz="1600" b="1" kern="0" dirty="0" smtClean="0">
                          <a:effectLst/>
                          <a:latin typeface="微软雅黑" pitchFamily="34" charset="-122"/>
                          <a:ea typeface="微软雅黑" pitchFamily="34" charset="-122"/>
                        </a:rPr>
                        <a:t>诊断</a:t>
                      </a:r>
                      <a:endParaRPr lang="zh-CN" sz="1600" b="1" kern="100" dirty="0">
                        <a:effectLst/>
                        <a:latin typeface="微软雅黑" pitchFamily="34" charset="-122"/>
                        <a:ea typeface="微软雅黑" pitchFamily="34" charset="-122"/>
                        <a:cs typeface="Times New Roman"/>
                      </a:endParaRPr>
                    </a:p>
                  </a:txBody>
                  <a:tcPr marL="66675" marR="66675" marT="0" marB="0" anchor="ctr"/>
                </a:tc>
                <a:tc>
                  <a:txBody>
                    <a:bodyPr/>
                    <a:lstStyle/>
                    <a:p>
                      <a:pPr algn="ctr">
                        <a:lnSpc>
                          <a:spcPts val="2025"/>
                        </a:lnSpc>
                        <a:spcAft>
                          <a:spcPts val="0"/>
                        </a:spcAft>
                      </a:pPr>
                      <a:r>
                        <a:rPr lang="zh-CN" sz="1600" b="1" kern="0" dirty="0">
                          <a:effectLst/>
                          <a:latin typeface="微软雅黑" pitchFamily="34" charset="-122"/>
                          <a:ea typeface="微软雅黑" pitchFamily="34" charset="-122"/>
                        </a:rPr>
                        <a:t>改进措施</a:t>
                      </a:r>
                      <a:endParaRPr lang="zh-CN" sz="1600" b="1" kern="100" dirty="0">
                        <a:effectLst/>
                        <a:latin typeface="微软雅黑" pitchFamily="34" charset="-122"/>
                        <a:ea typeface="微软雅黑" pitchFamily="34" charset="-122"/>
                        <a:cs typeface="Times New Roman"/>
                      </a:endParaRPr>
                    </a:p>
                  </a:txBody>
                  <a:tcPr marL="66675" marR="66675" marT="0" marB="0" anchor="ctr"/>
                </a:tc>
                <a:tc>
                  <a:txBody>
                    <a:bodyPr/>
                    <a:lstStyle/>
                    <a:p>
                      <a:pPr algn="ctr">
                        <a:lnSpc>
                          <a:spcPts val="2025"/>
                        </a:lnSpc>
                        <a:spcAft>
                          <a:spcPts val="0"/>
                        </a:spcAft>
                      </a:pPr>
                      <a:r>
                        <a:rPr lang="zh-CN" sz="1600" b="1" kern="0" dirty="0">
                          <a:effectLst/>
                          <a:latin typeface="微软雅黑" pitchFamily="34" charset="-122"/>
                          <a:ea typeface="微软雅黑" pitchFamily="34" charset="-122"/>
                        </a:rPr>
                        <a:t>改进效果</a:t>
                      </a:r>
                      <a:endParaRPr lang="zh-CN" sz="1600" b="1" kern="100" dirty="0">
                        <a:effectLst/>
                        <a:latin typeface="微软雅黑" pitchFamily="34" charset="-122"/>
                        <a:ea typeface="微软雅黑" pitchFamily="34" charset="-122"/>
                        <a:cs typeface="Times New Roman"/>
                      </a:endParaRPr>
                    </a:p>
                  </a:txBody>
                  <a:tcPr marL="66675" marR="66675" marT="0" marB="0" anchor="ctr"/>
                </a:tc>
              </a:tr>
              <a:tr h="0">
                <a:tc rowSpan="3">
                  <a:txBody>
                    <a:bodyPr/>
                    <a:lstStyle/>
                    <a:p>
                      <a:pPr algn="ctr">
                        <a:lnSpc>
                          <a:spcPts val="1170"/>
                        </a:lnSpc>
                        <a:spcAft>
                          <a:spcPts val="0"/>
                        </a:spcAft>
                      </a:pPr>
                      <a:r>
                        <a:rPr lang="en-US" sz="1600" b="0" kern="0" dirty="0">
                          <a:effectLst/>
                          <a:latin typeface="微软雅黑" pitchFamily="34" charset="-122"/>
                          <a:ea typeface="微软雅黑" pitchFamily="34" charset="-122"/>
                        </a:rPr>
                        <a:t>1.</a:t>
                      </a:r>
                      <a:r>
                        <a:rPr lang="zh-CN" sz="1600" b="0" kern="0" dirty="0">
                          <a:effectLst/>
                          <a:latin typeface="微软雅黑" pitchFamily="34" charset="-122"/>
                          <a:ea typeface="微软雅黑" pitchFamily="34" charset="-122"/>
                        </a:rPr>
                        <a:t>办学理念</a:t>
                      </a:r>
                      <a:endParaRPr lang="zh-CN" sz="1600" b="0" kern="100" dirty="0">
                        <a:effectLst/>
                        <a:latin typeface="微软雅黑" pitchFamily="34" charset="-122"/>
                        <a:ea typeface="微软雅黑" pitchFamily="34" charset="-122"/>
                        <a:cs typeface="Times New Roman"/>
                      </a:endParaRPr>
                    </a:p>
                  </a:txBody>
                  <a:tcPr marL="66675" marR="66675" marT="0" marB="0" anchor="ctr"/>
                </a:tc>
                <a:tc>
                  <a:txBody>
                    <a:bodyPr/>
                    <a:lstStyle/>
                    <a:p>
                      <a:pPr algn="l">
                        <a:lnSpc>
                          <a:spcPts val="1170"/>
                        </a:lnSpc>
                        <a:spcAft>
                          <a:spcPts val="0"/>
                        </a:spcAft>
                      </a:pPr>
                      <a:r>
                        <a:rPr lang="en-US" sz="1600" b="0" kern="0" dirty="0">
                          <a:effectLst/>
                          <a:latin typeface="微软雅黑" pitchFamily="34" charset="-122"/>
                          <a:ea typeface="微软雅黑" pitchFamily="34" charset="-122"/>
                        </a:rPr>
                        <a:t>1.1</a:t>
                      </a:r>
                      <a:r>
                        <a:rPr lang="zh-CN" sz="1600" b="0" kern="0" dirty="0">
                          <a:effectLst/>
                          <a:latin typeface="微软雅黑" pitchFamily="34" charset="-122"/>
                          <a:ea typeface="微软雅黑" pitchFamily="34" charset="-122"/>
                        </a:rPr>
                        <a:t>办学定位</a:t>
                      </a:r>
                      <a:endParaRPr lang="zh-CN" sz="1600" b="0" kern="100" dirty="0">
                        <a:effectLst/>
                        <a:latin typeface="微软雅黑" pitchFamily="34" charset="-122"/>
                        <a:ea typeface="微软雅黑" pitchFamily="34" charset="-122"/>
                        <a:cs typeface="Times New Roman"/>
                      </a:endParaRPr>
                    </a:p>
                  </a:txBody>
                  <a:tcPr marL="66675" marR="66675" marT="0" marB="0" anchor="ctr"/>
                </a:tc>
                <a:tc>
                  <a:txBody>
                    <a:bodyPr/>
                    <a:lstStyle/>
                    <a:p>
                      <a:pPr algn="l">
                        <a:spcAft>
                          <a:spcPts val="0"/>
                        </a:spcAft>
                      </a:pPr>
                      <a:r>
                        <a:rPr lang="en-US" sz="1600" b="0" kern="0" dirty="0">
                          <a:effectLst/>
                          <a:latin typeface="微软雅黑" pitchFamily="34" charset="-122"/>
                          <a:ea typeface="微软雅黑" pitchFamily="34" charset="-122"/>
                        </a:rPr>
                        <a:t>​</a:t>
                      </a:r>
                      <a:endParaRPr lang="zh-CN" sz="1600" b="0" kern="100" dirty="0">
                        <a:effectLst/>
                        <a:latin typeface="微软雅黑" pitchFamily="34" charset="-122"/>
                        <a:ea typeface="微软雅黑" pitchFamily="34" charset="-122"/>
                        <a:cs typeface="Times New Roman"/>
                      </a:endParaRPr>
                    </a:p>
                  </a:txBody>
                  <a:tcPr marL="66675" marR="66675" marT="0" marB="0" anchor="ctr"/>
                </a:tc>
                <a:tc>
                  <a:txBody>
                    <a:bodyPr/>
                    <a:lstStyle/>
                    <a:p>
                      <a:pPr algn="l">
                        <a:spcAft>
                          <a:spcPts val="0"/>
                        </a:spcAft>
                      </a:pPr>
                      <a:r>
                        <a:rPr lang="en-US" sz="1600" b="0" kern="0" dirty="0">
                          <a:effectLst/>
                          <a:latin typeface="微软雅黑" pitchFamily="34" charset="-122"/>
                          <a:ea typeface="微软雅黑" pitchFamily="34" charset="-122"/>
                        </a:rPr>
                        <a:t>​</a:t>
                      </a:r>
                      <a:endParaRPr lang="zh-CN" sz="1600" b="0" kern="100" dirty="0">
                        <a:effectLst/>
                        <a:latin typeface="微软雅黑" pitchFamily="34" charset="-122"/>
                        <a:ea typeface="微软雅黑" pitchFamily="34" charset="-122"/>
                        <a:cs typeface="Times New Roman"/>
                      </a:endParaRPr>
                    </a:p>
                  </a:txBody>
                  <a:tcPr marL="66675" marR="66675" marT="0" marB="0" anchor="ctr"/>
                </a:tc>
                <a:tc>
                  <a:txBody>
                    <a:bodyPr/>
                    <a:lstStyle/>
                    <a:p>
                      <a:pPr algn="l">
                        <a:spcAft>
                          <a:spcPts val="0"/>
                        </a:spcAft>
                      </a:pPr>
                      <a:r>
                        <a:rPr lang="en-US" sz="1600" b="0" kern="0">
                          <a:effectLst/>
                          <a:latin typeface="微软雅黑" pitchFamily="34" charset="-122"/>
                          <a:ea typeface="微软雅黑" pitchFamily="34" charset="-122"/>
                        </a:rPr>
                        <a:t>​</a:t>
                      </a:r>
                      <a:endParaRPr lang="zh-CN" sz="1600" b="0" kern="100">
                        <a:effectLst/>
                        <a:latin typeface="微软雅黑" pitchFamily="34" charset="-122"/>
                        <a:ea typeface="微软雅黑" pitchFamily="34" charset="-122"/>
                        <a:cs typeface="Times New Roman"/>
                      </a:endParaRPr>
                    </a:p>
                  </a:txBody>
                  <a:tcPr marL="66675" marR="66675" marT="0" marB="0" anchor="ctr"/>
                </a:tc>
              </a:tr>
              <a:tr h="0">
                <a:tc vMerge="1">
                  <a:txBody>
                    <a:bodyPr/>
                    <a:lstStyle/>
                    <a:p>
                      <a:endParaRPr lang="zh-CN" altLang="en-US"/>
                    </a:p>
                  </a:txBody>
                  <a:tcPr/>
                </a:tc>
                <a:tc>
                  <a:txBody>
                    <a:bodyPr/>
                    <a:lstStyle/>
                    <a:p>
                      <a:pPr algn="l">
                        <a:lnSpc>
                          <a:spcPts val="1170"/>
                        </a:lnSpc>
                        <a:spcAft>
                          <a:spcPts val="0"/>
                        </a:spcAft>
                      </a:pPr>
                      <a:r>
                        <a:rPr lang="en-US" sz="1600" b="0" kern="0" dirty="0">
                          <a:effectLst/>
                          <a:latin typeface="微软雅黑" pitchFamily="34" charset="-122"/>
                          <a:ea typeface="微软雅黑" pitchFamily="34" charset="-122"/>
                        </a:rPr>
                        <a:t>1.2</a:t>
                      </a:r>
                      <a:r>
                        <a:rPr lang="zh-CN" sz="1600" b="0" kern="0" dirty="0">
                          <a:effectLst/>
                          <a:latin typeface="微软雅黑" pitchFamily="34" charset="-122"/>
                          <a:ea typeface="微软雅黑" pitchFamily="34" charset="-122"/>
                        </a:rPr>
                        <a:t>人才培养目标</a:t>
                      </a:r>
                      <a:endParaRPr lang="zh-CN" sz="1600" b="0" kern="100" dirty="0">
                        <a:effectLst/>
                        <a:latin typeface="微软雅黑" pitchFamily="34" charset="-122"/>
                        <a:ea typeface="微软雅黑" pitchFamily="34" charset="-122"/>
                        <a:cs typeface="Times New Roman"/>
                      </a:endParaRPr>
                    </a:p>
                  </a:txBody>
                  <a:tcPr marL="66675" marR="66675" marT="0" marB="0" anchor="ctr"/>
                </a:tc>
                <a:tc>
                  <a:txBody>
                    <a:bodyPr/>
                    <a:lstStyle/>
                    <a:p>
                      <a:pPr algn="l">
                        <a:spcAft>
                          <a:spcPts val="0"/>
                        </a:spcAft>
                      </a:pPr>
                      <a:r>
                        <a:rPr lang="en-US" sz="1600" b="0" kern="0">
                          <a:effectLst/>
                          <a:latin typeface="微软雅黑" pitchFamily="34" charset="-122"/>
                          <a:ea typeface="微软雅黑" pitchFamily="34" charset="-122"/>
                        </a:rPr>
                        <a:t>​</a:t>
                      </a:r>
                      <a:endParaRPr lang="zh-CN" sz="1600" b="0" kern="100">
                        <a:effectLst/>
                        <a:latin typeface="微软雅黑" pitchFamily="34" charset="-122"/>
                        <a:ea typeface="微软雅黑" pitchFamily="34" charset="-122"/>
                        <a:cs typeface="Times New Roman"/>
                      </a:endParaRPr>
                    </a:p>
                  </a:txBody>
                  <a:tcPr marL="66675" marR="66675" marT="0" marB="0" anchor="ctr"/>
                </a:tc>
                <a:tc>
                  <a:txBody>
                    <a:bodyPr/>
                    <a:lstStyle/>
                    <a:p>
                      <a:pPr algn="l">
                        <a:spcAft>
                          <a:spcPts val="0"/>
                        </a:spcAft>
                      </a:pPr>
                      <a:r>
                        <a:rPr lang="en-US" sz="1600" b="0" kern="0" dirty="0">
                          <a:effectLst/>
                          <a:latin typeface="微软雅黑" pitchFamily="34" charset="-122"/>
                          <a:ea typeface="微软雅黑" pitchFamily="34" charset="-122"/>
                        </a:rPr>
                        <a:t>​</a:t>
                      </a:r>
                      <a:endParaRPr lang="zh-CN" sz="1600" b="0" kern="100" dirty="0">
                        <a:effectLst/>
                        <a:latin typeface="微软雅黑" pitchFamily="34" charset="-122"/>
                        <a:ea typeface="微软雅黑" pitchFamily="34" charset="-122"/>
                        <a:cs typeface="Times New Roman"/>
                      </a:endParaRPr>
                    </a:p>
                  </a:txBody>
                  <a:tcPr marL="66675" marR="66675" marT="0" marB="0" anchor="ctr"/>
                </a:tc>
                <a:tc>
                  <a:txBody>
                    <a:bodyPr/>
                    <a:lstStyle/>
                    <a:p>
                      <a:pPr algn="l">
                        <a:spcAft>
                          <a:spcPts val="0"/>
                        </a:spcAft>
                      </a:pPr>
                      <a:r>
                        <a:rPr lang="en-US" sz="1600" b="0" kern="0">
                          <a:effectLst/>
                          <a:latin typeface="微软雅黑" pitchFamily="34" charset="-122"/>
                          <a:ea typeface="微软雅黑" pitchFamily="34" charset="-122"/>
                        </a:rPr>
                        <a:t>​</a:t>
                      </a:r>
                      <a:endParaRPr lang="zh-CN" sz="1600" b="0" kern="100">
                        <a:effectLst/>
                        <a:latin typeface="微软雅黑" pitchFamily="34" charset="-122"/>
                        <a:ea typeface="微软雅黑" pitchFamily="34" charset="-122"/>
                        <a:cs typeface="Times New Roman"/>
                      </a:endParaRPr>
                    </a:p>
                  </a:txBody>
                  <a:tcPr marL="66675" marR="66675" marT="0" marB="0" anchor="ctr"/>
                </a:tc>
              </a:tr>
              <a:tr h="0">
                <a:tc vMerge="1">
                  <a:txBody>
                    <a:bodyPr/>
                    <a:lstStyle/>
                    <a:p>
                      <a:endParaRPr lang="zh-CN" altLang="en-US"/>
                    </a:p>
                  </a:txBody>
                  <a:tcPr/>
                </a:tc>
                <a:tc>
                  <a:txBody>
                    <a:bodyPr/>
                    <a:lstStyle/>
                    <a:p>
                      <a:pPr algn="l">
                        <a:lnSpc>
                          <a:spcPts val="1170"/>
                        </a:lnSpc>
                        <a:spcAft>
                          <a:spcPts val="0"/>
                        </a:spcAft>
                      </a:pPr>
                      <a:r>
                        <a:rPr lang="en-US" sz="1600" b="0" kern="0" dirty="0">
                          <a:effectLst/>
                          <a:latin typeface="微软雅黑" pitchFamily="34" charset="-122"/>
                          <a:ea typeface="微软雅黑" pitchFamily="34" charset="-122"/>
                        </a:rPr>
                        <a:t>1.3</a:t>
                      </a:r>
                      <a:r>
                        <a:rPr lang="zh-CN" sz="1600" b="0" kern="0" dirty="0">
                          <a:effectLst/>
                          <a:latin typeface="微软雅黑" pitchFamily="34" charset="-122"/>
                          <a:ea typeface="微软雅黑" pitchFamily="34" charset="-122"/>
                        </a:rPr>
                        <a:t>素质教育</a:t>
                      </a:r>
                      <a:endParaRPr lang="zh-CN" sz="1600" b="0" kern="100" dirty="0">
                        <a:effectLst/>
                        <a:latin typeface="微软雅黑" pitchFamily="34" charset="-122"/>
                        <a:ea typeface="微软雅黑" pitchFamily="34" charset="-122"/>
                        <a:cs typeface="Times New Roman"/>
                      </a:endParaRPr>
                    </a:p>
                  </a:txBody>
                  <a:tcPr marL="66675" marR="66675" marT="0" marB="0" anchor="ctr"/>
                </a:tc>
                <a:tc>
                  <a:txBody>
                    <a:bodyPr/>
                    <a:lstStyle/>
                    <a:p>
                      <a:pPr algn="l">
                        <a:spcAft>
                          <a:spcPts val="0"/>
                        </a:spcAft>
                      </a:pPr>
                      <a:r>
                        <a:rPr lang="en-US" sz="1600" b="0" kern="0">
                          <a:effectLst/>
                          <a:latin typeface="微软雅黑" pitchFamily="34" charset="-122"/>
                          <a:ea typeface="微软雅黑" pitchFamily="34" charset="-122"/>
                        </a:rPr>
                        <a:t>​</a:t>
                      </a:r>
                      <a:endParaRPr lang="zh-CN" sz="1600" b="0" kern="100">
                        <a:effectLst/>
                        <a:latin typeface="微软雅黑" pitchFamily="34" charset="-122"/>
                        <a:ea typeface="微软雅黑" pitchFamily="34" charset="-122"/>
                        <a:cs typeface="Times New Roman"/>
                      </a:endParaRPr>
                    </a:p>
                  </a:txBody>
                  <a:tcPr marL="66675" marR="66675" marT="0" marB="0" anchor="ctr"/>
                </a:tc>
                <a:tc>
                  <a:txBody>
                    <a:bodyPr/>
                    <a:lstStyle/>
                    <a:p>
                      <a:pPr algn="l">
                        <a:spcAft>
                          <a:spcPts val="0"/>
                        </a:spcAft>
                      </a:pPr>
                      <a:r>
                        <a:rPr lang="en-US" sz="1600" b="0" kern="0" dirty="0">
                          <a:effectLst/>
                          <a:latin typeface="微软雅黑" pitchFamily="34" charset="-122"/>
                          <a:ea typeface="微软雅黑" pitchFamily="34" charset="-122"/>
                        </a:rPr>
                        <a:t>​</a:t>
                      </a:r>
                      <a:endParaRPr lang="zh-CN" sz="1600" b="0" kern="100" dirty="0">
                        <a:effectLst/>
                        <a:latin typeface="微软雅黑" pitchFamily="34" charset="-122"/>
                        <a:ea typeface="微软雅黑" pitchFamily="34" charset="-122"/>
                        <a:cs typeface="Times New Roman"/>
                      </a:endParaRPr>
                    </a:p>
                  </a:txBody>
                  <a:tcPr marL="66675" marR="66675" marT="0" marB="0" anchor="ctr"/>
                </a:tc>
                <a:tc>
                  <a:txBody>
                    <a:bodyPr/>
                    <a:lstStyle/>
                    <a:p>
                      <a:pPr algn="l">
                        <a:spcAft>
                          <a:spcPts val="0"/>
                        </a:spcAft>
                      </a:pPr>
                      <a:r>
                        <a:rPr lang="en-US" sz="1600" b="0" kern="0">
                          <a:effectLst/>
                          <a:latin typeface="微软雅黑" pitchFamily="34" charset="-122"/>
                          <a:ea typeface="微软雅黑" pitchFamily="34" charset="-122"/>
                        </a:rPr>
                        <a:t>​</a:t>
                      </a:r>
                      <a:endParaRPr lang="zh-CN" sz="1600" b="0" kern="100">
                        <a:effectLst/>
                        <a:latin typeface="微软雅黑" pitchFamily="34" charset="-122"/>
                        <a:ea typeface="微软雅黑" pitchFamily="34" charset="-122"/>
                        <a:cs typeface="Times New Roman"/>
                      </a:endParaRPr>
                    </a:p>
                  </a:txBody>
                  <a:tcPr marL="66675" marR="66675" marT="0" marB="0" anchor="ctr"/>
                </a:tc>
              </a:tr>
              <a:tr h="0">
                <a:tc rowSpan="3">
                  <a:txBody>
                    <a:bodyPr/>
                    <a:lstStyle/>
                    <a:p>
                      <a:pPr algn="ctr">
                        <a:lnSpc>
                          <a:spcPts val="1170"/>
                        </a:lnSpc>
                        <a:spcAft>
                          <a:spcPts val="0"/>
                        </a:spcAft>
                      </a:pPr>
                      <a:r>
                        <a:rPr lang="en-US" sz="1600" b="0" kern="0" dirty="0">
                          <a:effectLst/>
                          <a:latin typeface="微软雅黑" pitchFamily="34" charset="-122"/>
                          <a:ea typeface="微软雅黑" pitchFamily="34" charset="-122"/>
                        </a:rPr>
                        <a:t>2.</a:t>
                      </a:r>
                      <a:r>
                        <a:rPr lang="zh-CN" sz="1600" b="0" kern="0" dirty="0">
                          <a:effectLst/>
                          <a:latin typeface="微软雅黑" pitchFamily="34" charset="-122"/>
                          <a:ea typeface="微软雅黑" pitchFamily="34" charset="-122"/>
                        </a:rPr>
                        <a:t>教学</a:t>
                      </a:r>
                      <a:r>
                        <a:rPr lang="zh-CN" sz="1600" b="0" kern="0" dirty="0" smtClean="0">
                          <a:effectLst/>
                          <a:latin typeface="微软雅黑" pitchFamily="34" charset="-122"/>
                          <a:ea typeface="微软雅黑" pitchFamily="34" charset="-122"/>
                        </a:rPr>
                        <a:t>工作状态</a:t>
                      </a:r>
                      <a:endParaRPr lang="zh-CN" sz="1600" b="0" kern="100" dirty="0">
                        <a:effectLst/>
                        <a:latin typeface="微软雅黑" pitchFamily="34" charset="-122"/>
                        <a:ea typeface="微软雅黑" pitchFamily="34" charset="-122"/>
                        <a:cs typeface="Times New Roman"/>
                      </a:endParaRPr>
                    </a:p>
                  </a:txBody>
                  <a:tcPr marL="66675" marR="66675" marT="0" marB="0" anchor="ctr"/>
                </a:tc>
                <a:tc>
                  <a:txBody>
                    <a:bodyPr/>
                    <a:lstStyle/>
                    <a:p>
                      <a:pPr algn="l">
                        <a:lnSpc>
                          <a:spcPts val="1170"/>
                        </a:lnSpc>
                        <a:spcAft>
                          <a:spcPts val="0"/>
                        </a:spcAft>
                      </a:pPr>
                      <a:r>
                        <a:rPr lang="en-US" sz="1600" b="0" kern="0" dirty="0">
                          <a:effectLst/>
                          <a:latin typeface="微软雅黑" pitchFamily="34" charset="-122"/>
                          <a:ea typeface="微软雅黑" pitchFamily="34" charset="-122"/>
                        </a:rPr>
                        <a:t>2.1</a:t>
                      </a:r>
                      <a:r>
                        <a:rPr lang="zh-CN" sz="1600" b="0" kern="0" dirty="0">
                          <a:effectLst/>
                          <a:latin typeface="微软雅黑" pitchFamily="34" charset="-122"/>
                          <a:ea typeface="微软雅黑" pitchFamily="34" charset="-122"/>
                        </a:rPr>
                        <a:t>专业建设状态</a:t>
                      </a:r>
                      <a:endParaRPr lang="zh-CN" sz="1600" b="0" kern="100" dirty="0">
                        <a:effectLst/>
                        <a:latin typeface="微软雅黑" pitchFamily="34" charset="-122"/>
                        <a:ea typeface="微软雅黑" pitchFamily="34" charset="-122"/>
                        <a:cs typeface="Times New Roman"/>
                      </a:endParaRPr>
                    </a:p>
                  </a:txBody>
                  <a:tcPr marL="66675" marR="66675" marT="0" marB="0" anchor="ctr"/>
                </a:tc>
                <a:tc>
                  <a:txBody>
                    <a:bodyPr/>
                    <a:lstStyle/>
                    <a:p>
                      <a:pPr algn="l">
                        <a:spcAft>
                          <a:spcPts val="0"/>
                        </a:spcAft>
                      </a:pPr>
                      <a:r>
                        <a:rPr lang="en-US" sz="1600" b="0" kern="0">
                          <a:effectLst/>
                          <a:latin typeface="微软雅黑" pitchFamily="34" charset="-122"/>
                          <a:ea typeface="微软雅黑" pitchFamily="34" charset="-122"/>
                        </a:rPr>
                        <a:t>​</a:t>
                      </a:r>
                      <a:endParaRPr lang="zh-CN" sz="1600" b="0" kern="100">
                        <a:effectLst/>
                        <a:latin typeface="微软雅黑" pitchFamily="34" charset="-122"/>
                        <a:ea typeface="微软雅黑" pitchFamily="34" charset="-122"/>
                        <a:cs typeface="Times New Roman"/>
                      </a:endParaRPr>
                    </a:p>
                  </a:txBody>
                  <a:tcPr marL="66675" marR="66675" marT="0" marB="0" anchor="ctr"/>
                </a:tc>
                <a:tc>
                  <a:txBody>
                    <a:bodyPr/>
                    <a:lstStyle/>
                    <a:p>
                      <a:pPr algn="l">
                        <a:spcAft>
                          <a:spcPts val="0"/>
                        </a:spcAft>
                      </a:pPr>
                      <a:r>
                        <a:rPr lang="en-US" sz="1600" b="0" kern="0" dirty="0">
                          <a:effectLst/>
                          <a:latin typeface="微软雅黑" pitchFamily="34" charset="-122"/>
                          <a:ea typeface="微软雅黑" pitchFamily="34" charset="-122"/>
                        </a:rPr>
                        <a:t>​</a:t>
                      </a:r>
                      <a:endParaRPr lang="zh-CN" sz="1600" b="0" kern="100" dirty="0">
                        <a:effectLst/>
                        <a:latin typeface="微软雅黑" pitchFamily="34" charset="-122"/>
                        <a:ea typeface="微软雅黑" pitchFamily="34" charset="-122"/>
                        <a:cs typeface="Times New Roman"/>
                      </a:endParaRPr>
                    </a:p>
                  </a:txBody>
                  <a:tcPr marL="66675" marR="66675" marT="0" marB="0" anchor="ctr"/>
                </a:tc>
                <a:tc>
                  <a:txBody>
                    <a:bodyPr/>
                    <a:lstStyle/>
                    <a:p>
                      <a:pPr algn="l">
                        <a:spcAft>
                          <a:spcPts val="0"/>
                        </a:spcAft>
                      </a:pPr>
                      <a:r>
                        <a:rPr lang="en-US" sz="1600" b="0" kern="0">
                          <a:effectLst/>
                          <a:latin typeface="微软雅黑" pitchFamily="34" charset="-122"/>
                          <a:ea typeface="微软雅黑" pitchFamily="34" charset="-122"/>
                        </a:rPr>
                        <a:t>​</a:t>
                      </a:r>
                      <a:endParaRPr lang="zh-CN" sz="1600" b="0" kern="100">
                        <a:effectLst/>
                        <a:latin typeface="微软雅黑" pitchFamily="34" charset="-122"/>
                        <a:ea typeface="微软雅黑" pitchFamily="34" charset="-122"/>
                        <a:cs typeface="Times New Roman"/>
                      </a:endParaRPr>
                    </a:p>
                  </a:txBody>
                  <a:tcPr marL="66675" marR="66675" marT="0" marB="0" anchor="ctr"/>
                </a:tc>
              </a:tr>
              <a:tr h="0">
                <a:tc vMerge="1">
                  <a:txBody>
                    <a:bodyPr/>
                    <a:lstStyle/>
                    <a:p>
                      <a:endParaRPr lang="zh-CN" altLang="en-US"/>
                    </a:p>
                  </a:txBody>
                  <a:tcPr/>
                </a:tc>
                <a:tc>
                  <a:txBody>
                    <a:bodyPr/>
                    <a:lstStyle/>
                    <a:p>
                      <a:pPr algn="l">
                        <a:lnSpc>
                          <a:spcPts val="1170"/>
                        </a:lnSpc>
                        <a:spcAft>
                          <a:spcPts val="0"/>
                        </a:spcAft>
                      </a:pPr>
                      <a:r>
                        <a:rPr lang="en-US" sz="1600" b="0" kern="0">
                          <a:effectLst/>
                          <a:latin typeface="微软雅黑" pitchFamily="34" charset="-122"/>
                          <a:ea typeface="微软雅黑" pitchFamily="34" charset="-122"/>
                        </a:rPr>
                        <a:t>2.2</a:t>
                      </a:r>
                      <a:r>
                        <a:rPr lang="zh-CN" sz="1600" b="0" kern="0">
                          <a:effectLst/>
                          <a:latin typeface="微软雅黑" pitchFamily="34" charset="-122"/>
                          <a:ea typeface="微软雅黑" pitchFamily="34" charset="-122"/>
                        </a:rPr>
                        <a:t>课程建设状态</a:t>
                      </a:r>
                      <a:endParaRPr lang="zh-CN" sz="1600" b="0" kern="100">
                        <a:effectLst/>
                        <a:latin typeface="微软雅黑" pitchFamily="34" charset="-122"/>
                        <a:ea typeface="微软雅黑" pitchFamily="34" charset="-122"/>
                        <a:cs typeface="Times New Roman"/>
                      </a:endParaRPr>
                    </a:p>
                  </a:txBody>
                  <a:tcPr marL="66675" marR="66675" marT="0" marB="0" anchor="ctr"/>
                </a:tc>
                <a:tc>
                  <a:txBody>
                    <a:bodyPr/>
                    <a:lstStyle/>
                    <a:p>
                      <a:pPr algn="l">
                        <a:spcAft>
                          <a:spcPts val="0"/>
                        </a:spcAft>
                      </a:pPr>
                      <a:r>
                        <a:rPr lang="en-US" sz="1600" b="0" kern="0" dirty="0">
                          <a:effectLst/>
                          <a:latin typeface="微软雅黑" pitchFamily="34" charset="-122"/>
                          <a:ea typeface="微软雅黑" pitchFamily="34" charset="-122"/>
                        </a:rPr>
                        <a:t>​</a:t>
                      </a:r>
                      <a:endParaRPr lang="zh-CN" sz="1600" b="0" kern="100" dirty="0">
                        <a:effectLst/>
                        <a:latin typeface="微软雅黑" pitchFamily="34" charset="-122"/>
                        <a:ea typeface="微软雅黑" pitchFamily="34" charset="-122"/>
                        <a:cs typeface="Times New Roman"/>
                      </a:endParaRPr>
                    </a:p>
                  </a:txBody>
                  <a:tcPr marL="66675" marR="66675" marT="0" marB="0" anchor="ctr"/>
                </a:tc>
                <a:tc>
                  <a:txBody>
                    <a:bodyPr/>
                    <a:lstStyle/>
                    <a:p>
                      <a:pPr algn="l">
                        <a:spcAft>
                          <a:spcPts val="0"/>
                        </a:spcAft>
                      </a:pPr>
                      <a:r>
                        <a:rPr lang="en-US" sz="1600" b="0" kern="0" dirty="0">
                          <a:effectLst/>
                          <a:latin typeface="微软雅黑" pitchFamily="34" charset="-122"/>
                          <a:ea typeface="微软雅黑" pitchFamily="34" charset="-122"/>
                        </a:rPr>
                        <a:t>​</a:t>
                      </a:r>
                      <a:endParaRPr lang="zh-CN" sz="1600" b="0" kern="100" dirty="0">
                        <a:effectLst/>
                        <a:latin typeface="微软雅黑" pitchFamily="34" charset="-122"/>
                        <a:ea typeface="微软雅黑" pitchFamily="34" charset="-122"/>
                        <a:cs typeface="Times New Roman"/>
                      </a:endParaRPr>
                    </a:p>
                  </a:txBody>
                  <a:tcPr marL="66675" marR="66675" marT="0" marB="0" anchor="ctr"/>
                </a:tc>
                <a:tc>
                  <a:txBody>
                    <a:bodyPr/>
                    <a:lstStyle/>
                    <a:p>
                      <a:pPr algn="l">
                        <a:spcAft>
                          <a:spcPts val="0"/>
                        </a:spcAft>
                      </a:pPr>
                      <a:r>
                        <a:rPr lang="en-US" sz="1600" b="0" kern="0">
                          <a:effectLst/>
                          <a:latin typeface="微软雅黑" pitchFamily="34" charset="-122"/>
                          <a:ea typeface="微软雅黑" pitchFamily="34" charset="-122"/>
                        </a:rPr>
                        <a:t>​</a:t>
                      </a:r>
                      <a:endParaRPr lang="zh-CN" sz="1600" b="0" kern="100">
                        <a:effectLst/>
                        <a:latin typeface="微软雅黑" pitchFamily="34" charset="-122"/>
                        <a:ea typeface="微软雅黑" pitchFamily="34" charset="-122"/>
                        <a:cs typeface="Times New Roman"/>
                      </a:endParaRPr>
                    </a:p>
                  </a:txBody>
                  <a:tcPr marL="66675" marR="66675" marT="0" marB="0" anchor="ctr"/>
                </a:tc>
              </a:tr>
              <a:tr h="209550">
                <a:tc vMerge="1">
                  <a:txBody>
                    <a:bodyPr/>
                    <a:lstStyle/>
                    <a:p>
                      <a:endParaRPr lang="zh-CN" altLang="en-US"/>
                    </a:p>
                  </a:txBody>
                  <a:tcPr/>
                </a:tc>
                <a:tc>
                  <a:txBody>
                    <a:bodyPr/>
                    <a:lstStyle/>
                    <a:p>
                      <a:pPr algn="l">
                        <a:lnSpc>
                          <a:spcPts val="1170"/>
                        </a:lnSpc>
                        <a:spcAft>
                          <a:spcPts val="0"/>
                        </a:spcAft>
                      </a:pPr>
                      <a:r>
                        <a:rPr lang="en-US" sz="1600" b="0" kern="0">
                          <a:effectLst/>
                          <a:latin typeface="微软雅黑" pitchFamily="34" charset="-122"/>
                          <a:ea typeface="微软雅黑" pitchFamily="34" charset="-122"/>
                        </a:rPr>
                        <a:t>2.3</a:t>
                      </a:r>
                      <a:r>
                        <a:rPr lang="zh-CN" sz="1600" b="0" kern="0">
                          <a:effectLst/>
                          <a:latin typeface="微软雅黑" pitchFamily="34" charset="-122"/>
                          <a:ea typeface="微软雅黑" pitchFamily="34" charset="-122"/>
                        </a:rPr>
                        <a:t>课堂教学与实践教学状态</a:t>
                      </a:r>
                      <a:endParaRPr lang="zh-CN" sz="1600" b="0" kern="100">
                        <a:effectLst/>
                        <a:latin typeface="微软雅黑" pitchFamily="34" charset="-122"/>
                        <a:ea typeface="微软雅黑" pitchFamily="34" charset="-122"/>
                        <a:cs typeface="Times New Roman"/>
                      </a:endParaRPr>
                    </a:p>
                  </a:txBody>
                  <a:tcPr marL="66675" marR="66675" marT="0" marB="0" anchor="ctr"/>
                </a:tc>
                <a:tc>
                  <a:txBody>
                    <a:bodyPr/>
                    <a:lstStyle/>
                    <a:p>
                      <a:pPr algn="l">
                        <a:spcAft>
                          <a:spcPts val="0"/>
                        </a:spcAft>
                      </a:pPr>
                      <a:r>
                        <a:rPr lang="en-US" sz="1600" b="0" kern="0" dirty="0">
                          <a:effectLst/>
                          <a:latin typeface="微软雅黑" pitchFamily="34" charset="-122"/>
                          <a:ea typeface="微软雅黑" pitchFamily="34" charset="-122"/>
                        </a:rPr>
                        <a:t>​</a:t>
                      </a:r>
                      <a:endParaRPr lang="zh-CN" sz="1600" b="0" kern="100" dirty="0">
                        <a:effectLst/>
                        <a:latin typeface="微软雅黑" pitchFamily="34" charset="-122"/>
                        <a:ea typeface="微软雅黑" pitchFamily="34" charset="-122"/>
                        <a:cs typeface="Times New Roman"/>
                      </a:endParaRPr>
                    </a:p>
                  </a:txBody>
                  <a:tcPr marL="66675" marR="66675" marT="0" marB="0" anchor="ctr"/>
                </a:tc>
                <a:tc>
                  <a:txBody>
                    <a:bodyPr/>
                    <a:lstStyle/>
                    <a:p>
                      <a:pPr algn="l">
                        <a:spcAft>
                          <a:spcPts val="0"/>
                        </a:spcAft>
                      </a:pPr>
                      <a:r>
                        <a:rPr lang="en-US" sz="1600" b="0" kern="0">
                          <a:effectLst/>
                          <a:latin typeface="微软雅黑" pitchFamily="34" charset="-122"/>
                          <a:ea typeface="微软雅黑" pitchFamily="34" charset="-122"/>
                        </a:rPr>
                        <a:t>​</a:t>
                      </a:r>
                      <a:endParaRPr lang="zh-CN" sz="1600" b="0" kern="100">
                        <a:effectLst/>
                        <a:latin typeface="微软雅黑" pitchFamily="34" charset="-122"/>
                        <a:ea typeface="微软雅黑" pitchFamily="34" charset="-122"/>
                        <a:cs typeface="Times New Roman"/>
                      </a:endParaRPr>
                    </a:p>
                  </a:txBody>
                  <a:tcPr marL="66675" marR="66675" marT="0" marB="0" anchor="ctr"/>
                </a:tc>
                <a:tc>
                  <a:txBody>
                    <a:bodyPr/>
                    <a:lstStyle/>
                    <a:p>
                      <a:pPr algn="l">
                        <a:spcAft>
                          <a:spcPts val="0"/>
                        </a:spcAft>
                      </a:pPr>
                      <a:r>
                        <a:rPr lang="en-US" sz="1600" b="0" kern="0" dirty="0">
                          <a:effectLst/>
                          <a:latin typeface="微软雅黑" pitchFamily="34" charset="-122"/>
                          <a:ea typeface="微软雅黑" pitchFamily="34" charset="-122"/>
                        </a:rPr>
                        <a:t>​</a:t>
                      </a:r>
                      <a:endParaRPr lang="zh-CN" sz="1600" b="0" kern="100" dirty="0">
                        <a:effectLst/>
                        <a:latin typeface="微软雅黑" pitchFamily="34" charset="-122"/>
                        <a:ea typeface="微软雅黑" pitchFamily="34" charset="-122"/>
                        <a:cs typeface="Times New Roman"/>
                      </a:endParaRPr>
                    </a:p>
                  </a:txBody>
                  <a:tcPr marL="66675" marR="66675" marT="0" marB="0" anchor="ctr"/>
                </a:tc>
              </a:tr>
              <a:tr h="0">
                <a:tc rowSpan="2">
                  <a:txBody>
                    <a:bodyPr/>
                    <a:lstStyle/>
                    <a:p>
                      <a:pPr algn="ctr">
                        <a:lnSpc>
                          <a:spcPts val="1170"/>
                        </a:lnSpc>
                        <a:spcAft>
                          <a:spcPts val="0"/>
                        </a:spcAft>
                      </a:pPr>
                      <a:r>
                        <a:rPr lang="en-US" sz="1600" b="0" kern="0" dirty="0">
                          <a:effectLst/>
                          <a:latin typeface="微软雅黑" pitchFamily="34" charset="-122"/>
                          <a:ea typeface="微软雅黑" pitchFamily="34" charset="-122"/>
                        </a:rPr>
                        <a:t>3.</a:t>
                      </a:r>
                      <a:r>
                        <a:rPr lang="zh-CN" sz="1600" b="0" kern="0" dirty="0">
                          <a:effectLst/>
                          <a:latin typeface="微软雅黑" pitchFamily="34" charset="-122"/>
                          <a:ea typeface="微软雅黑" pitchFamily="34" charset="-122"/>
                        </a:rPr>
                        <a:t>师资</a:t>
                      </a:r>
                      <a:r>
                        <a:rPr lang="zh-CN" sz="1600" b="0" kern="0" dirty="0" smtClean="0">
                          <a:effectLst/>
                          <a:latin typeface="微软雅黑" pitchFamily="34" charset="-122"/>
                          <a:ea typeface="微软雅黑" pitchFamily="34" charset="-122"/>
                        </a:rPr>
                        <a:t>队伍建设</a:t>
                      </a:r>
                      <a:r>
                        <a:rPr lang="zh-CN" sz="1600" b="0" kern="0" dirty="0">
                          <a:effectLst/>
                          <a:latin typeface="微软雅黑" pitchFamily="34" charset="-122"/>
                          <a:ea typeface="微软雅黑" pitchFamily="34" charset="-122"/>
                        </a:rPr>
                        <a:t>状态</a:t>
                      </a:r>
                      <a:endParaRPr lang="zh-CN" sz="1600" b="0" kern="100" dirty="0">
                        <a:effectLst/>
                        <a:latin typeface="微软雅黑" pitchFamily="34" charset="-122"/>
                        <a:ea typeface="微软雅黑" pitchFamily="34" charset="-122"/>
                        <a:cs typeface="Times New Roman"/>
                      </a:endParaRPr>
                    </a:p>
                  </a:txBody>
                  <a:tcPr marL="66675" marR="66675" marT="0" marB="0" anchor="ctr"/>
                </a:tc>
                <a:tc>
                  <a:txBody>
                    <a:bodyPr/>
                    <a:lstStyle/>
                    <a:p>
                      <a:pPr algn="l">
                        <a:lnSpc>
                          <a:spcPts val="1170"/>
                        </a:lnSpc>
                        <a:spcAft>
                          <a:spcPts val="0"/>
                        </a:spcAft>
                      </a:pPr>
                      <a:r>
                        <a:rPr lang="en-US" sz="1600" b="0" kern="0" dirty="0">
                          <a:effectLst/>
                          <a:latin typeface="微软雅黑" pitchFamily="34" charset="-122"/>
                          <a:ea typeface="微软雅黑" pitchFamily="34" charset="-122"/>
                        </a:rPr>
                        <a:t>3.1</a:t>
                      </a:r>
                      <a:r>
                        <a:rPr lang="zh-CN" sz="1600" b="0" kern="0" dirty="0">
                          <a:effectLst/>
                          <a:latin typeface="微软雅黑" pitchFamily="34" charset="-122"/>
                          <a:ea typeface="微软雅黑" pitchFamily="34" charset="-122"/>
                        </a:rPr>
                        <a:t>专任教师队伍建设状态</a:t>
                      </a:r>
                      <a:endParaRPr lang="zh-CN" sz="1600" b="0" kern="100" dirty="0">
                        <a:effectLst/>
                        <a:latin typeface="微软雅黑" pitchFamily="34" charset="-122"/>
                        <a:ea typeface="微软雅黑" pitchFamily="34" charset="-122"/>
                        <a:cs typeface="Times New Roman"/>
                      </a:endParaRPr>
                    </a:p>
                  </a:txBody>
                  <a:tcPr marL="66675" marR="66675" marT="0" marB="0" anchor="ctr"/>
                </a:tc>
                <a:tc>
                  <a:txBody>
                    <a:bodyPr/>
                    <a:lstStyle/>
                    <a:p>
                      <a:pPr algn="l">
                        <a:spcAft>
                          <a:spcPts val="0"/>
                        </a:spcAft>
                      </a:pPr>
                      <a:r>
                        <a:rPr lang="en-US" sz="1600" b="0" kern="0" dirty="0">
                          <a:effectLst/>
                          <a:latin typeface="微软雅黑" pitchFamily="34" charset="-122"/>
                          <a:ea typeface="微软雅黑" pitchFamily="34" charset="-122"/>
                        </a:rPr>
                        <a:t>​</a:t>
                      </a:r>
                      <a:endParaRPr lang="zh-CN" sz="1600" b="0" kern="100" dirty="0">
                        <a:effectLst/>
                        <a:latin typeface="微软雅黑" pitchFamily="34" charset="-122"/>
                        <a:ea typeface="微软雅黑" pitchFamily="34" charset="-122"/>
                        <a:cs typeface="Times New Roman"/>
                      </a:endParaRPr>
                    </a:p>
                  </a:txBody>
                  <a:tcPr marL="66675" marR="66675" marT="0" marB="0" anchor="ctr"/>
                </a:tc>
                <a:tc>
                  <a:txBody>
                    <a:bodyPr/>
                    <a:lstStyle/>
                    <a:p>
                      <a:pPr algn="l">
                        <a:spcAft>
                          <a:spcPts val="0"/>
                        </a:spcAft>
                      </a:pPr>
                      <a:r>
                        <a:rPr lang="en-US" sz="1600" b="0" kern="0">
                          <a:effectLst/>
                          <a:latin typeface="微软雅黑" pitchFamily="34" charset="-122"/>
                          <a:ea typeface="微软雅黑" pitchFamily="34" charset="-122"/>
                        </a:rPr>
                        <a:t>​</a:t>
                      </a:r>
                      <a:endParaRPr lang="zh-CN" sz="1600" b="0" kern="100">
                        <a:effectLst/>
                        <a:latin typeface="微软雅黑" pitchFamily="34" charset="-122"/>
                        <a:ea typeface="微软雅黑" pitchFamily="34" charset="-122"/>
                        <a:cs typeface="Times New Roman"/>
                      </a:endParaRPr>
                    </a:p>
                  </a:txBody>
                  <a:tcPr marL="66675" marR="66675" marT="0" marB="0" anchor="ctr"/>
                </a:tc>
                <a:tc>
                  <a:txBody>
                    <a:bodyPr/>
                    <a:lstStyle/>
                    <a:p>
                      <a:pPr algn="l">
                        <a:spcAft>
                          <a:spcPts val="0"/>
                        </a:spcAft>
                      </a:pPr>
                      <a:r>
                        <a:rPr lang="en-US" sz="1600" b="0" kern="0" dirty="0">
                          <a:effectLst/>
                          <a:latin typeface="微软雅黑" pitchFamily="34" charset="-122"/>
                          <a:ea typeface="微软雅黑" pitchFamily="34" charset="-122"/>
                        </a:rPr>
                        <a:t>​</a:t>
                      </a:r>
                      <a:endParaRPr lang="zh-CN" sz="1600" b="0" kern="100" dirty="0">
                        <a:effectLst/>
                        <a:latin typeface="微软雅黑" pitchFamily="34" charset="-122"/>
                        <a:ea typeface="微软雅黑" pitchFamily="34" charset="-122"/>
                        <a:cs typeface="Times New Roman"/>
                      </a:endParaRPr>
                    </a:p>
                  </a:txBody>
                  <a:tcPr marL="66675" marR="66675" marT="0" marB="0" anchor="ctr"/>
                </a:tc>
              </a:tr>
              <a:tr h="190500">
                <a:tc vMerge="1">
                  <a:txBody>
                    <a:bodyPr/>
                    <a:lstStyle/>
                    <a:p>
                      <a:endParaRPr lang="zh-CN" altLang="en-US"/>
                    </a:p>
                  </a:txBody>
                  <a:tcPr/>
                </a:tc>
                <a:tc>
                  <a:txBody>
                    <a:bodyPr/>
                    <a:lstStyle/>
                    <a:p>
                      <a:pPr algn="l">
                        <a:lnSpc>
                          <a:spcPts val="1170"/>
                        </a:lnSpc>
                        <a:spcAft>
                          <a:spcPts val="0"/>
                        </a:spcAft>
                      </a:pPr>
                      <a:r>
                        <a:rPr lang="en-US" sz="1600" b="0" kern="0">
                          <a:effectLst/>
                          <a:latin typeface="微软雅黑" pitchFamily="34" charset="-122"/>
                          <a:ea typeface="微软雅黑" pitchFamily="34" charset="-122"/>
                        </a:rPr>
                        <a:t>3.2</a:t>
                      </a:r>
                      <a:r>
                        <a:rPr lang="zh-CN" sz="1600" b="0" kern="0">
                          <a:effectLst/>
                          <a:latin typeface="微软雅黑" pitchFamily="34" charset="-122"/>
                          <a:ea typeface="微软雅黑" pitchFamily="34" charset="-122"/>
                        </a:rPr>
                        <a:t>兼职教师队伍建设状态</a:t>
                      </a:r>
                      <a:endParaRPr lang="zh-CN" sz="1600" b="0" kern="100">
                        <a:effectLst/>
                        <a:latin typeface="微软雅黑" pitchFamily="34" charset="-122"/>
                        <a:ea typeface="微软雅黑" pitchFamily="34" charset="-122"/>
                        <a:cs typeface="Times New Roman"/>
                      </a:endParaRPr>
                    </a:p>
                  </a:txBody>
                  <a:tcPr marL="66675" marR="66675" marT="0" marB="0" anchor="ctr"/>
                </a:tc>
                <a:tc>
                  <a:txBody>
                    <a:bodyPr/>
                    <a:lstStyle/>
                    <a:p>
                      <a:pPr algn="l">
                        <a:spcAft>
                          <a:spcPts val="0"/>
                        </a:spcAft>
                      </a:pPr>
                      <a:r>
                        <a:rPr lang="en-US" sz="1600" b="0" kern="0" dirty="0">
                          <a:effectLst/>
                          <a:latin typeface="微软雅黑" pitchFamily="34" charset="-122"/>
                          <a:ea typeface="微软雅黑" pitchFamily="34" charset="-122"/>
                        </a:rPr>
                        <a:t>​</a:t>
                      </a:r>
                      <a:endParaRPr lang="zh-CN" sz="1600" b="0" kern="100" dirty="0">
                        <a:effectLst/>
                        <a:latin typeface="微软雅黑" pitchFamily="34" charset="-122"/>
                        <a:ea typeface="微软雅黑" pitchFamily="34" charset="-122"/>
                        <a:cs typeface="Times New Roman"/>
                      </a:endParaRPr>
                    </a:p>
                  </a:txBody>
                  <a:tcPr marL="66675" marR="66675" marT="0" marB="0" anchor="ctr"/>
                </a:tc>
                <a:tc>
                  <a:txBody>
                    <a:bodyPr/>
                    <a:lstStyle/>
                    <a:p>
                      <a:pPr algn="l">
                        <a:spcAft>
                          <a:spcPts val="0"/>
                        </a:spcAft>
                      </a:pPr>
                      <a:r>
                        <a:rPr lang="en-US" sz="1600" b="0" kern="0">
                          <a:effectLst/>
                          <a:latin typeface="微软雅黑" pitchFamily="34" charset="-122"/>
                          <a:ea typeface="微软雅黑" pitchFamily="34" charset="-122"/>
                        </a:rPr>
                        <a:t>​</a:t>
                      </a:r>
                      <a:endParaRPr lang="zh-CN" sz="1600" b="0" kern="100">
                        <a:effectLst/>
                        <a:latin typeface="微软雅黑" pitchFamily="34" charset="-122"/>
                        <a:ea typeface="微软雅黑" pitchFamily="34" charset="-122"/>
                        <a:cs typeface="Times New Roman"/>
                      </a:endParaRPr>
                    </a:p>
                  </a:txBody>
                  <a:tcPr marL="66675" marR="66675" marT="0" marB="0" anchor="ctr"/>
                </a:tc>
                <a:tc>
                  <a:txBody>
                    <a:bodyPr/>
                    <a:lstStyle/>
                    <a:p>
                      <a:pPr algn="l">
                        <a:spcAft>
                          <a:spcPts val="0"/>
                        </a:spcAft>
                      </a:pPr>
                      <a:r>
                        <a:rPr lang="en-US" sz="1600" b="0" kern="0" dirty="0">
                          <a:effectLst/>
                          <a:latin typeface="微软雅黑" pitchFamily="34" charset="-122"/>
                          <a:ea typeface="微软雅黑" pitchFamily="34" charset="-122"/>
                        </a:rPr>
                        <a:t>​</a:t>
                      </a:r>
                      <a:endParaRPr lang="zh-CN" sz="1600" b="0" kern="100" dirty="0">
                        <a:effectLst/>
                        <a:latin typeface="微软雅黑" pitchFamily="34" charset="-122"/>
                        <a:ea typeface="微软雅黑" pitchFamily="34" charset="-122"/>
                        <a:cs typeface="Times New Roman"/>
                      </a:endParaRPr>
                    </a:p>
                  </a:txBody>
                  <a:tcPr marL="66675" marR="66675" marT="0" marB="0" anchor="ctr"/>
                </a:tc>
              </a:tr>
              <a:tr h="0">
                <a:tc rowSpan="2">
                  <a:txBody>
                    <a:bodyPr/>
                    <a:lstStyle/>
                    <a:p>
                      <a:pPr algn="ctr">
                        <a:lnSpc>
                          <a:spcPts val="1170"/>
                        </a:lnSpc>
                        <a:spcAft>
                          <a:spcPts val="0"/>
                        </a:spcAft>
                      </a:pPr>
                      <a:r>
                        <a:rPr lang="en-US" sz="1600" b="0" kern="0" dirty="0">
                          <a:effectLst/>
                          <a:latin typeface="微软雅黑" pitchFamily="34" charset="-122"/>
                          <a:ea typeface="微软雅黑" pitchFamily="34" charset="-122"/>
                        </a:rPr>
                        <a:t>4.</a:t>
                      </a:r>
                      <a:r>
                        <a:rPr lang="zh-CN" sz="1600" b="0" kern="0" dirty="0">
                          <a:effectLst/>
                          <a:latin typeface="微软雅黑" pitchFamily="34" charset="-122"/>
                          <a:ea typeface="微软雅黑" pitchFamily="34" charset="-122"/>
                        </a:rPr>
                        <a:t>资源</a:t>
                      </a:r>
                      <a:r>
                        <a:rPr lang="zh-CN" sz="1600" b="0" kern="0" dirty="0" smtClean="0">
                          <a:effectLst/>
                          <a:latin typeface="微软雅黑" pitchFamily="34" charset="-122"/>
                          <a:ea typeface="微软雅黑" pitchFamily="34" charset="-122"/>
                        </a:rPr>
                        <a:t>建设状态</a:t>
                      </a:r>
                      <a:endParaRPr lang="zh-CN" sz="1600" b="0" kern="100" dirty="0">
                        <a:effectLst/>
                        <a:latin typeface="微软雅黑" pitchFamily="34" charset="-122"/>
                        <a:ea typeface="微软雅黑" pitchFamily="34" charset="-122"/>
                        <a:cs typeface="Times New Roman"/>
                      </a:endParaRPr>
                    </a:p>
                  </a:txBody>
                  <a:tcPr marL="66675" marR="66675" marT="0" marB="0" anchor="ctr"/>
                </a:tc>
                <a:tc>
                  <a:txBody>
                    <a:bodyPr/>
                    <a:lstStyle/>
                    <a:p>
                      <a:pPr algn="l">
                        <a:lnSpc>
                          <a:spcPts val="1170"/>
                        </a:lnSpc>
                        <a:spcAft>
                          <a:spcPts val="0"/>
                        </a:spcAft>
                      </a:pPr>
                      <a:r>
                        <a:rPr lang="en-US" sz="1600" b="0" kern="0">
                          <a:effectLst/>
                          <a:latin typeface="微软雅黑" pitchFamily="34" charset="-122"/>
                          <a:ea typeface="微软雅黑" pitchFamily="34" charset="-122"/>
                        </a:rPr>
                        <a:t>4.1</a:t>
                      </a:r>
                      <a:r>
                        <a:rPr lang="zh-CN" sz="1600" b="0" kern="0">
                          <a:effectLst/>
                          <a:latin typeface="微软雅黑" pitchFamily="34" charset="-122"/>
                          <a:ea typeface="微软雅黑" pitchFamily="34" charset="-122"/>
                        </a:rPr>
                        <a:t>教学投入及基础设施建设状态</a:t>
                      </a:r>
                      <a:endParaRPr lang="zh-CN" sz="1600" b="0" kern="100">
                        <a:effectLst/>
                        <a:latin typeface="微软雅黑" pitchFamily="34" charset="-122"/>
                        <a:ea typeface="微软雅黑" pitchFamily="34" charset="-122"/>
                        <a:cs typeface="Times New Roman"/>
                      </a:endParaRPr>
                    </a:p>
                  </a:txBody>
                  <a:tcPr marL="66675" marR="66675" marT="0" marB="0" anchor="ctr"/>
                </a:tc>
                <a:tc>
                  <a:txBody>
                    <a:bodyPr/>
                    <a:lstStyle/>
                    <a:p>
                      <a:pPr algn="l">
                        <a:spcAft>
                          <a:spcPts val="0"/>
                        </a:spcAft>
                      </a:pPr>
                      <a:r>
                        <a:rPr lang="en-US" sz="1600" b="0" kern="0">
                          <a:effectLst/>
                          <a:latin typeface="微软雅黑" pitchFamily="34" charset="-122"/>
                          <a:ea typeface="微软雅黑" pitchFamily="34" charset="-122"/>
                        </a:rPr>
                        <a:t>​</a:t>
                      </a:r>
                      <a:endParaRPr lang="zh-CN" sz="1600" b="0" kern="100">
                        <a:effectLst/>
                        <a:latin typeface="微软雅黑" pitchFamily="34" charset="-122"/>
                        <a:ea typeface="微软雅黑" pitchFamily="34" charset="-122"/>
                        <a:cs typeface="Times New Roman"/>
                      </a:endParaRPr>
                    </a:p>
                  </a:txBody>
                  <a:tcPr marL="66675" marR="66675" marT="0" marB="0" anchor="ctr"/>
                </a:tc>
                <a:tc>
                  <a:txBody>
                    <a:bodyPr/>
                    <a:lstStyle/>
                    <a:p>
                      <a:pPr algn="l">
                        <a:spcAft>
                          <a:spcPts val="0"/>
                        </a:spcAft>
                      </a:pPr>
                      <a:r>
                        <a:rPr lang="en-US" sz="1600" b="0" kern="0">
                          <a:effectLst/>
                          <a:latin typeface="微软雅黑" pitchFamily="34" charset="-122"/>
                          <a:ea typeface="微软雅黑" pitchFamily="34" charset="-122"/>
                        </a:rPr>
                        <a:t>​</a:t>
                      </a:r>
                      <a:endParaRPr lang="zh-CN" sz="1600" b="0" kern="100">
                        <a:effectLst/>
                        <a:latin typeface="微软雅黑" pitchFamily="34" charset="-122"/>
                        <a:ea typeface="微软雅黑" pitchFamily="34" charset="-122"/>
                        <a:cs typeface="Times New Roman"/>
                      </a:endParaRPr>
                    </a:p>
                  </a:txBody>
                  <a:tcPr marL="66675" marR="66675" marT="0" marB="0" anchor="ctr"/>
                </a:tc>
                <a:tc>
                  <a:txBody>
                    <a:bodyPr/>
                    <a:lstStyle/>
                    <a:p>
                      <a:pPr algn="l">
                        <a:spcAft>
                          <a:spcPts val="0"/>
                        </a:spcAft>
                      </a:pPr>
                      <a:r>
                        <a:rPr lang="en-US" sz="1600" b="0" kern="0" dirty="0">
                          <a:effectLst/>
                          <a:latin typeface="微软雅黑" pitchFamily="34" charset="-122"/>
                          <a:ea typeface="微软雅黑" pitchFamily="34" charset="-122"/>
                        </a:rPr>
                        <a:t>​</a:t>
                      </a:r>
                      <a:endParaRPr lang="zh-CN" sz="1600" b="0" kern="100" dirty="0">
                        <a:effectLst/>
                        <a:latin typeface="微软雅黑" pitchFamily="34" charset="-122"/>
                        <a:ea typeface="微软雅黑" pitchFamily="34" charset="-122"/>
                        <a:cs typeface="Times New Roman"/>
                      </a:endParaRPr>
                    </a:p>
                  </a:txBody>
                  <a:tcPr marL="66675" marR="66675" marT="0" marB="0" anchor="ctr"/>
                </a:tc>
              </a:tr>
              <a:tr h="247650">
                <a:tc vMerge="1">
                  <a:txBody>
                    <a:bodyPr/>
                    <a:lstStyle/>
                    <a:p>
                      <a:endParaRPr lang="zh-CN" altLang="en-US"/>
                    </a:p>
                  </a:txBody>
                  <a:tcPr/>
                </a:tc>
                <a:tc>
                  <a:txBody>
                    <a:bodyPr/>
                    <a:lstStyle/>
                    <a:p>
                      <a:pPr algn="l">
                        <a:lnSpc>
                          <a:spcPts val="1170"/>
                        </a:lnSpc>
                        <a:spcAft>
                          <a:spcPts val="0"/>
                        </a:spcAft>
                      </a:pPr>
                      <a:r>
                        <a:rPr lang="en-US" sz="1600" b="0" kern="0">
                          <a:effectLst/>
                          <a:latin typeface="微软雅黑" pitchFamily="34" charset="-122"/>
                          <a:ea typeface="微软雅黑" pitchFamily="34" charset="-122"/>
                        </a:rPr>
                        <a:t>4.2</a:t>
                      </a:r>
                      <a:r>
                        <a:rPr lang="zh-CN" sz="1600" b="0" kern="0">
                          <a:effectLst/>
                          <a:latin typeface="微软雅黑" pitchFamily="34" charset="-122"/>
                          <a:ea typeface="微软雅黑" pitchFamily="34" charset="-122"/>
                        </a:rPr>
                        <a:t>教学资源建设状态</a:t>
                      </a:r>
                      <a:endParaRPr lang="zh-CN" sz="1600" b="0" kern="100">
                        <a:effectLst/>
                        <a:latin typeface="微软雅黑" pitchFamily="34" charset="-122"/>
                        <a:ea typeface="微软雅黑" pitchFamily="34" charset="-122"/>
                        <a:cs typeface="Times New Roman"/>
                      </a:endParaRPr>
                    </a:p>
                  </a:txBody>
                  <a:tcPr marL="66675" marR="66675" marT="0" marB="0" anchor="ctr"/>
                </a:tc>
                <a:tc>
                  <a:txBody>
                    <a:bodyPr/>
                    <a:lstStyle/>
                    <a:p>
                      <a:pPr algn="l">
                        <a:spcAft>
                          <a:spcPts val="0"/>
                        </a:spcAft>
                      </a:pPr>
                      <a:r>
                        <a:rPr lang="en-US" sz="1600" b="0" kern="0">
                          <a:effectLst/>
                          <a:latin typeface="微软雅黑" pitchFamily="34" charset="-122"/>
                          <a:ea typeface="微软雅黑" pitchFamily="34" charset="-122"/>
                        </a:rPr>
                        <a:t>​</a:t>
                      </a:r>
                      <a:endParaRPr lang="zh-CN" sz="1600" b="0" kern="100">
                        <a:effectLst/>
                        <a:latin typeface="微软雅黑" pitchFamily="34" charset="-122"/>
                        <a:ea typeface="微软雅黑" pitchFamily="34" charset="-122"/>
                        <a:cs typeface="Times New Roman"/>
                      </a:endParaRPr>
                    </a:p>
                  </a:txBody>
                  <a:tcPr marL="66675" marR="66675" marT="0" marB="0" anchor="ctr"/>
                </a:tc>
                <a:tc>
                  <a:txBody>
                    <a:bodyPr/>
                    <a:lstStyle/>
                    <a:p>
                      <a:pPr algn="l">
                        <a:spcAft>
                          <a:spcPts val="0"/>
                        </a:spcAft>
                      </a:pPr>
                      <a:r>
                        <a:rPr lang="en-US" sz="1600" b="0" kern="0" dirty="0">
                          <a:effectLst/>
                          <a:latin typeface="微软雅黑" pitchFamily="34" charset="-122"/>
                          <a:ea typeface="微软雅黑" pitchFamily="34" charset="-122"/>
                        </a:rPr>
                        <a:t>​</a:t>
                      </a:r>
                      <a:endParaRPr lang="zh-CN" sz="1600" b="0" kern="100" dirty="0">
                        <a:effectLst/>
                        <a:latin typeface="微软雅黑" pitchFamily="34" charset="-122"/>
                        <a:ea typeface="微软雅黑" pitchFamily="34" charset="-122"/>
                        <a:cs typeface="Times New Roman"/>
                      </a:endParaRPr>
                    </a:p>
                  </a:txBody>
                  <a:tcPr marL="66675" marR="66675" marT="0" marB="0" anchor="ctr"/>
                </a:tc>
                <a:tc>
                  <a:txBody>
                    <a:bodyPr/>
                    <a:lstStyle/>
                    <a:p>
                      <a:pPr algn="l">
                        <a:spcAft>
                          <a:spcPts val="0"/>
                        </a:spcAft>
                      </a:pPr>
                      <a:r>
                        <a:rPr lang="en-US" sz="1600" b="0" kern="0" dirty="0">
                          <a:effectLst/>
                          <a:latin typeface="微软雅黑" pitchFamily="34" charset="-122"/>
                          <a:ea typeface="微软雅黑" pitchFamily="34" charset="-122"/>
                        </a:rPr>
                        <a:t>​</a:t>
                      </a:r>
                      <a:endParaRPr lang="zh-CN" sz="1600" b="0" kern="100" dirty="0">
                        <a:effectLst/>
                        <a:latin typeface="微软雅黑" pitchFamily="34" charset="-122"/>
                        <a:ea typeface="微软雅黑" pitchFamily="34" charset="-122"/>
                        <a:cs typeface="Times New Roman"/>
                      </a:endParaRPr>
                    </a:p>
                  </a:txBody>
                  <a:tcPr marL="66675" marR="66675" marT="0" marB="0" anchor="ctr"/>
                </a:tc>
              </a:tr>
              <a:tr h="0">
                <a:tc rowSpan="3">
                  <a:txBody>
                    <a:bodyPr/>
                    <a:lstStyle/>
                    <a:p>
                      <a:pPr algn="ctr">
                        <a:lnSpc>
                          <a:spcPts val="1170"/>
                        </a:lnSpc>
                        <a:spcAft>
                          <a:spcPts val="0"/>
                        </a:spcAft>
                      </a:pPr>
                      <a:r>
                        <a:rPr lang="en-US" sz="1600" b="0" kern="0" dirty="0">
                          <a:effectLst/>
                          <a:latin typeface="微软雅黑" pitchFamily="34" charset="-122"/>
                          <a:ea typeface="微软雅黑" pitchFamily="34" charset="-122"/>
                        </a:rPr>
                        <a:t>5.</a:t>
                      </a:r>
                      <a:r>
                        <a:rPr lang="zh-CN" sz="1600" b="0" kern="0" dirty="0">
                          <a:effectLst/>
                          <a:latin typeface="微软雅黑" pitchFamily="34" charset="-122"/>
                          <a:ea typeface="微软雅黑" pitchFamily="34" charset="-122"/>
                        </a:rPr>
                        <a:t>制度</a:t>
                      </a:r>
                      <a:r>
                        <a:rPr lang="zh-CN" sz="1600" b="0" kern="0" dirty="0" smtClean="0">
                          <a:effectLst/>
                          <a:latin typeface="微软雅黑" pitchFamily="34" charset="-122"/>
                          <a:ea typeface="微软雅黑" pitchFamily="34" charset="-122"/>
                        </a:rPr>
                        <a:t>建设与</a:t>
                      </a:r>
                      <a:r>
                        <a:rPr lang="zh-CN" sz="1600" b="0" kern="0" dirty="0">
                          <a:effectLst/>
                          <a:latin typeface="微软雅黑" pitchFamily="34" charset="-122"/>
                          <a:ea typeface="微软雅黑" pitchFamily="34" charset="-122"/>
                        </a:rPr>
                        <a:t>运行状态</a:t>
                      </a:r>
                      <a:endParaRPr lang="zh-CN" sz="1600" b="0" kern="100" dirty="0">
                        <a:effectLst/>
                        <a:latin typeface="微软雅黑" pitchFamily="34" charset="-122"/>
                        <a:ea typeface="微软雅黑" pitchFamily="34" charset="-122"/>
                        <a:cs typeface="Times New Roman"/>
                      </a:endParaRPr>
                    </a:p>
                  </a:txBody>
                  <a:tcPr marL="66675" marR="66675" marT="0" marB="0" anchor="ctr"/>
                </a:tc>
                <a:tc>
                  <a:txBody>
                    <a:bodyPr/>
                    <a:lstStyle/>
                    <a:p>
                      <a:pPr algn="l">
                        <a:lnSpc>
                          <a:spcPts val="1170"/>
                        </a:lnSpc>
                        <a:spcAft>
                          <a:spcPts val="0"/>
                        </a:spcAft>
                      </a:pPr>
                      <a:r>
                        <a:rPr lang="en-US" sz="1600" b="0" kern="0">
                          <a:effectLst/>
                          <a:latin typeface="微软雅黑" pitchFamily="34" charset="-122"/>
                          <a:ea typeface="微软雅黑" pitchFamily="34" charset="-122"/>
                        </a:rPr>
                        <a:t>5.1</a:t>
                      </a:r>
                      <a:r>
                        <a:rPr lang="zh-CN" sz="1600" b="0" kern="0">
                          <a:effectLst/>
                          <a:latin typeface="微软雅黑" pitchFamily="34" charset="-122"/>
                          <a:ea typeface="微软雅黑" pitchFamily="34" charset="-122"/>
                        </a:rPr>
                        <a:t>校企合作状态</a:t>
                      </a:r>
                      <a:endParaRPr lang="zh-CN" sz="1600" b="0" kern="100">
                        <a:effectLst/>
                        <a:latin typeface="微软雅黑" pitchFamily="34" charset="-122"/>
                        <a:ea typeface="微软雅黑" pitchFamily="34" charset="-122"/>
                        <a:cs typeface="Times New Roman"/>
                      </a:endParaRPr>
                    </a:p>
                  </a:txBody>
                  <a:tcPr marL="66675" marR="66675" marT="0" marB="0" anchor="ctr"/>
                </a:tc>
                <a:tc>
                  <a:txBody>
                    <a:bodyPr/>
                    <a:lstStyle/>
                    <a:p>
                      <a:pPr algn="l">
                        <a:spcAft>
                          <a:spcPts val="0"/>
                        </a:spcAft>
                      </a:pPr>
                      <a:r>
                        <a:rPr lang="en-US" sz="1600" b="0" kern="0">
                          <a:effectLst/>
                          <a:latin typeface="微软雅黑" pitchFamily="34" charset="-122"/>
                          <a:ea typeface="微软雅黑" pitchFamily="34" charset="-122"/>
                        </a:rPr>
                        <a:t>​</a:t>
                      </a:r>
                      <a:endParaRPr lang="zh-CN" sz="1600" b="0" kern="100">
                        <a:effectLst/>
                        <a:latin typeface="微软雅黑" pitchFamily="34" charset="-122"/>
                        <a:ea typeface="微软雅黑" pitchFamily="34" charset="-122"/>
                        <a:cs typeface="Times New Roman"/>
                      </a:endParaRPr>
                    </a:p>
                  </a:txBody>
                  <a:tcPr marL="66675" marR="66675" marT="0" marB="0" anchor="ctr"/>
                </a:tc>
                <a:tc>
                  <a:txBody>
                    <a:bodyPr/>
                    <a:lstStyle/>
                    <a:p>
                      <a:pPr algn="l">
                        <a:spcAft>
                          <a:spcPts val="0"/>
                        </a:spcAft>
                      </a:pPr>
                      <a:r>
                        <a:rPr lang="en-US" sz="1600" b="0" kern="0" dirty="0">
                          <a:effectLst/>
                          <a:latin typeface="微软雅黑" pitchFamily="34" charset="-122"/>
                          <a:ea typeface="微软雅黑" pitchFamily="34" charset="-122"/>
                        </a:rPr>
                        <a:t>​</a:t>
                      </a:r>
                      <a:endParaRPr lang="zh-CN" sz="1600" b="0" kern="100" dirty="0">
                        <a:effectLst/>
                        <a:latin typeface="微软雅黑" pitchFamily="34" charset="-122"/>
                        <a:ea typeface="微软雅黑" pitchFamily="34" charset="-122"/>
                        <a:cs typeface="Times New Roman"/>
                      </a:endParaRPr>
                    </a:p>
                  </a:txBody>
                  <a:tcPr marL="66675" marR="66675" marT="0" marB="0" anchor="ctr"/>
                </a:tc>
                <a:tc>
                  <a:txBody>
                    <a:bodyPr/>
                    <a:lstStyle/>
                    <a:p>
                      <a:pPr algn="l">
                        <a:spcAft>
                          <a:spcPts val="0"/>
                        </a:spcAft>
                      </a:pPr>
                      <a:r>
                        <a:rPr lang="en-US" sz="1600" b="0" kern="0" dirty="0">
                          <a:effectLst/>
                          <a:latin typeface="微软雅黑" pitchFamily="34" charset="-122"/>
                          <a:ea typeface="微软雅黑" pitchFamily="34" charset="-122"/>
                        </a:rPr>
                        <a:t>​</a:t>
                      </a:r>
                      <a:endParaRPr lang="zh-CN" sz="1600" b="0" kern="100" dirty="0">
                        <a:effectLst/>
                        <a:latin typeface="微软雅黑" pitchFamily="34" charset="-122"/>
                        <a:ea typeface="微软雅黑" pitchFamily="34" charset="-122"/>
                        <a:cs typeface="Times New Roman"/>
                      </a:endParaRPr>
                    </a:p>
                  </a:txBody>
                  <a:tcPr marL="66675" marR="66675" marT="0" marB="0" anchor="ctr"/>
                </a:tc>
              </a:tr>
              <a:tr h="0">
                <a:tc vMerge="1">
                  <a:txBody>
                    <a:bodyPr/>
                    <a:lstStyle/>
                    <a:p>
                      <a:endParaRPr lang="zh-CN" altLang="en-US"/>
                    </a:p>
                  </a:txBody>
                  <a:tcPr/>
                </a:tc>
                <a:tc>
                  <a:txBody>
                    <a:bodyPr/>
                    <a:lstStyle/>
                    <a:p>
                      <a:pPr algn="l">
                        <a:lnSpc>
                          <a:spcPts val="1170"/>
                        </a:lnSpc>
                        <a:spcAft>
                          <a:spcPts val="0"/>
                        </a:spcAft>
                      </a:pPr>
                      <a:r>
                        <a:rPr lang="en-US" sz="1600" b="0" kern="0">
                          <a:effectLst/>
                          <a:latin typeface="微软雅黑" pitchFamily="34" charset="-122"/>
                          <a:ea typeface="微软雅黑" pitchFamily="34" charset="-122"/>
                        </a:rPr>
                        <a:t>5.2</a:t>
                      </a:r>
                      <a:r>
                        <a:rPr lang="zh-CN" sz="1600" b="0" kern="0">
                          <a:effectLst/>
                          <a:latin typeface="微软雅黑" pitchFamily="34" charset="-122"/>
                          <a:ea typeface="微软雅黑" pitchFamily="34" charset="-122"/>
                        </a:rPr>
                        <a:t>学校管理制度建设与运行状态</a:t>
                      </a:r>
                      <a:endParaRPr lang="zh-CN" sz="1600" b="0" kern="100">
                        <a:effectLst/>
                        <a:latin typeface="微软雅黑" pitchFamily="34" charset="-122"/>
                        <a:ea typeface="微软雅黑" pitchFamily="34" charset="-122"/>
                        <a:cs typeface="Times New Roman"/>
                      </a:endParaRPr>
                    </a:p>
                  </a:txBody>
                  <a:tcPr marL="66675" marR="66675" marT="0" marB="0" anchor="ctr"/>
                </a:tc>
                <a:tc>
                  <a:txBody>
                    <a:bodyPr/>
                    <a:lstStyle/>
                    <a:p>
                      <a:pPr algn="l">
                        <a:spcAft>
                          <a:spcPts val="0"/>
                        </a:spcAft>
                      </a:pPr>
                      <a:r>
                        <a:rPr lang="en-US" sz="1600" b="0" kern="0">
                          <a:effectLst/>
                          <a:latin typeface="微软雅黑" pitchFamily="34" charset="-122"/>
                          <a:ea typeface="微软雅黑" pitchFamily="34" charset="-122"/>
                        </a:rPr>
                        <a:t>​</a:t>
                      </a:r>
                      <a:endParaRPr lang="zh-CN" sz="1600" b="0" kern="100">
                        <a:effectLst/>
                        <a:latin typeface="微软雅黑" pitchFamily="34" charset="-122"/>
                        <a:ea typeface="微软雅黑" pitchFamily="34" charset="-122"/>
                        <a:cs typeface="Times New Roman"/>
                      </a:endParaRPr>
                    </a:p>
                  </a:txBody>
                  <a:tcPr marL="66675" marR="66675" marT="0" marB="0" anchor="ctr"/>
                </a:tc>
                <a:tc>
                  <a:txBody>
                    <a:bodyPr/>
                    <a:lstStyle/>
                    <a:p>
                      <a:pPr algn="l">
                        <a:spcAft>
                          <a:spcPts val="0"/>
                        </a:spcAft>
                      </a:pPr>
                      <a:r>
                        <a:rPr lang="en-US" sz="1600" b="0" kern="0" dirty="0">
                          <a:effectLst/>
                          <a:latin typeface="微软雅黑" pitchFamily="34" charset="-122"/>
                          <a:ea typeface="微软雅黑" pitchFamily="34" charset="-122"/>
                        </a:rPr>
                        <a:t>​</a:t>
                      </a:r>
                      <a:endParaRPr lang="zh-CN" sz="1600" b="0" kern="100" dirty="0">
                        <a:effectLst/>
                        <a:latin typeface="微软雅黑" pitchFamily="34" charset="-122"/>
                        <a:ea typeface="微软雅黑" pitchFamily="34" charset="-122"/>
                        <a:cs typeface="Times New Roman"/>
                      </a:endParaRPr>
                    </a:p>
                  </a:txBody>
                  <a:tcPr marL="66675" marR="66675" marT="0" marB="0" anchor="ctr"/>
                </a:tc>
                <a:tc>
                  <a:txBody>
                    <a:bodyPr/>
                    <a:lstStyle/>
                    <a:p>
                      <a:pPr algn="l">
                        <a:spcAft>
                          <a:spcPts val="0"/>
                        </a:spcAft>
                      </a:pPr>
                      <a:r>
                        <a:rPr lang="en-US" sz="1600" b="0" kern="0" dirty="0">
                          <a:effectLst/>
                          <a:latin typeface="微软雅黑" pitchFamily="34" charset="-122"/>
                          <a:ea typeface="微软雅黑" pitchFamily="34" charset="-122"/>
                        </a:rPr>
                        <a:t>​</a:t>
                      </a:r>
                      <a:endParaRPr lang="zh-CN" sz="1600" b="0" kern="100" dirty="0">
                        <a:effectLst/>
                        <a:latin typeface="微软雅黑" pitchFamily="34" charset="-122"/>
                        <a:ea typeface="微软雅黑" pitchFamily="34" charset="-122"/>
                        <a:cs typeface="Times New Roman"/>
                      </a:endParaRPr>
                    </a:p>
                  </a:txBody>
                  <a:tcPr marL="66675" marR="66675" marT="0" marB="0" anchor="ctr"/>
                </a:tc>
              </a:tr>
              <a:tr h="0">
                <a:tc vMerge="1">
                  <a:txBody>
                    <a:bodyPr/>
                    <a:lstStyle/>
                    <a:p>
                      <a:endParaRPr lang="zh-CN" altLang="en-US"/>
                    </a:p>
                  </a:txBody>
                  <a:tcPr/>
                </a:tc>
                <a:tc>
                  <a:txBody>
                    <a:bodyPr/>
                    <a:lstStyle/>
                    <a:p>
                      <a:pPr algn="l">
                        <a:lnSpc>
                          <a:spcPts val="1170"/>
                        </a:lnSpc>
                        <a:spcAft>
                          <a:spcPts val="0"/>
                        </a:spcAft>
                      </a:pPr>
                      <a:r>
                        <a:rPr lang="en-US" sz="1600" b="0" kern="0">
                          <a:effectLst/>
                          <a:latin typeface="微软雅黑" pitchFamily="34" charset="-122"/>
                          <a:ea typeface="微软雅黑" pitchFamily="34" charset="-122"/>
                        </a:rPr>
                        <a:t>5.3</a:t>
                      </a:r>
                      <a:r>
                        <a:rPr lang="zh-CN" sz="1600" b="0" kern="0">
                          <a:effectLst/>
                          <a:latin typeface="微软雅黑" pitchFamily="34" charset="-122"/>
                          <a:ea typeface="微软雅黑" pitchFamily="34" charset="-122"/>
                        </a:rPr>
                        <a:t>质量监控状态</a:t>
                      </a:r>
                      <a:endParaRPr lang="zh-CN" sz="1600" b="0" kern="100">
                        <a:effectLst/>
                        <a:latin typeface="微软雅黑" pitchFamily="34" charset="-122"/>
                        <a:ea typeface="微软雅黑" pitchFamily="34" charset="-122"/>
                        <a:cs typeface="Times New Roman"/>
                      </a:endParaRPr>
                    </a:p>
                  </a:txBody>
                  <a:tcPr marL="66675" marR="66675" marT="0" marB="0" anchor="ctr"/>
                </a:tc>
                <a:tc>
                  <a:txBody>
                    <a:bodyPr/>
                    <a:lstStyle/>
                    <a:p>
                      <a:pPr algn="l">
                        <a:spcAft>
                          <a:spcPts val="0"/>
                        </a:spcAft>
                      </a:pPr>
                      <a:r>
                        <a:rPr lang="en-US" sz="1600" b="0" kern="0">
                          <a:effectLst/>
                          <a:latin typeface="微软雅黑" pitchFamily="34" charset="-122"/>
                          <a:ea typeface="微软雅黑" pitchFamily="34" charset="-122"/>
                        </a:rPr>
                        <a:t>​</a:t>
                      </a:r>
                      <a:endParaRPr lang="zh-CN" sz="1600" b="0" kern="100">
                        <a:effectLst/>
                        <a:latin typeface="微软雅黑" pitchFamily="34" charset="-122"/>
                        <a:ea typeface="微软雅黑" pitchFamily="34" charset="-122"/>
                        <a:cs typeface="Times New Roman"/>
                      </a:endParaRPr>
                    </a:p>
                  </a:txBody>
                  <a:tcPr marL="66675" marR="66675" marT="0" marB="0" anchor="ctr"/>
                </a:tc>
                <a:tc>
                  <a:txBody>
                    <a:bodyPr/>
                    <a:lstStyle/>
                    <a:p>
                      <a:pPr algn="l">
                        <a:spcAft>
                          <a:spcPts val="0"/>
                        </a:spcAft>
                      </a:pPr>
                      <a:r>
                        <a:rPr lang="en-US" sz="1600" b="0" kern="0" dirty="0">
                          <a:effectLst/>
                          <a:latin typeface="微软雅黑" pitchFamily="34" charset="-122"/>
                          <a:ea typeface="微软雅黑" pitchFamily="34" charset="-122"/>
                        </a:rPr>
                        <a:t>​</a:t>
                      </a:r>
                      <a:endParaRPr lang="zh-CN" sz="1600" b="0" kern="100" dirty="0">
                        <a:effectLst/>
                        <a:latin typeface="微软雅黑" pitchFamily="34" charset="-122"/>
                        <a:ea typeface="微软雅黑" pitchFamily="34" charset="-122"/>
                        <a:cs typeface="Times New Roman"/>
                      </a:endParaRPr>
                    </a:p>
                  </a:txBody>
                  <a:tcPr marL="66675" marR="66675" marT="0" marB="0" anchor="ctr"/>
                </a:tc>
                <a:tc>
                  <a:txBody>
                    <a:bodyPr/>
                    <a:lstStyle/>
                    <a:p>
                      <a:pPr algn="l">
                        <a:spcAft>
                          <a:spcPts val="0"/>
                        </a:spcAft>
                      </a:pPr>
                      <a:r>
                        <a:rPr lang="en-US" sz="1600" b="0" kern="0" dirty="0">
                          <a:effectLst/>
                          <a:latin typeface="微软雅黑" pitchFamily="34" charset="-122"/>
                          <a:ea typeface="微软雅黑" pitchFamily="34" charset="-122"/>
                        </a:rPr>
                        <a:t>​</a:t>
                      </a:r>
                      <a:endParaRPr lang="zh-CN" sz="1600" b="0" kern="100" dirty="0">
                        <a:effectLst/>
                        <a:latin typeface="微软雅黑" pitchFamily="34" charset="-122"/>
                        <a:ea typeface="微软雅黑" pitchFamily="34" charset="-122"/>
                        <a:cs typeface="Times New Roman"/>
                      </a:endParaRPr>
                    </a:p>
                  </a:txBody>
                  <a:tcPr marL="66675" marR="66675" marT="0" marB="0" anchor="ctr"/>
                </a:tc>
              </a:tr>
              <a:tr h="0">
                <a:tc rowSpan="3">
                  <a:txBody>
                    <a:bodyPr/>
                    <a:lstStyle/>
                    <a:p>
                      <a:pPr algn="ctr">
                        <a:lnSpc>
                          <a:spcPts val="1170"/>
                        </a:lnSpc>
                        <a:spcAft>
                          <a:spcPts val="0"/>
                        </a:spcAft>
                      </a:pPr>
                      <a:r>
                        <a:rPr lang="en-US" sz="1600" b="0" kern="0" dirty="0">
                          <a:effectLst/>
                          <a:latin typeface="微软雅黑" pitchFamily="34" charset="-122"/>
                          <a:ea typeface="微软雅黑" pitchFamily="34" charset="-122"/>
                        </a:rPr>
                        <a:t>6.</a:t>
                      </a:r>
                      <a:r>
                        <a:rPr lang="zh-CN" sz="1600" b="0" kern="0" dirty="0">
                          <a:effectLst/>
                          <a:latin typeface="微软雅黑" pitchFamily="34" charset="-122"/>
                          <a:ea typeface="微软雅黑" pitchFamily="34" charset="-122"/>
                        </a:rPr>
                        <a:t>需求方反馈</a:t>
                      </a:r>
                      <a:endParaRPr lang="zh-CN" sz="1600" b="0" kern="100" dirty="0">
                        <a:effectLst/>
                        <a:latin typeface="微软雅黑" pitchFamily="34" charset="-122"/>
                        <a:ea typeface="微软雅黑" pitchFamily="34" charset="-122"/>
                        <a:cs typeface="Times New Roman"/>
                      </a:endParaRPr>
                    </a:p>
                  </a:txBody>
                  <a:tcPr marL="66675" marR="66675" marT="0" marB="0" anchor="ctr"/>
                </a:tc>
                <a:tc>
                  <a:txBody>
                    <a:bodyPr/>
                    <a:lstStyle/>
                    <a:p>
                      <a:pPr algn="l">
                        <a:lnSpc>
                          <a:spcPts val="1170"/>
                        </a:lnSpc>
                        <a:spcAft>
                          <a:spcPts val="0"/>
                        </a:spcAft>
                      </a:pPr>
                      <a:r>
                        <a:rPr lang="en-US" sz="1600" b="0" kern="0">
                          <a:effectLst/>
                          <a:latin typeface="微软雅黑" pitchFamily="34" charset="-122"/>
                          <a:ea typeface="微软雅黑" pitchFamily="34" charset="-122"/>
                        </a:rPr>
                        <a:t>6.1</a:t>
                      </a:r>
                      <a:r>
                        <a:rPr lang="zh-CN" sz="1600" b="0" kern="0">
                          <a:effectLst/>
                          <a:latin typeface="微软雅黑" pitchFamily="34" charset="-122"/>
                          <a:ea typeface="微软雅黑" pitchFamily="34" charset="-122"/>
                        </a:rPr>
                        <a:t>学生反馈</a:t>
                      </a:r>
                      <a:endParaRPr lang="zh-CN" sz="1600" b="0" kern="100">
                        <a:effectLst/>
                        <a:latin typeface="微软雅黑" pitchFamily="34" charset="-122"/>
                        <a:ea typeface="微软雅黑" pitchFamily="34" charset="-122"/>
                        <a:cs typeface="Times New Roman"/>
                      </a:endParaRPr>
                    </a:p>
                  </a:txBody>
                  <a:tcPr marL="66675" marR="66675" marT="0" marB="0" anchor="ctr"/>
                </a:tc>
                <a:tc>
                  <a:txBody>
                    <a:bodyPr/>
                    <a:lstStyle/>
                    <a:p>
                      <a:pPr algn="l">
                        <a:spcAft>
                          <a:spcPts val="0"/>
                        </a:spcAft>
                      </a:pPr>
                      <a:r>
                        <a:rPr lang="en-US" sz="1600" b="0" kern="0">
                          <a:effectLst/>
                          <a:latin typeface="微软雅黑" pitchFamily="34" charset="-122"/>
                          <a:ea typeface="微软雅黑" pitchFamily="34" charset="-122"/>
                        </a:rPr>
                        <a:t>​</a:t>
                      </a:r>
                      <a:endParaRPr lang="zh-CN" sz="1600" b="0" kern="100">
                        <a:effectLst/>
                        <a:latin typeface="微软雅黑" pitchFamily="34" charset="-122"/>
                        <a:ea typeface="微软雅黑" pitchFamily="34" charset="-122"/>
                        <a:cs typeface="Times New Roman"/>
                      </a:endParaRPr>
                    </a:p>
                  </a:txBody>
                  <a:tcPr marL="66675" marR="66675" marT="0" marB="0" anchor="ctr"/>
                </a:tc>
                <a:tc>
                  <a:txBody>
                    <a:bodyPr/>
                    <a:lstStyle/>
                    <a:p>
                      <a:pPr algn="l">
                        <a:spcAft>
                          <a:spcPts val="0"/>
                        </a:spcAft>
                      </a:pPr>
                      <a:r>
                        <a:rPr lang="en-US" sz="1600" b="0" kern="0">
                          <a:effectLst/>
                          <a:latin typeface="微软雅黑" pitchFamily="34" charset="-122"/>
                          <a:ea typeface="微软雅黑" pitchFamily="34" charset="-122"/>
                        </a:rPr>
                        <a:t>​</a:t>
                      </a:r>
                      <a:endParaRPr lang="zh-CN" sz="1600" b="0" kern="100">
                        <a:effectLst/>
                        <a:latin typeface="微软雅黑" pitchFamily="34" charset="-122"/>
                        <a:ea typeface="微软雅黑" pitchFamily="34" charset="-122"/>
                        <a:cs typeface="Times New Roman"/>
                      </a:endParaRPr>
                    </a:p>
                  </a:txBody>
                  <a:tcPr marL="66675" marR="66675" marT="0" marB="0" anchor="ctr"/>
                </a:tc>
                <a:tc>
                  <a:txBody>
                    <a:bodyPr/>
                    <a:lstStyle/>
                    <a:p>
                      <a:pPr algn="l">
                        <a:spcAft>
                          <a:spcPts val="0"/>
                        </a:spcAft>
                      </a:pPr>
                      <a:r>
                        <a:rPr lang="en-US" sz="1600" b="0" kern="0" dirty="0">
                          <a:effectLst/>
                          <a:latin typeface="微软雅黑" pitchFamily="34" charset="-122"/>
                          <a:ea typeface="微软雅黑" pitchFamily="34" charset="-122"/>
                        </a:rPr>
                        <a:t>​</a:t>
                      </a:r>
                      <a:endParaRPr lang="zh-CN" sz="1600" b="0" kern="100" dirty="0">
                        <a:effectLst/>
                        <a:latin typeface="微软雅黑" pitchFamily="34" charset="-122"/>
                        <a:ea typeface="微软雅黑" pitchFamily="34" charset="-122"/>
                        <a:cs typeface="Times New Roman"/>
                      </a:endParaRPr>
                    </a:p>
                  </a:txBody>
                  <a:tcPr marL="66675" marR="66675" marT="0" marB="0" anchor="ctr"/>
                </a:tc>
              </a:tr>
              <a:tr h="0">
                <a:tc vMerge="1">
                  <a:txBody>
                    <a:bodyPr/>
                    <a:lstStyle/>
                    <a:p>
                      <a:endParaRPr lang="zh-CN" altLang="en-US"/>
                    </a:p>
                  </a:txBody>
                  <a:tcPr/>
                </a:tc>
                <a:tc>
                  <a:txBody>
                    <a:bodyPr/>
                    <a:lstStyle/>
                    <a:p>
                      <a:pPr algn="l">
                        <a:lnSpc>
                          <a:spcPts val="1170"/>
                        </a:lnSpc>
                        <a:spcAft>
                          <a:spcPts val="0"/>
                        </a:spcAft>
                      </a:pPr>
                      <a:r>
                        <a:rPr lang="en-US" sz="1600" b="0" kern="0">
                          <a:effectLst/>
                          <a:latin typeface="微软雅黑" pitchFamily="34" charset="-122"/>
                          <a:ea typeface="微软雅黑" pitchFamily="34" charset="-122"/>
                        </a:rPr>
                        <a:t>6.2</a:t>
                      </a:r>
                      <a:r>
                        <a:rPr lang="zh-CN" sz="1600" b="0" kern="0">
                          <a:effectLst/>
                          <a:latin typeface="微软雅黑" pitchFamily="34" charset="-122"/>
                          <a:ea typeface="微软雅黑" pitchFamily="34" charset="-122"/>
                        </a:rPr>
                        <a:t>用人方反馈</a:t>
                      </a:r>
                      <a:endParaRPr lang="zh-CN" sz="1600" b="0" kern="100">
                        <a:effectLst/>
                        <a:latin typeface="微软雅黑" pitchFamily="34" charset="-122"/>
                        <a:ea typeface="微软雅黑" pitchFamily="34" charset="-122"/>
                        <a:cs typeface="Times New Roman"/>
                      </a:endParaRPr>
                    </a:p>
                  </a:txBody>
                  <a:tcPr marL="66675" marR="66675" marT="0" marB="0" anchor="ctr"/>
                </a:tc>
                <a:tc>
                  <a:txBody>
                    <a:bodyPr/>
                    <a:lstStyle/>
                    <a:p>
                      <a:pPr algn="l">
                        <a:spcAft>
                          <a:spcPts val="0"/>
                        </a:spcAft>
                      </a:pPr>
                      <a:r>
                        <a:rPr lang="en-US" sz="1600" b="0" kern="0" dirty="0">
                          <a:effectLst/>
                          <a:latin typeface="微软雅黑" pitchFamily="34" charset="-122"/>
                          <a:ea typeface="微软雅黑" pitchFamily="34" charset="-122"/>
                        </a:rPr>
                        <a:t>​</a:t>
                      </a:r>
                      <a:endParaRPr lang="zh-CN" sz="1600" b="0" kern="100" dirty="0">
                        <a:effectLst/>
                        <a:latin typeface="微软雅黑" pitchFamily="34" charset="-122"/>
                        <a:ea typeface="微软雅黑" pitchFamily="34" charset="-122"/>
                        <a:cs typeface="Times New Roman"/>
                      </a:endParaRPr>
                    </a:p>
                  </a:txBody>
                  <a:tcPr marL="66675" marR="66675" marT="0" marB="0" anchor="ctr"/>
                </a:tc>
                <a:tc>
                  <a:txBody>
                    <a:bodyPr/>
                    <a:lstStyle/>
                    <a:p>
                      <a:pPr algn="l">
                        <a:spcAft>
                          <a:spcPts val="0"/>
                        </a:spcAft>
                      </a:pPr>
                      <a:r>
                        <a:rPr lang="en-US" sz="1600" b="0" kern="0">
                          <a:effectLst/>
                          <a:latin typeface="微软雅黑" pitchFamily="34" charset="-122"/>
                          <a:ea typeface="微软雅黑" pitchFamily="34" charset="-122"/>
                        </a:rPr>
                        <a:t>​</a:t>
                      </a:r>
                      <a:endParaRPr lang="zh-CN" sz="1600" b="0" kern="100">
                        <a:effectLst/>
                        <a:latin typeface="微软雅黑" pitchFamily="34" charset="-122"/>
                        <a:ea typeface="微软雅黑" pitchFamily="34" charset="-122"/>
                        <a:cs typeface="Times New Roman"/>
                      </a:endParaRPr>
                    </a:p>
                  </a:txBody>
                  <a:tcPr marL="66675" marR="66675" marT="0" marB="0" anchor="ctr"/>
                </a:tc>
                <a:tc>
                  <a:txBody>
                    <a:bodyPr/>
                    <a:lstStyle/>
                    <a:p>
                      <a:pPr algn="l">
                        <a:spcAft>
                          <a:spcPts val="0"/>
                        </a:spcAft>
                      </a:pPr>
                      <a:r>
                        <a:rPr lang="en-US" sz="1600" b="0" kern="0" dirty="0">
                          <a:effectLst/>
                          <a:latin typeface="微软雅黑" pitchFamily="34" charset="-122"/>
                          <a:ea typeface="微软雅黑" pitchFamily="34" charset="-122"/>
                        </a:rPr>
                        <a:t>​</a:t>
                      </a:r>
                      <a:endParaRPr lang="zh-CN" sz="1600" b="0" kern="100" dirty="0">
                        <a:effectLst/>
                        <a:latin typeface="微软雅黑" pitchFamily="34" charset="-122"/>
                        <a:ea typeface="微软雅黑" pitchFamily="34" charset="-122"/>
                        <a:cs typeface="Times New Roman"/>
                      </a:endParaRPr>
                    </a:p>
                  </a:txBody>
                  <a:tcPr marL="66675" marR="66675" marT="0" marB="0" anchor="ctr"/>
                </a:tc>
              </a:tr>
              <a:tr h="0">
                <a:tc vMerge="1">
                  <a:txBody>
                    <a:bodyPr/>
                    <a:lstStyle/>
                    <a:p>
                      <a:endParaRPr lang="zh-CN" altLang="en-US"/>
                    </a:p>
                  </a:txBody>
                  <a:tcPr/>
                </a:tc>
                <a:tc>
                  <a:txBody>
                    <a:bodyPr/>
                    <a:lstStyle/>
                    <a:p>
                      <a:pPr algn="l">
                        <a:lnSpc>
                          <a:spcPts val="1170"/>
                        </a:lnSpc>
                        <a:spcAft>
                          <a:spcPts val="0"/>
                        </a:spcAft>
                      </a:pPr>
                      <a:r>
                        <a:rPr lang="en-US" sz="1600" b="0" kern="0">
                          <a:effectLst/>
                          <a:latin typeface="微软雅黑" pitchFamily="34" charset="-122"/>
                          <a:ea typeface="微软雅黑" pitchFamily="34" charset="-122"/>
                        </a:rPr>
                        <a:t>6.3</a:t>
                      </a:r>
                      <a:r>
                        <a:rPr lang="zh-CN" sz="1600" b="0" kern="0">
                          <a:effectLst/>
                          <a:latin typeface="微软雅黑" pitchFamily="34" charset="-122"/>
                          <a:ea typeface="微软雅黑" pitchFamily="34" charset="-122"/>
                        </a:rPr>
                        <a:t>其他</a:t>
                      </a:r>
                      <a:endParaRPr lang="zh-CN" sz="1600" b="0" kern="100">
                        <a:effectLst/>
                        <a:latin typeface="微软雅黑" pitchFamily="34" charset="-122"/>
                        <a:ea typeface="微软雅黑" pitchFamily="34" charset="-122"/>
                        <a:cs typeface="Times New Roman"/>
                      </a:endParaRPr>
                    </a:p>
                  </a:txBody>
                  <a:tcPr marL="66675" marR="66675" marT="0" marB="0" anchor="ctr"/>
                </a:tc>
                <a:tc>
                  <a:txBody>
                    <a:bodyPr/>
                    <a:lstStyle/>
                    <a:p>
                      <a:pPr algn="l">
                        <a:spcAft>
                          <a:spcPts val="0"/>
                        </a:spcAft>
                      </a:pPr>
                      <a:r>
                        <a:rPr lang="en-US" sz="1600" b="0" kern="0">
                          <a:effectLst/>
                          <a:latin typeface="微软雅黑" pitchFamily="34" charset="-122"/>
                          <a:ea typeface="微软雅黑" pitchFamily="34" charset="-122"/>
                        </a:rPr>
                        <a:t>​</a:t>
                      </a:r>
                      <a:endParaRPr lang="zh-CN" sz="1600" b="0" kern="100">
                        <a:effectLst/>
                        <a:latin typeface="微软雅黑" pitchFamily="34" charset="-122"/>
                        <a:ea typeface="微软雅黑" pitchFamily="34" charset="-122"/>
                        <a:cs typeface="Times New Roman"/>
                      </a:endParaRPr>
                    </a:p>
                  </a:txBody>
                  <a:tcPr marL="66675" marR="66675" marT="0" marB="0" anchor="ctr"/>
                </a:tc>
                <a:tc>
                  <a:txBody>
                    <a:bodyPr/>
                    <a:lstStyle/>
                    <a:p>
                      <a:pPr algn="l">
                        <a:spcAft>
                          <a:spcPts val="0"/>
                        </a:spcAft>
                      </a:pPr>
                      <a:r>
                        <a:rPr lang="en-US" sz="1600" b="0" kern="0">
                          <a:effectLst/>
                          <a:latin typeface="微软雅黑" pitchFamily="34" charset="-122"/>
                          <a:ea typeface="微软雅黑" pitchFamily="34" charset="-122"/>
                        </a:rPr>
                        <a:t>​</a:t>
                      </a:r>
                      <a:endParaRPr lang="zh-CN" sz="1600" b="0" kern="100">
                        <a:effectLst/>
                        <a:latin typeface="微软雅黑" pitchFamily="34" charset="-122"/>
                        <a:ea typeface="微软雅黑" pitchFamily="34" charset="-122"/>
                        <a:cs typeface="Times New Roman"/>
                      </a:endParaRPr>
                    </a:p>
                  </a:txBody>
                  <a:tcPr marL="66675" marR="66675" marT="0" marB="0" anchor="ctr"/>
                </a:tc>
                <a:tc>
                  <a:txBody>
                    <a:bodyPr/>
                    <a:lstStyle/>
                    <a:p>
                      <a:pPr algn="l">
                        <a:spcAft>
                          <a:spcPts val="0"/>
                        </a:spcAft>
                      </a:pPr>
                      <a:r>
                        <a:rPr lang="en-US" sz="1600" b="0" kern="0" dirty="0">
                          <a:effectLst/>
                          <a:latin typeface="微软雅黑" pitchFamily="34" charset="-122"/>
                          <a:ea typeface="微软雅黑" pitchFamily="34" charset="-122"/>
                        </a:rPr>
                        <a:t>​</a:t>
                      </a:r>
                      <a:endParaRPr lang="zh-CN" sz="1600" b="0" kern="100" dirty="0">
                        <a:effectLst/>
                        <a:latin typeface="微软雅黑" pitchFamily="34" charset="-122"/>
                        <a:ea typeface="微软雅黑" pitchFamily="34" charset="-122"/>
                        <a:cs typeface="Times New Roman"/>
                      </a:endParaRPr>
                    </a:p>
                  </a:txBody>
                  <a:tcPr marL="66675" marR="66675" marT="0" marB="0" anchor="ctr"/>
                </a:tc>
              </a:tr>
              <a:tr h="0">
                <a:tc>
                  <a:txBody>
                    <a:bodyPr/>
                    <a:lstStyle/>
                    <a:p>
                      <a:pPr algn="ctr">
                        <a:lnSpc>
                          <a:spcPts val="1170"/>
                        </a:lnSpc>
                        <a:spcAft>
                          <a:spcPts val="0"/>
                        </a:spcAft>
                      </a:pPr>
                      <a:r>
                        <a:rPr lang="zh-CN" sz="1600" b="0" kern="0" dirty="0">
                          <a:effectLst/>
                          <a:latin typeface="微软雅黑" pitchFamily="34" charset="-122"/>
                          <a:ea typeface="微软雅黑" pitchFamily="34" charset="-122"/>
                        </a:rPr>
                        <a:t>综合诊断结论</a:t>
                      </a:r>
                      <a:endParaRPr lang="zh-CN" sz="1600" b="0" kern="100" dirty="0">
                        <a:effectLst/>
                        <a:latin typeface="微软雅黑" pitchFamily="34" charset="-122"/>
                        <a:ea typeface="微软雅黑" pitchFamily="34" charset="-122"/>
                        <a:cs typeface="Times New Roman"/>
                      </a:endParaRPr>
                    </a:p>
                  </a:txBody>
                  <a:tcPr marL="66675" marR="66675" marT="0" marB="0" anchor="ctr"/>
                </a:tc>
                <a:tc gridSpan="4">
                  <a:txBody>
                    <a:bodyPr/>
                    <a:lstStyle/>
                    <a:p>
                      <a:pPr algn="l">
                        <a:spcAft>
                          <a:spcPts val="0"/>
                        </a:spcAft>
                      </a:pPr>
                      <a:r>
                        <a:rPr lang="en-US" sz="1600" b="0" kern="0" dirty="0">
                          <a:effectLst/>
                          <a:latin typeface="微软雅黑" pitchFamily="34" charset="-122"/>
                          <a:ea typeface="微软雅黑" pitchFamily="34" charset="-122"/>
                        </a:rPr>
                        <a:t>​</a:t>
                      </a:r>
                      <a:endParaRPr lang="zh-CN" sz="1600" b="0" kern="100" dirty="0">
                        <a:effectLst/>
                        <a:latin typeface="微软雅黑" pitchFamily="34" charset="-122"/>
                        <a:ea typeface="微软雅黑" pitchFamily="34" charset="-122"/>
                        <a:cs typeface="Times New Roman"/>
                      </a:endParaRPr>
                    </a:p>
                  </a:txBody>
                  <a:tcPr marL="66675" marR="66675"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0">
                <a:tc>
                  <a:txBody>
                    <a:bodyPr/>
                    <a:lstStyle/>
                    <a:p>
                      <a:pPr algn="ctr">
                        <a:lnSpc>
                          <a:spcPts val="1170"/>
                        </a:lnSpc>
                        <a:spcAft>
                          <a:spcPts val="0"/>
                        </a:spcAft>
                      </a:pPr>
                      <a:r>
                        <a:rPr lang="zh-CN" sz="1600" b="0" kern="0" dirty="0">
                          <a:effectLst/>
                          <a:latin typeface="微软雅黑" pitchFamily="34" charset="-122"/>
                          <a:ea typeface="微软雅黑" pitchFamily="34" charset="-122"/>
                        </a:rPr>
                        <a:t>改进工作建议</a:t>
                      </a:r>
                      <a:endParaRPr lang="zh-CN" sz="1600" b="0" kern="100" dirty="0">
                        <a:effectLst/>
                        <a:latin typeface="微软雅黑" pitchFamily="34" charset="-122"/>
                        <a:ea typeface="微软雅黑" pitchFamily="34" charset="-122"/>
                        <a:cs typeface="Times New Roman"/>
                      </a:endParaRPr>
                    </a:p>
                  </a:txBody>
                  <a:tcPr marL="66675" marR="66675" marT="0" marB="0" anchor="ctr"/>
                </a:tc>
                <a:tc gridSpan="4">
                  <a:txBody>
                    <a:bodyPr/>
                    <a:lstStyle/>
                    <a:p>
                      <a:pPr algn="l">
                        <a:spcAft>
                          <a:spcPts val="0"/>
                        </a:spcAft>
                      </a:pPr>
                      <a:r>
                        <a:rPr lang="en-US" sz="1600" b="0" kern="0" dirty="0">
                          <a:effectLst/>
                          <a:latin typeface="微软雅黑" pitchFamily="34" charset="-122"/>
                          <a:ea typeface="微软雅黑" pitchFamily="34" charset="-122"/>
                        </a:rPr>
                        <a:t>​</a:t>
                      </a:r>
                      <a:endParaRPr lang="zh-CN" sz="1600" b="0" kern="100" dirty="0">
                        <a:effectLst/>
                        <a:latin typeface="微软雅黑" pitchFamily="34" charset="-122"/>
                        <a:ea typeface="微软雅黑" pitchFamily="34" charset="-122"/>
                        <a:cs typeface="Times New Roman"/>
                      </a:endParaRPr>
                    </a:p>
                  </a:txBody>
                  <a:tcPr marL="66675" marR="66675"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bl>
          </a:graphicData>
        </a:graphic>
      </p:graphicFrame>
    </p:spTree>
    <p:extLst>
      <p:ext uri="{BB962C8B-B14F-4D97-AF65-F5344CB8AC3E}">
        <p14:creationId xmlns:p14="http://schemas.microsoft.com/office/powerpoint/2010/main" val="2689693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16</a:t>
            </a:r>
            <a:endParaRPr lang="zh-CN" altLang="en-US" sz="1600" b="1" dirty="0">
              <a:solidFill>
                <a:prstClr val="white"/>
              </a:solidFill>
            </a:endParaRPr>
          </a:p>
        </p:txBody>
      </p:sp>
      <p:cxnSp>
        <p:nvCxnSpPr>
          <p:cNvPr id="32" name="直接连接符 31"/>
          <p:cNvCxnSpPr/>
          <p:nvPr/>
        </p:nvCxnSpPr>
        <p:spPr>
          <a:xfrm>
            <a:off x="1768416" y="404813"/>
            <a:ext cx="98139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MH_Other_5"/>
          <p:cNvSpPr>
            <a:spLocks noChangeArrowheads="1"/>
          </p:cNvSpPr>
          <p:nvPr>
            <p:custDataLst>
              <p:tags r:id="rId1"/>
            </p:custDataLst>
          </p:nvPr>
        </p:nvSpPr>
        <p:spPr bwMode="auto">
          <a:xfrm>
            <a:off x="291069" y="715880"/>
            <a:ext cx="2656317" cy="53305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sym typeface="微软雅黑" panose="020B0503020204020204" pitchFamily="34" charset="-122"/>
              </a:rPr>
              <a:t>（五）诊改工作流程</a:t>
            </a:r>
            <a:endParaRPr lang="zh-CN" altLang="en-US" sz="2000" b="1" dirty="0">
              <a:solidFill>
                <a:srgbClr val="FFFFFF"/>
              </a:solidFill>
              <a:ea typeface="微软雅黑" pitchFamily="34" charset="-122"/>
              <a:sym typeface="微软雅黑" panose="020B0503020204020204" pitchFamily="34" charset="-122"/>
            </a:endParaRPr>
          </a:p>
        </p:txBody>
      </p:sp>
      <p:sp>
        <p:nvSpPr>
          <p:cNvPr id="21" name="矩形 20"/>
          <p:cNvSpPr/>
          <p:nvPr/>
        </p:nvSpPr>
        <p:spPr>
          <a:xfrm>
            <a:off x="886001" y="1947878"/>
            <a:ext cx="10041903" cy="3194721"/>
          </a:xfrm>
          <a:prstGeom prst="rect">
            <a:avLst/>
          </a:prstGeom>
          <a:solidFill>
            <a:schemeClr val="accent5">
              <a:lumMod val="20000"/>
              <a:lumOff val="80000"/>
            </a:schemeClr>
          </a:solidFill>
        </p:spPr>
        <p:txBody>
          <a:bodyPr wrap="square">
            <a:spAutoFit/>
          </a:bodyPr>
          <a:lstStyle/>
          <a:p>
            <a:pPr>
              <a:lnSpc>
                <a:spcPct val="180000"/>
              </a:lnSpc>
            </a:pPr>
            <a:r>
              <a:rPr lang="en-US" altLang="zh-CN" sz="1600" b="1" dirty="0" smtClean="0">
                <a:solidFill>
                  <a:srgbClr val="C00000"/>
                </a:solidFill>
                <a:latin typeface="微软雅黑" pitchFamily="34" charset="-122"/>
                <a:ea typeface="微软雅黑" pitchFamily="34" charset="-122"/>
              </a:rPr>
              <a:t>1</a:t>
            </a:r>
            <a:r>
              <a:rPr lang="en-US" altLang="zh-CN" sz="1600" b="1" dirty="0">
                <a:solidFill>
                  <a:srgbClr val="C00000"/>
                </a:solidFill>
                <a:latin typeface="微软雅黑" pitchFamily="34" charset="-122"/>
                <a:ea typeface="微软雅黑" pitchFamily="34" charset="-122"/>
              </a:rPr>
              <a:t>.</a:t>
            </a:r>
            <a:r>
              <a:rPr lang="zh-CN" altLang="zh-CN" sz="1600" b="1" dirty="0">
                <a:solidFill>
                  <a:srgbClr val="C00000"/>
                </a:solidFill>
                <a:latin typeface="微软雅黑" pitchFamily="34" charset="-122"/>
                <a:ea typeface="微软雅黑" pitchFamily="34" charset="-122"/>
              </a:rPr>
              <a:t>自主诊</a:t>
            </a:r>
            <a:r>
              <a:rPr lang="zh-CN" altLang="zh-CN" sz="1600" b="1" dirty="0" smtClean="0">
                <a:solidFill>
                  <a:srgbClr val="C00000"/>
                </a:solidFill>
                <a:latin typeface="微软雅黑" pitchFamily="34" charset="-122"/>
                <a:ea typeface="微软雅黑" pitchFamily="34" charset="-122"/>
              </a:rPr>
              <a:t>改</a:t>
            </a:r>
            <a:r>
              <a:rPr lang="zh-CN" altLang="en-US" sz="1600" b="1" dirty="0" smtClean="0">
                <a:solidFill>
                  <a:srgbClr val="C00000"/>
                </a:solidFill>
                <a:latin typeface="微软雅黑" pitchFamily="34" charset="-122"/>
                <a:ea typeface="微软雅黑" pitchFamily="34" charset="-122"/>
              </a:rPr>
              <a:t>。</a:t>
            </a:r>
            <a:r>
              <a:rPr lang="zh-CN" altLang="zh-CN" sz="1600" dirty="0" smtClean="0">
                <a:latin typeface="微软雅黑" pitchFamily="34" charset="-122"/>
                <a:ea typeface="微软雅黑" pitchFamily="34" charset="-122"/>
              </a:rPr>
              <a:t>学校</a:t>
            </a:r>
            <a:r>
              <a:rPr lang="zh-CN" altLang="zh-CN" sz="1600" dirty="0">
                <a:latin typeface="微软雅黑" pitchFamily="34" charset="-122"/>
                <a:ea typeface="微软雅黑" pitchFamily="34" charset="-122"/>
              </a:rPr>
              <a:t>根据省级执行方案，建立常态化周期性教学工作诊改制度和工作机制，定期进行自我诊改。</a:t>
            </a:r>
          </a:p>
          <a:p>
            <a:pPr>
              <a:lnSpc>
                <a:spcPct val="180000"/>
              </a:lnSpc>
            </a:pPr>
            <a:r>
              <a:rPr lang="en-US" altLang="zh-CN" sz="1600" b="1" dirty="0" smtClean="0">
                <a:solidFill>
                  <a:srgbClr val="C00000"/>
                </a:solidFill>
                <a:latin typeface="微软雅黑" pitchFamily="34" charset="-122"/>
                <a:ea typeface="微软雅黑" pitchFamily="34" charset="-122"/>
              </a:rPr>
              <a:t>2</a:t>
            </a:r>
            <a:r>
              <a:rPr lang="en-US" altLang="zh-CN" sz="1600" b="1" dirty="0">
                <a:solidFill>
                  <a:srgbClr val="C00000"/>
                </a:solidFill>
                <a:latin typeface="微软雅黑" pitchFamily="34" charset="-122"/>
                <a:ea typeface="微软雅黑" pitchFamily="34" charset="-122"/>
              </a:rPr>
              <a:t>.</a:t>
            </a:r>
            <a:r>
              <a:rPr lang="zh-CN" altLang="zh-CN" sz="1600" b="1" dirty="0">
                <a:solidFill>
                  <a:srgbClr val="C00000"/>
                </a:solidFill>
                <a:latin typeface="微软雅黑" pitchFamily="34" charset="-122"/>
                <a:ea typeface="微软雅黑" pitchFamily="34" charset="-122"/>
              </a:rPr>
              <a:t>抽样复核</a:t>
            </a:r>
            <a:r>
              <a:rPr lang="zh-CN" altLang="en-US" sz="1600" b="1" dirty="0">
                <a:solidFill>
                  <a:srgbClr val="C00000"/>
                </a:solidFill>
                <a:latin typeface="微软雅黑" pitchFamily="34" charset="-122"/>
                <a:ea typeface="微软雅黑" pitchFamily="34" charset="-122"/>
              </a:rPr>
              <a:t>。</a:t>
            </a:r>
            <a:r>
              <a:rPr lang="zh-CN" altLang="zh-CN" sz="1600" dirty="0" smtClean="0">
                <a:latin typeface="微软雅黑" pitchFamily="34" charset="-122"/>
                <a:ea typeface="微软雅黑" pitchFamily="34" charset="-122"/>
              </a:rPr>
              <a:t>（</a:t>
            </a:r>
            <a:r>
              <a:rPr lang="en-US" altLang="zh-CN" sz="1600" dirty="0">
                <a:latin typeface="微软雅黑" pitchFamily="34" charset="-122"/>
                <a:ea typeface="微软雅黑" pitchFamily="34" charset="-122"/>
              </a:rPr>
              <a:t>1</a:t>
            </a:r>
            <a:r>
              <a:rPr lang="zh-CN" altLang="zh-CN" sz="1600" dirty="0">
                <a:latin typeface="微软雅黑" pitchFamily="34" charset="-122"/>
                <a:ea typeface="微软雅黑" pitchFamily="34" charset="-122"/>
              </a:rPr>
              <a:t>）省级教育行政部门按照诊改工作执行方案、实施规划和实际需要，抽样确定复核学校</a:t>
            </a:r>
            <a:r>
              <a:rPr lang="zh-CN" altLang="zh-CN" sz="1600" dirty="0" smtClean="0">
                <a:latin typeface="微软雅黑" pitchFamily="34" charset="-122"/>
                <a:ea typeface="微软雅黑" pitchFamily="34" charset="-122"/>
              </a:rPr>
              <a:t>。</a:t>
            </a:r>
            <a:r>
              <a:rPr lang="zh-CN" altLang="zh-CN" sz="1600" dirty="0">
                <a:latin typeface="微软雅黑" pitchFamily="34" charset="-122"/>
                <a:ea typeface="微软雅黑" pitchFamily="34" charset="-122"/>
              </a:rPr>
              <a:t>（</a:t>
            </a:r>
            <a:r>
              <a:rPr lang="en-US" altLang="zh-CN" sz="1600" dirty="0">
                <a:latin typeface="微软雅黑" pitchFamily="34" charset="-122"/>
                <a:ea typeface="微软雅黑" pitchFamily="34" charset="-122"/>
              </a:rPr>
              <a:t>2</a:t>
            </a:r>
            <a:r>
              <a:rPr lang="zh-CN" altLang="zh-CN" sz="1600" dirty="0">
                <a:latin typeface="微软雅黑" pitchFamily="34" charset="-122"/>
                <a:ea typeface="微软雅黑" pitchFamily="34" charset="-122"/>
              </a:rPr>
              <a:t>）现场复核</a:t>
            </a:r>
            <a:r>
              <a:rPr lang="zh-CN" altLang="zh-CN" sz="1600" dirty="0" smtClean="0">
                <a:latin typeface="微软雅黑" pitchFamily="34" charset="-122"/>
                <a:ea typeface="微软雅黑" pitchFamily="34" charset="-122"/>
              </a:rPr>
              <a:t>。专家</a:t>
            </a:r>
            <a:r>
              <a:rPr lang="zh-CN" altLang="zh-CN" sz="1600" dirty="0">
                <a:latin typeface="微软雅黑" pitchFamily="34" charset="-122"/>
                <a:ea typeface="微软雅黑" pitchFamily="34" charset="-122"/>
              </a:rPr>
              <a:t>团队现场复核；撰写现场复核报告</a:t>
            </a:r>
            <a:r>
              <a:rPr lang="zh-CN" altLang="zh-CN" sz="1600" dirty="0" smtClean="0">
                <a:latin typeface="微软雅黑" pitchFamily="34" charset="-122"/>
                <a:ea typeface="微软雅黑" pitchFamily="34" charset="-122"/>
              </a:rPr>
              <a:t>。</a:t>
            </a:r>
            <a:r>
              <a:rPr lang="zh-CN" altLang="zh-CN" sz="1600" dirty="0">
                <a:latin typeface="微软雅黑" pitchFamily="34" charset="-122"/>
                <a:ea typeface="微软雅黑" pitchFamily="34" charset="-122"/>
              </a:rPr>
              <a:t>（</a:t>
            </a:r>
            <a:r>
              <a:rPr lang="en-US" altLang="zh-CN" sz="1600" dirty="0">
                <a:latin typeface="微软雅黑" pitchFamily="34" charset="-122"/>
                <a:ea typeface="微软雅黑" pitchFamily="34" charset="-122"/>
              </a:rPr>
              <a:t>3</a:t>
            </a:r>
            <a:r>
              <a:rPr lang="zh-CN" altLang="zh-CN" sz="1600" dirty="0">
                <a:latin typeface="微软雅黑" pitchFamily="34" charset="-122"/>
                <a:ea typeface="微软雅黑" pitchFamily="34" charset="-122"/>
              </a:rPr>
              <a:t>）落实改进。学校根据认定的复核报告深化改进工作，并在完成改进工作后进行总结</a:t>
            </a:r>
            <a:r>
              <a:rPr lang="zh-CN" altLang="zh-CN"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pPr>
              <a:lnSpc>
                <a:spcPct val="180000"/>
              </a:lnSpc>
            </a:pPr>
            <a:r>
              <a:rPr lang="en-US" altLang="zh-CN" sz="1600" b="1" dirty="0" smtClean="0">
                <a:solidFill>
                  <a:srgbClr val="C00000"/>
                </a:solidFill>
                <a:latin typeface="微软雅黑" pitchFamily="34" charset="-122"/>
                <a:ea typeface="微软雅黑" pitchFamily="34" charset="-122"/>
              </a:rPr>
              <a:t>3</a:t>
            </a:r>
            <a:r>
              <a:rPr lang="en-US" altLang="zh-CN" sz="1600" b="1" dirty="0">
                <a:solidFill>
                  <a:srgbClr val="C00000"/>
                </a:solidFill>
                <a:latin typeface="微软雅黑" pitchFamily="34" charset="-122"/>
                <a:ea typeface="微软雅黑" pitchFamily="34" charset="-122"/>
              </a:rPr>
              <a:t>.</a:t>
            </a:r>
            <a:r>
              <a:rPr lang="zh-CN" altLang="zh-CN" sz="1600" b="1" dirty="0">
                <a:solidFill>
                  <a:srgbClr val="C00000"/>
                </a:solidFill>
                <a:latin typeface="微软雅黑" pitchFamily="34" charset="-122"/>
                <a:ea typeface="微软雅黑" pitchFamily="34" charset="-122"/>
              </a:rPr>
              <a:t>信息公开。</a:t>
            </a:r>
            <a:r>
              <a:rPr lang="zh-CN" altLang="zh-CN" sz="1600" dirty="0" smtClean="0">
                <a:latin typeface="微软雅黑" pitchFamily="34" charset="-122"/>
                <a:ea typeface="微软雅黑" pitchFamily="34" charset="-122"/>
              </a:rPr>
              <a:t>须</a:t>
            </a:r>
            <a:r>
              <a:rPr lang="zh-CN" altLang="zh-CN" sz="1600" dirty="0">
                <a:latin typeface="微软雅黑" pitchFamily="34" charset="-122"/>
                <a:ea typeface="微软雅黑" pitchFamily="34" charset="-122"/>
              </a:rPr>
              <a:t>指定网站，及时公布教学工作诊改</a:t>
            </a:r>
            <a:r>
              <a:rPr lang="zh-CN" altLang="zh-CN" sz="1600" dirty="0" smtClean="0">
                <a:latin typeface="微软雅黑" pitchFamily="34" charset="-122"/>
                <a:ea typeface="微软雅黑" pitchFamily="34" charset="-122"/>
              </a:rPr>
              <a:t>相关</a:t>
            </a:r>
            <a:r>
              <a:rPr lang="zh-CN" altLang="en-US" sz="1600" dirty="0" smtClean="0">
                <a:latin typeface="微软雅黑" pitchFamily="34" charset="-122"/>
                <a:ea typeface="微软雅黑" pitchFamily="34" charset="-122"/>
              </a:rPr>
              <a:t>工作</a:t>
            </a:r>
            <a:r>
              <a:rPr lang="zh-CN" altLang="zh-CN" sz="1600" dirty="0" smtClean="0">
                <a:latin typeface="微软雅黑" pitchFamily="34" charset="-122"/>
                <a:ea typeface="微软雅黑" pitchFamily="34" charset="-122"/>
              </a:rPr>
              <a:t>、</a:t>
            </a:r>
            <a:r>
              <a:rPr lang="zh-CN" altLang="zh-CN" sz="1600" dirty="0">
                <a:latin typeface="微软雅黑" pitchFamily="34" charset="-122"/>
                <a:ea typeface="微软雅黑" pitchFamily="34" charset="-122"/>
              </a:rPr>
              <a:t>学校自我诊改报告、学校人才培养工作状态数据，以及复核结论等信息，接受社会监督</a:t>
            </a:r>
            <a:r>
              <a:rPr lang="zh-CN" altLang="zh-CN"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pPr>
              <a:lnSpc>
                <a:spcPct val="180000"/>
              </a:lnSpc>
            </a:pPr>
            <a:r>
              <a:rPr lang="en-US" altLang="zh-CN" sz="1600" b="1" dirty="0" smtClean="0">
                <a:solidFill>
                  <a:srgbClr val="C00000"/>
                </a:solidFill>
                <a:latin typeface="微软雅黑" pitchFamily="34" charset="-122"/>
                <a:ea typeface="微软雅黑" pitchFamily="34" charset="-122"/>
              </a:rPr>
              <a:t>4</a:t>
            </a:r>
            <a:r>
              <a:rPr lang="en-US" altLang="zh-CN" sz="1600" b="1" dirty="0">
                <a:solidFill>
                  <a:srgbClr val="C00000"/>
                </a:solidFill>
                <a:latin typeface="微软雅黑" pitchFamily="34" charset="-122"/>
                <a:ea typeface="微软雅黑" pitchFamily="34" charset="-122"/>
              </a:rPr>
              <a:t>.</a:t>
            </a:r>
            <a:r>
              <a:rPr lang="zh-CN" altLang="zh-CN" sz="1600" b="1" dirty="0">
                <a:solidFill>
                  <a:srgbClr val="C00000"/>
                </a:solidFill>
                <a:latin typeface="微软雅黑" pitchFamily="34" charset="-122"/>
                <a:ea typeface="微软雅黑" pitchFamily="34" charset="-122"/>
              </a:rPr>
              <a:t>加强监管。</a:t>
            </a:r>
            <a:r>
              <a:rPr lang="zh-CN" altLang="zh-CN" sz="1600" dirty="0">
                <a:latin typeface="微软雅黑" pitchFamily="34" charset="-122"/>
                <a:ea typeface="微软雅黑" pitchFamily="34" charset="-122"/>
              </a:rPr>
              <a:t>专家组成员一经明确，不得接受邀请参加有关学校的辅导、讲座等活动</a:t>
            </a:r>
            <a:r>
              <a:rPr lang="zh-CN" altLang="zh-CN" sz="1600" dirty="0" smtClean="0">
                <a:latin typeface="微软雅黑" pitchFamily="34" charset="-122"/>
                <a:ea typeface="微软雅黑" pitchFamily="34" charset="-122"/>
              </a:rPr>
              <a:t>。</a:t>
            </a:r>
            <a:endParaRPr lang="zh-CN" altLang="en-US" sz="1600" dirty="0">
              <a:latin typeface="微软雅黑" pitchFamily="34" charset="-122"/>
              <a:ea typeface="微软雅黑" pitchFamily="34" charset="-122"/>
            </a:endParaRPr>
          </a:p>
        </p:txBody>
      </p:sp>
    </p:spTree>
    <p:extLst>
      <p:ext uri="{BB962C8B-B14F-4D97-AF65-F5344CB8AC3E}">
        <p14:creationId xmlns:p14="http://schemas.microsoft.com/office/powerpoint/2010/main" val="3810841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17</a:t>
            </a:r>
            <a:endParaRPr lang="zh-CN" altLang="en-US" sz="1600" b="1" dirty="0">
              <a:solidFill>
                <a:prstClr val="white"/>
              </a:solidFill>
            </a:endParaRPr>
          </a:p>
        </p:txBody>
      </p:sp>
      <p:cxnSp>
        <p:nvCxnSpPr>
          <p:cNvPr id="32" name="直接连接符 31"/>
          <p:cNvCxnSpPr/>
          <p:nvPr/>
        </p:nvCxnSpPr>
        <p:spPr>
          <a:xfrm>
            <a:off x="1768416" y="404813"/>
            <a:ext cx="98044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1543077" y="1638998"/>
            <a:ext cx="8434224" cy="4761800"/>
            <a:chOff x="90651" y="902550"/>
            <a:chExt cx="8225765" cy="4566397"/>
          </a:xfrm>
        </p:grpSpPr>
        <p:sp>
          <p:nvSpPr>
            <p:cNvPr id="15" name="矩形 14"/>
            <p:cNvSpPr/>
            <p:nvPr/>
          </p:nvSpPr>
          <p:spPr>
            <a:xfrm>
              <a:off x="5419998" y="1195111"/>
              <a:ext cx="45719" cy="38661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lang="zh-CN" altLang="en-US"/>
            </a:p>
          </p:txBody>
        </p:sp>
        <p:sp>
          <p:nvSpPr>
            <p:cNvPr id="16" name="MH_Text_2"/>
            <p:cNvSpPr txBox="1">
              <a:spLocks noChangeArrowheads="1"/>
            </p:cNvSpPr>
            <p:nvPr>
              <p:custDataLst>
                <p:tags r:id="rId2"/>
              </p:custDataLst>
            </p:nvPr>
          </p:nvSpPr>
          <p:spPr bwMode="auto">
            <a:xfrm>
              <a:off x="90651" y="902550"/>
              <a:ext cx="3837856" cy="4566397"/>
            </a:xfrm>
            <a:prstGeom prst="rect">
              <a:avLst/>
            </a:prstGeom>
            <a:noFill/>
            <a:ln w="9525" cmpd="sng">
              <a:solidFill>
                <a:schemeClr val="accent2"/>
              </a:solidFill>
              <a:prstDash val="dash"/>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marL="171450" indent="-171450">
                <a:lnSpc>
                  <a:spcPts val="2500"/>
                </a:lnSpc>
                <a:buFont typeface="Wingdings" panose="05000000000000000000" pitchFamily="2" charset="2"/>
                <a:buChar char="l"/>
              </a:pPr>
              <a:r>
                <a:rPr lang="zh-CN" altLang="zh-CN" sz="1600" b="1" dirty="0" smtClean="0">
                  <a:solidFill>
                    <a:srgbClr val="0070C0"/>
                  </a:solidFill>
                  <a:latin typeface="微软雅黑" panose="020B0503020204020204" pitchFamily="34" charset="-122"/>
                  <a:ea typeface="微软雅黑" panose="020B0503020204020204" pitchFamily="34" charset="-122"/>
                </a:rPr>
                <a:t>三个环节</a:t>
              </a:r>
              <a:endParaRPr lang="en-US" altLang="zh-CN" sz="1600" b="1" dirty="0" smtClean="0">
                <a:solidFill>
                  <a:srgbClr val="0070C0"/>
                </a:solidFill>
                <a:latin typeface="微软雅黑" panose="020B0503020204020204" pitchFamily="34" charset="-122"/>
                <a:ea typeface="微软雅黑" panose="020B0503020204020204" pitchFamily="34" charset="-122"/>
              </a:endParaRPr>
            </a:p>
            <a:p>
              <a:pPr>
                <a:lnSpc>
                  <a:spcPts val="2500"/>
                </a:lnSpc>
              </a:pPr>
              <a:r>
                <a:rPr lang="en-US" altLang="zh-CN" sz="1600" b="1" dirty="0" smtClean="0">
                  <a:latin typeface="微软雅黑" panose="020B0503020204020204" pitchFamily="34" charset="-122"/>
                  <a:ea typeface="微软雅黑" panose="020B0503020204020204" pitchFamily="34" charset="-122"/>
                </a:rPr>
                <a:t>   </a:t>
              </a:r>
              <a:r>
                <a:rPr lang="zh-CN" altLang="zh-CN" sz="1600" dirty="0" smtClean="0">
                  <a:latin typeface="微软雅黑" panose="020B0503020204020204" pitchFamily="34" charset="-122"/>
                  <a:ea typeface="微软雅黑" panose="020B0503020204020204" pitchFamily="34" charset="-122"/>
                </a:rPr>
                <a:t>需求输入、质量生成与改进、质量输出</a:t>
              </a:r>
              <a:endParaRPr lang="en-US" altLang="zh-CN" sz="1600" dirty="0" smtClean="0">
                <a:latin typeface="微软雅黑" panose="020B0503020204020204" pitchFamily="34" charset="-122"/>
                <a:ea typeface="微软雅黑" panose="020B0503020204020204" pitchFamily="34" charset="-122"/>
              </a:endParaRPr>
            </a:p>
            <a:p>
              <a:pPr marL="171450" indent="-171450">
                <a:lnSpc>
                  <a:spcPts val="2500"/>
                </a:lnSpc>
                <a:buFont typeface="Wingdings" panose="05000000000000000000" pitchFamily="2" charset="2"/>
                <a:buChar char="l"/>
              </a:pPr>
              <a:r>
                <a:rPr lang="zh-CN" altLang="zh-CN" sz="1600" b="1" dirty="0" smtClean="0">
                  <a:solidFill>
                    <a:srgbClr val="0070C0"/>
                  </a:solidFill>
                  <a:latin typeface="微软雅黑" panose="020B0503020204020204" pitchFamily="34" charset="-122"/>
                  <a:ea typeface="微软雅黑" panose="020B0503020204020204" pitchFamily="34" charset="-122"/>
                </a:rPr>
                <a:t>四个步骤</a:t>
              </a:r>
              <a:endParaRPr lang="en-US" altLang="zh-CN" sz="1600" b="1" dirty="0" smtClean="0">
                <a:solidFill>
                  <a:srgbClr val="0070C0"/>
                </a:solidFill>
                <a:latin typeface="微软雅黑" panose="020B0503020204020204" pitchFamily="34" charset="-122"/>
                <a:ea typeface="微软雅黑" panose="020B0503020204020204" pitchFamily="34" charset="-122"/>
              </a:endParaRPr>
            </a:p>
            <a:p>
              <a:pPr>
                <a:lnSpc>
                  <a:spcPts val="2500"/>
                </a:lnSpc>
              </a:pPr>
              <a:r>
                <a:rPr lang="zh-CN" altLang="zh-CN" sz="1600" dirty="0" smtClean="0">
                  <a:latin typeface="微软雅黑" panose="020B0503020204020204" pitchFamily="34" charset="-122"/>
                  <a:ea typeface="微软雅黑" panose="020B0503020204020204" pitchFamily="34" charset="-122"/>
                </a:rPr>
                <a:t>“自立目标—自定标准—自主实施—自我诊改” 质量螺旋递进的常态化自我诊改机制</a:t>
              </a:r>
              <a:endParaRPr lang="en-US" altLang="zh-CN" sz="1600" dirty="0" smtClean="0">
                <a:latin typeface="微软雅黑" panose="020B0503020204020204" pitchFamily="34" charset="-122"/>
                <a:ea typeface="微软雅黑" panose="020B0503020204020204" pitchFamily="34" charset="-122"/>
              </a:endParaRPr>
            </a:p>
            <a:p>
              <a:pPr marL="171450" indent="-171450">
                <a:lnSpc>
                  <a:spcPts val="2500"/>
                </a:lnSpc>
                <a:buFont typeface="Wingdings" panose="05000000000000000000" pitchFamily="2" charset="2"/>
                <a:buChar char="l"/>
              </a:pPr>
              <a:r>
                <a:rPr lang="zh-CN" altLang="zh-CN" sz="1600" b="1" dirty="0" smtClean="0">
                  <a:solidFill>
                    <a:srgbClr val="0070C0"/>
                  </a:solidFill>
                  <a:latin typeface="微软雅黑" panose="020B0503020204020204" pitchFamily="34" charset="-122"/>
                  <a:ea typeface="微软雅黑" panose="020B0503020204020204" pitchFamily="34" charset="-122"/>
                </a:rPr>
                <a:t>五纵五横</a:t>
              </a:r>
              <a:endParaRPr lang="en-US" altLang="zh-CN" sz="1600" b="1" dirty="0" smtClean="0">
                <a:solidFill>
                  <a:srgbClr val="0070C0"/>
                </a:solidFill>
                <a:latin typeface="微软雅黑" panose="020B0503020204020204" pitchFamily="34" charset="-122"/>
                <a:ea typeface="微软雅黑" panose="020B0503020204020204" pitchFamily="34" charset="-122"/>
              </a:endParaRPr>
            </a:p>
            <a:p>
              <a:pPr marL="171450" indent="-171450">
                <a:lnSpc>
                  <a:spcPts val="2500"/>
                </a:lnSpc>
                <a:buFont typeface="Arial" panose="020B0604020202020204" pitchFamily="34" charset="0"/>
                <a:buChar char="•"/>
              </a:pPr>
              <a:r>
                <a:rPr lang="zh-CN" altLang="zh-CN" sz="1600" dirty="0" smtClean="0">
                  <a:latin typeface="微软雅黑" panose="020B0503020204020204" pitchFamily="34" charset="-122"/>
                  <a:ea typeface="微软雅黑" panose="020B0503020204020204" pitchFamily="34" charset="-122"/>
                </a:rPr>
                <a:t>五纵是决策指挥系统、质量生成系统、资源建设系统、支持服务系统、监督控制系统五个系统</a:t>
              </a:r>
              <a:endParaRPr lang="en-US" altLang="zh-CN" sz="1600" dirty="0" smtClean="0">
                <a:latin typeface="微软雅黑" panose="020B0503020204020204" pitchFamily="34" charset="-122"/>
                <a:ea typeface="微软雅黑" panose="020B0503020204020204" pitchFamily="34" charset="-122"/>
              </a:endParaRPr>
            </a:p>
            <a:p>
              <a:pPr marL="171450" indent="-171450">
                <a:lnSpc>
                  <a:spcPts val="2500"/>
                </a:lnSpc>
                <a:buFont typeface="Arial" panose="020B0604020202020204" pitchFamily="34" charset="0"/>
                <a:buChar char="•"/>
              </a:pPr>
              <a:r>
                <a:rPr lang="zh-CN" altLang="zh-CN" sz="1600" dirty="0" smtClean="0">
                  <a:latin typeface="微软雅黑" panose="020B0503020204020204" pitchFamily="34" charset="-122"/>
                  <a:ea typeface="微软雅黑" panose="020B0503020204020204" pitchFamily="34" charset="-122"/>
                </a:rPr>
                <a:t>五横是学校、专业、课程、教师、学生五个层面</a:t>
              </a:r>
              <a:endParaRPr lang="en-US" altLang="zh-CN" sz="1600" dirty="0" smtClean="0">
                <a:latin typeface="微软雅黑" panose="020B0503020204020204" pitchFamily="34" charset="-122"/>
                <a:ea typeface="微软雅黑" panose="020B0503020204020204" pitchFamily="34" charset="-122"/>
              </a:endParaRPr>
            </a:p>
            <a:p>
              <a:pPr marL="171450" indent="-171450">
                <a:lnSpc>
                  <a:spcPts val="2500"/>
                </a:lnSpc>
                <a:buFont typeface="Wingdings" panose="05000000000000000000" pitchFamily="2" charset="2"/>
                <a:buChar char="l"/>
              </a:pPr>
              <a:r>
                <a:rPr lang="zh-CN" altLang="zh-CN" sz="1600" b="1" dirty="0" smtClean="0">
                  <a:solidFill>
                    <a:srgbClr val="0070C0"/>
                  </a:solidFill>
                  <a:latin typeface="微软雅黑" panose="020B0503020204020204" pitchFamily="34" charset="-122"/>
                  <a:ea typeface="微软雅黑" panose="020B0503020204020204" pitchFamily="34" charset="-122"/>
                </a:rPr>
                <a:t>一个平台：质量数据管理系统平台</a:t>
              </a:r>
              <a:endParaRPr lang="en-US" altLang="zh-CN" sz="1600" b="1" dirty="0" smtClean="0">
                <a:solidFill>
                  <a:srgbClr val="0070C0"/>
                </a:solidFill>
                <a:latin typeface="微软雅黑" panose="020B0503020204020204" pitchFamily="34" charset="-122"/>
                <a:ea typeface="微软雅黑" panose="020B0503020204020204" pitchFamily="34" charset="-122"/>
              </a:endParaRPr>
            </a:p>
            <a:p>
              <a:pPr>
                <a:lnSpc>
                  <a:spcPts val="2500"/>
                </a:lnSpc>
              </a:pPr>
              <a:r>
                <a:rPr lang="en-US" altLang="zh-CN" sz="1600" dirty="0" smtClean="0">
                  <a:latin typeface="微软雅黑" panose="020B0503020204020204" pitchFamily="34" charset="-122"/>
                  <a:ea typeface="微软雅黑" panose="020B0503020204020204" pitchFamily="34" charset="-122"/>
                </a:rPr>
                <a:t>   </a:t>
              </a:r>
              <a:r>
                <a:rPr lang="zh-CN" altLang="zh-CN" sz="1600" dirty="0" smtClean="0">
                  <a:latin typeface="微软雅黑" panose="020B0503020204020204" pitchFamily="34" charset="-122"/>
                  <a:ea typeface="微软雅黑" panose="020B0503020204020204" pitchFamily="34" charset="-122"/>
                </a:rPr>
                <a:t>实现数据的源头采集、及时采集和开放共享</a:t>
              </a:r>
              <a:endParaRPr lang="zh-CN" altLang="en-US" sz="1600" dirty="0">
                <a:latin typeface="微软雅黑" panose="020B0503020204020204" pitchFamily="34" charset="-122"/>
                <a:ea typeface="微软雅黑" panose="020B0503020204020204" pitchFamily="34" charset="-122"/>
              </a:endParaRPr>
            </a:p>
          </p:txBody>
        </p:sp>
        <p:pic>
          <p:nvPicPr>
            <p:cNvPr id="17" name="Picture 5"/>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776" t="4480" r="9398" b="8440"/>
            <a:stretch/>
          </p:blipFill>
          <p:spPr bwMode="auto">
            <a:xfrm>
              <a:off x="4946457" y="913284"/>
              <a:ext cx="3369959" cy="3981450"/>
            </a:xfrm>
            <a:prstGeom prst="rect">
              <a:avLst/>
            </a:prstGeom>
            <a:noFill/>
            <a:ln w="9525" cmpd="sng">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矩形 17"/>
            <p:cNvSpPr/>
            <p:nvPr/>
          </p:nvSpPr>
          <p:spPr>
            <a:xfrm>
              <a:off x="5615773" y="4894734"/>
              <a:ext cx="2031325" cy="338554"/>
            </a:xfrm>
            <a:prstGeom prst="rect">
              <a:avLst/>
            </a:prstGeom>
          </p:spPr>
          <p:txBody>
            <a:bodyPr wrap="none">
              <a:spAutoFit/>
            </a:bodyPr>
            <a:lstStyle/>
            <a:p>
              <a:r>
                <a:rPr lang="zh-CN" altLang="en-US" sz="1600" b="1" dirty="0" smtClean="0">
                  <a:latin typeface="微软雅黑" panose="020B0503020204020204" pitchFamily="34" charset="-122"/>
                  <a:ea typeface="微软雅黑" panose="020B0503020204020204" pitchFamily="34" charset="-122"/>
                </a:rPr>
                <a:t>质量改进螺旋示意图</a:t>
              </a:r>
              <a:endParaRPr lang="zh-CN" altLang="en-US" sz="1600" b="1" dirty="0">
                <a:latin typeface="微软雅黑" panose="020B0503020204020204" pitchFamily="34" charset="-122"/>
                <a:ea typeface="微软雅黑" panose="020B0503020204020204" pitchFamily="34" charset="-122"/>
              </a:endParaRPr>
            </a:p>
          </p:txBody>
        </p:sp>
      </p:grpSp>
      <p:sp>
        <p:nvSpPr>
          <p:cNvPr id="19" name="MH_Other_5"/>
          <p:cNvSpPr>
            <a:spLocks noChangeArrowheads="1"/>
          </p:cNvSpPr>
          <p:nvPr>
            <p:custDataLst>
              <p:tags r:id="rId1"/>
            </p:custDataLst>
          </p:nvPr>
        </p:nvSpPr>
        <p:spPr bwMode="auto">
          <a:xfrm>
            <a:off x="228925" y="715881"/>
            <a:ext cx="3046935" cy="586023"/>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sym typeface="微软雅黑" panose="020B0503020204020204" pitchFamily="34" charset="-122"/>
              </a:rPr>
              <a:t>（六）</a:t>
            </a:r>
            <a:r>
              <a:rPr lang="zh-CN" altLang="en-US" sz="2000" b="1" dirty="0" smtClean="0">
                <a:solidFill>
                  <a:srgbClr val="FFFFFF"/>
                </a:solidFill>
                <a:ea typeface="微软雅黑" pitchFamily="34" charset="-122"/>
              </a:rPr>
              <a:t>搭建</a:t>
            </a:r>
            <a:r>
              <a:rPr lang="zh-CN" altLang="en-US" sz="2000" b="1" dirty="0">
                <a:solidFill>
                  <a:srgbClr val="FFFFFF"/>
                </a:solidFill>
                <a:ea typeface="微软雅黑" pitchFamily="34" charset="-122"/>
              </a:rPr>
              <a:t>质量保证</a:t>
            </a:r>
            <a:r>
              <a:rPr lang="zh-CN" altLang="en-US" sz="2000" b="1" dirty="0" smtClean="0">
                <a:solidFill>
                  <a:srgbClr val="FFFFFF"/>
                </a:solidFill>
                <a:ea typeface="微软雅黑" pitchFamily="34" charset="-122"/>
              </a:rPr>
              <a:t>体系</a:t>
            </a:r>
            <a:endParaRPr lang="zh-CN" altLang="en-US" sz="2000" b="1" dirty="0">
              <a:solidFill>
                <a:srgbClr val="FFFFFF"/>
              </a:solidFill>
              <a:ea typeface="微软雅黑" pitchFamily="34" charset="-122"/>
              <a:sym typeface="微软雅黑" panose="020B0503020204020204" pitchFamily="34" charset="-122"/>
            </a:endParaRPr>
          </a:p>
        </p:txBody>
      </p:sp>
    </p:spTree>
    <p:extLst>
      <p:ext uri="{BB962C8B-B14F-4D97-AF65-F5344CB8AC3E}">
        <p14:creationId xmlns:p14="http://schemas.microsoft.com/office/powerpoint/2010/main" val="2689693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t="35243" b="47019"/>
          <a:stretch/>
        </p:blipFill>
        <p:spPr>
          <a:xfrm flipH="1">
            <a:off x="-7620" y="609601"/>
            <a:ext cx="12199620" cy="1546747"/>
          </a:xfrm>
          <a:prstGeom prst="rect">
            <a:avLst/>
          </a:prstGeom>
        </p:spPr>
      </p:pic>
      <p:sp>
        <p:nvSpPr>
          <p:cNvPr id="3" name="矩形 2"/>
          <p:cNvSpPr/>
          <p:nvPr/>
        </p:nvSpPr>
        <p:spPr>
          <a:xfrm>
            <a:off x="2086854" y="614151"/>
            <a:ext cx="5443500" cy="1542196"/>
          </a:xfrm>
          <a:prstGeom prst="rect">
            <a:avLst/>
          </a:prstGeom>
          <a:solidFill>
            <a:srgbClr val="1074BB">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2" rIns="91427" bIns="45712" numCol="1" spcCol="0" rtlCol="0" fromWordArt="0" anchor="ctr" anchorCtr="0" forceAA="0" compatLnSpc="1">
            <a:prstTxWarp prst="textNoShape">
              <a:avLst/>
            </a:prstTxWarp>
            <a:noAutofit/>
          </a:bodyPr>
          <a:lstStyle/>
          <a:p>
            <a:pPr algn="ctr" defTabSz="914274"/>
            <a:endParaRPr lang="zh-CN" altLang="en-US">
              <a:solidFill>
                <a:prstClr val="white"/>
              </a:solidFill>
            </a:endParaRPr>
          </a:p>
        </p:txBody>
      </p:sp>
      <p:sp>
        <p:nvSpPr>
          <p:cNvPr id="4" name="文本框 3"/>
          <p:cNvSpPr txBox="1"/>
          <p:nvPr/>
        </p:nvSpPr>
        <p:spPr>
          <a:xfrm>
            <a:off x="4048464" y="1090594"/>
            <a:ext cx="1853144" cy="584759"/>
          </a:xfrm>
          <a:prstGeom prst="rect">
            <a:avLst/>
          </a:prstGeom>
          <a:noFill/>
        </p:spPr>
        <p:txBody>
          <a:bodyPr wrap="square" lIns="91427" tIns="45712" rIns="91427" bIns="45712" rtlCol="0">
            <a:spAutoFit/>
          </a:bodyPr>
          <a:lstStyle/>
          <a:p>
            <a:pPr defTabSz="914274"/>
            <a:r>
              <a:rPr lang="zh-CN" altLang="en-US" sz="3200" b="1" dirty="0" smtClean="0">
                <a:solidFill>
                  <a:prstClr val="white"/>
                </a:solidFill>
                <a:latin typeface="微软雅黑" panose="020B0503020204020204" pitchFamily="34" charset="-122"/>
                <a:ea typeface="微软雅黑" panose="020B0503020204020204" pitchFamily="34" charset="-122"/>
              </a:rPr>
              <a:t>目  录</a:t>
            </a:r>
            <a:endParaRPr lang="zh-CN" altLang="en-US" sz="3200" b="1" dirty="0">
              <a:solidFill>
                <a:prstClr val="white"/>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2485989" y="2650458"/>
            <a:ext cx="6234264" cy="1752093"/>
            <a:chOff x="3914421" y="2764764"/>
            <a:chExt cx="6234264" cy="1752093"/>
          </a:xfrm>
        </p:grpSpPr>
        <p:sp>
          <p:nvSpPr>
            <p:cNvPr id="15" name="文本框 32"/>
            <p:cNvSpPr txBox="1"/>
            <p:nvPr/>
          </p:nvSpPr>
          <p:spPr>
            <a:xfrm>
              <a:off x="4782038" y="3966824"/>
              <a:ext cx="3730775" cy="550033"/>
            </a:xfrm>
            <a:prstGeom prst="rect">
              <a:avLst/>
            </a:prstGeom>
            <a:noFill/>
          </p:spPr>
          <p:txBody>
            <a:bodyPr wrap="square" lIns="117994" tIns="58997" rIns="117994" bIns="58997" rtlCol="0">
              <a:spAutoFit/>
            </a:bodyPr>
            <a:lstStyle/>
            <a:p>
              <a:pPr defTabSz="914274"/>
              <a:r>
                <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教学</a:t>
              </a:r>
              <a:r>
                <a:rPr lang="zh-CN" altLang="en-US" sz="2800" b="1"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诊改内容</a:t>
              </a:r>
              <a:endParaRPr lang="en-US" altLang="zh-CN"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16" name="文本框 34"/>
            <p:cNvSpPr txBox="1"/>
            <p:nvPr/>
          </p:nvSpPr>
          <p:spPr>
            <a:xfrm>
              <a:off x="3914421" y="3966824"/>
              <a:ext cx="715871" cy="550033"/>
            </a:xfrm>
            <a:prstGeom prst="rect">
              <a:avLst/>
            </a:prstGeom>
            <a:noFill/>
          </p:spPr>
          <p:txBody>
            <a:bodyPr wrap="square" lIns="117994" tIns="58997" rIns="117994" bIns="58997" rtlCol="0">
              <a:spAutoFit/>
            </a:bodyPr>
            <a:lstStyle/>
            <a:p>
              <a:pPr defTabSz="914274"/>
              <a:r>
                <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三</a:t>
              </a:r>
            </a:p>
          </p:txBody>
        </p:sp>
        <p:sp>
          <p:nvSpPr>
            <p:cNvPr id="19" name="文本框 32"/>
            <p:cNvSpPr txBox="1"/>
            <p:nvPr/>
          </p:nvSpPr>
          <p:spPr>
            <a:xfrm>
              <a:off x="4745577" y="3381182"/>
              <a:ext cx="5403108" cy="550033"/>
            </a:xfrm>
            <a:prstGeom prst="rect">
              <a:avLst/>
            </a:prstGeom>
            <a:noFill/>
          </p:spPr>
          <p:txBody>
            <a:bodyPr wrap="square" lIns="117994" tIns="58997" rIns="117994" bIns="58997" rtlCol="0">
              <a:spAutoFit/>
            </a:bodyPr>
            <a:lstStyle/>
            <a:p>
              <a:pPr defTabSz="914274"/>
              <a:r>
                <a:rPr lang="zh-CN" altLang="en-US" sz="2800" b="1"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建设目标思路</a:t>
              </a:r>
              <a:endPar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20" name="文本框 34"/>
            <p:cNvSpPr txBox="1"/>
            <p:nvPr/>
          </p:nvSpPr>
          <p:spPr>
            <a:xfrm>
              <a:off x="3934926" y="3351235"/>
              <a:ext cx="715871" cy="550033"/>
            </a:xfrm>
            <a:prstGeom prst="rect">
              <a:avLst/>
            </a:prstGeom>
            <a:noFill/>
          </p:spPr>
          <p:txBody>
            <a:bodyPr wrap="square" lIns="117994" tIns="58997" rIns="117994" bIns="58997" rtlCol="0">
              <a:spAutoFit/>
            </a:bodyPr>
            <a:lstStyle/>
            <a:p>
              <a:pPr defTabSz="914274"/>
              <a:r>
                <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二</a:t>
              </a:r>
            </a:p>
          </p:txBody>
        </p:sp>
        <p:sp>
          <p:nvSpPr>
            <p:cNvPr id="21" name="文本框 32"/>
            <p:cNvSpPr txBox="1"/>
            <p:nvPr/>
          </p:nvSpPr>
          <p:spPr>
            <a:xfrm>
              <a:off x="4745577" y="2795541"/>
              <a:ext cx="4923599" cy="550033"/>
            </a:xfrm>
            <a:prstGeom prst="rect">
              <a:avLst/>
            </a:prstGeom>
            <a:noFill/>
          </p:spPr>
          <p:txBody>
            <a:bodyPr wrap="square" lIns="117994" tIns="58997" rIns="117994" bIns="58997" rtlCol="0">
              <a:spAutoFit/>
            </a:bodyPr>
            <a:lstStyle/>
            <a:p>
              <a:pPr defTabSz="914274"/>
              <a:r>
                <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教学</a:t>
              </a:r>
              <a:r>
                <a:rPr lang="zh-CN" altLang="en-US" sz="2800" b="1"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诊改背景</a:t>
              </a:r>
              <a:endPar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22" name="文本框 34"/>
            <p:cNvSpPr txBox="1"/>
            <p:nvPr/>
          </p:nvSpPr>
          <p:spPr>
            <a:xfrm>
              <a:off x="3934927" y="2764764"/>
              <a:ext cx="715871" cy="550033"/>
            </a:xfrm>
            <a:prstGeom prst="rect">
              <a:avLst/>
            </a:prstGeom>
            <a:noFill/>
          </p:spPr>
          <p:txBody>
            <a:bodyPr wrap="square" lIns="117994" tIns="58997" rIns="117994" bIns="58997" rtlCol="0">
              <a:spAutoFit/>
            </a:bodyPr>
            <a:lstStyle/>
            <a:p>
              <a:pPr defTabSz="914274"/>
              <a:r>
                <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一</a:t>
              </a:r>
            </a:p>
          </p:txBody>
        </p:sp>
      </p:grpSp>
      <p:sp>
        <p:nvSpPr>
          <p:cNvPr id="13" name="文本框 34"/>
          <p:cNvSpPr txBox="1"/>
          <p:nvPr/>
        </p:nvSpPr>
        <p:spPr>
          <a:xfrm>
            <a:off x="2530250" y="4482019"/>
            <a:ext cx="715871" cy="550033"/>
          </a:xfrm>
          <a:prstGeom prst="rect">
            <a:avLst/>
          </a:prstGeom>
          <a:noFill/>
        </p:spPr>
        <p:txBody>
          <a:bodyPr wrap="square" lIns="117994" tIns="58997" rIns="117994" bIns="58997" rtlCol="0">
            <a:spAutoFit/>
          </a:bodyPr>
          <a:lstStyle/>
          <a:p>
            <a:pPr defTabSz="914274"/>
            <a:r>
              <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四</a:t>
            </a:r>
          </a:p>
        </p:txBody>
      </p:sp>
      <p:sp>
        <p:nvSpPr>
          <p:cNvPr id="14" name="文本框 34"/>
          <p:cNvSpPr txBox="1"/>
          <p:nvPr/>
        </p:nvSpPr>
        <p:spPr>
          <a:xfrm>
            <a:off x="2530249" y="5194526"/>
            <a:ext cx="715871" cy="550033"/>
          </a:xfrm>
          <a:prstGeom prst="rect">
            <a:avLst/>
          </a:prstGeom>
          <a:noFill/>
        </p:spPr>
        <p:txBody>
          <a:bodyPr wrap="square" lIns="117994" tIns="58997" rIns="117994" bIns="58997" rtlCol="0">
            <a:spAutoFit/>
          </a:bodyPr>
          <a:lstStyle/>
          <a:p>
            <a:pPr defTabSz="914274"/>
            <a:r>
              <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五</a:t>
            </a:r>
          </a:p>
        </p:txBody>
      </p:sp>
      <p:sp>
        <p:nvSpPr>
          <p:cNvPr id="6" name="TextBox 5"/>
          <p:cNvSpPr txBox="1"/>
          <p:nvPr/>
        </p:nvSpPr>
        <p:spPr>
          <a:xfrm>
            <a:off x="3353606" y="4508833"/>
            <a:ext cx="3462292" cy="523220"/>
          </a:xfrm>
          <a:prstGeom prst="rect">
            <a:avLst/>
          </a:prstGeom>
          <a:noFill/>
        </p:spPr>
        <p:txBody>
          <a:bodyPr wrap="square" rtlCol="0">
            <a:spAutoFit/>
          </a:bodyPr>
          <a:lstStyle/>
          <a:p>
            <a:pPr defTabSz="914274"/>
            <a:r>
              <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教学</a:t>
            </a:r>
            <a:r>
              <a:rPr lang="zh-CN" altLang="en-US" sz="2800" b="1"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诊改流程</a:t>
            </a:r>
            <a:endPar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7" name="TextBox 6"/>
          <p:cNvSpPr txBox="1"/>
          <p:nvPr/>
        </p:nvSpPr>
        <p:spPr>
          <a:xfrm>
            <a:off x="3353606" y="5194526"/>
            <a:ext cx="3613211" cy="523220"/>
          </a:xfrm>
          <a:prstGeom prst="rect">
            <a:avLst/>
          </a:prstGeom>
          <a:noFill/>
        </p:spPr>
        <p:txBody>
          <a:bodyPr wrap="square" rtlCol="0">
            <a:spAutoFit/>
          </a:bodyPr>
          <a:lstStyle/>
          <a:p>
            <a:pPr defTabSz="914274"/>
            <a:r>
              <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合作</a:t>
            </a:r>
            <a:r>
              <a:rPr lang="zh-CN" altLang="en-US" sz="2800" b="1"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院校案例</a:t>
            </a:r>
            <a:endPar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endParaRPr>
          </a:p>
        </p:txBody>
      </p:sp>
    </p:spTree>
    <p:extLst>
      <p:ext uri="{BB962C8B-B14F-4D97-AF65-F5344CB8AC3E}">
        <p14:creationId xmlns:p14="http://schemas.microsoft.com/office/powerpoint/2010/main" val="394061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750"/>
                                        <p:tgtEl>
                                          <p:spTgt spid="11"/>
                                        </p:tgtEl>
                                      </p:cBhvr>
                                    </p:animEffect>
                                  </p:childTnLst>
                                </p:cTn>
                              </p:par>
                              <p:par>
                                <p:cTn id="8" presetID="2" presetClass="entr" presetSubtype="2"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500" fill="hold"/>
                                        <p:tgtEl>
                                          <p:spTgt spid="3"/>
                                        </p:tgtEl>
                                        <p:attrNameLst>
                                          <p:attrName>ppt_x</p:attrName>
                                        </p:attrNameLst>
                                      </p:cBhvr>
                                      <p:tavLst>
                                        <p:tav tm="0">
                                          <p:val>
                                            <p:strVal val="1+#ppt_w/2"/>
                                          </p:val>
                                        </p:tav>
                                        <p:tav tm="100000">
                                          <p:val>
                                            <p:strVal val="#ppt_x"/>
                                          </p:val>
                                        </p:tav>
                                      </p:tavLst>
                                    </p:anim>
                                    <p:anim calcmode="lin" valueType="num">
                                      <p:cBhvr additive="base">
                                        <p:cTn id="11" dur="500" fill="hold"/>
                                        <p:tgtEl>
                                          <p:spTgt spid="3"/>
                                        </p:tgtEl>
                                        <p:attrNameLst>
                                          <p:attrName>ppt_y</p:attrName>
                                        </p:attrNameLst>
                                      </p:cBhvr>
                                      <p:tavLst>
                                        <p:tav tm="0">
                                          <p:val>
                                            <p:strVal val="#ppt_y"/>
                                          </p:val>
                                        </p:tav>
                                        <p:tav tm="100000">
                                          <p:val>
                                            <p:strVal val="#ppt_y"/>
                                          </p:val>
                                        </p:tav>
                                      </p:tavLst>
                                    </p:anim>
                                  </p:childTnLst>
                                </p:cTn>
                              </p:par>
                            </p:childTnLst>
                          </p:cTn>
                        </p:par>
                        <p:par>
                          <p:cTn id="12" fill="hold">
                            <p:stCondLst>
                              <p:cond delay="750"/>
                            </p:stCondLst>
                            <p:childTnLst>
                              <p:par>
                                <p:cTn id="13" presetID="10" presetClass="entr" presetSubtype="0" fill="hold" grpId="0" nodeType="afterEffect">
                                  <p:stCondLst>
                                    <p:cond delay="0"/>
                                  </p:stCondLst>
                                  <p:iterate type="lt">
                                    <p:tmPct val="20000"/>
                                  </p:iterate>
                                  <p:childTnLst>
                                    <p:set>
                                      <p:cBhvr>
                                        <p:cTn id="14" dur="1" fill="hold">
                                          <p:stCondLst>
                                            <p:cond delay="0"/>
                                          </p:stCondLst>
                                        </p:cTn>
                                        <p:tgtEl>
                                          <p:spTgt spid="4"/>
                                        </p:tgtEl>
                                        <p:attrNameLst>
                                          <p:attrName>style.visibility</p:attrName>
                                        </p:attrNameLst>
                                      </p:cBhvr>
                                      <p:to>
                                        <p:strVal val="visible"/>
                                      </p:to>
                                    </p:set>
                                    <p:animEffect transition="in" filter="fade">
                                      <p:cBhvr>
                                        <p:cTn id="15"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18</a:t>
            </a:r>
            <a:endParaRPr lang="zh-CN" altLang="en-US" sz="1600" b="1" dirty="0">
              <a:solidFill>
                <a:prstClr val="white"/>
              </a:solidFill>
            </a:endParaRPr>
          </a:p>
        </p:txBody>
      </p:sp>
      <p:cxnSp>
        <p:nvCxnSpPr>
          <p:cNvPr id="32" name="直接连接符 31"/>
          <p:cNvCxnSpPr/>
          <p:nvPr/>
        </p:nvCxnSpPr>
        <p:spPr>
          <a:xfrm>
            <a:off x="1768416" y="404813"/>
            <a:ext cx="98235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图片 13"/>
          <p:cNvPicPr/>
          <p:nvPr/>
        </p:nvPicPr>
        <p:blipFill>
          <a:blip r:embed="rId3">
            <a:clrChange>
              <a:clrFrom>
                <a:srgbClr val="FFFFFF"/>
              </a:clrFrom>
              <a:clrTo>
                <a:srgbClr val="FFFFFF">
                  <a:alpha val="0"/>
                </a:srgbClr>
              </a:clrTo>
            </a:clrChange>
          </a:blip>
          <a:stretch>
            <a:fillRect/>
          </a:stretch>
        </p:blipFill>
        <p:spPr>
          <a:xfrm>
            <a:off x="1353507" y="1368363"/>
            <a:ext cx="9237816" cy="5166251"/>
          </a:xfrm>
          <a:prstGeom prst="rect">
            <a:avLst/>
          </a:prstGeom>
        </p:spPr>
      </p:pic>
      <p:sp>
        <p:nvSpPr>
          <p:cNvPr id="15" name="MH_Other_5"/>
          <p:cNvSpPr>
            <a:spLocks noChangeArrowheads="1"/>
          </p:cNvSpPr>
          <p:nvPr>
            <p:custDataLst>
              <p:tags r:id="rId1"/>
            </p:custDataLst>
          </p:nvPr>
        </p:nvSpPr>
        <p:spPr bwMode="auto">
          <a:xfrm>
            <a:off x="228925" y="727032"/>
            <a:ext cx="3852421" cy="499601"/>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（七）质量</a:t>
            </a:r>
            <a:r>
              <a:rPr lang="zh-CN" altLang="en-US" sz="2000" b="1" dirty="0">
                <a:solidFill>
                  <a:srgbClr val="FFFFFF"/>
                </a:solidFill>
                <a:ea typeface="微软雅黑" pitchFamily="34" charset="-122"/>
              </a:rPr>
              <a:t>保障体系运行</a:t>
            </a:r>
            <a:r>
              <a:rPr lang="zh-CN" altLang="en-US" sz="2000" b="1" dirty="0" smtClean="0">
                <a:solidFill>
                  <a:srgbClr val="FFFFFF"/>
                </a:solidFill>
                <a:ea typeface="微软雅黑" pitchFamily="34" charset="-122"/>
              </a:rPr>
              <a:t>路线图</a:t>
            </a:r>
            <a:endParaRPr lang="zh-CN" altLang="en-US" sz="2000" b="1" dirty="0">
              <a:solidFill>
                <a:srgbClr val="FFFFFF"/>
              </a:solidFill>
              <a:ea typeface="微软雅黑" pitchFamily="34" charset="-122"/>
              <a:sym typeface="微软雅黑" panose="020B0503020204020204" pitchFamily="34" charset="-122"/>
            </a:endParaRPr>
          </a:p>
        </p:txBody>
      </p:sp>
    </p:spTree>
    <p:extLst>
      <p:ext uri="{BB962C8B-B14F-4D97-AF65-F5344CB8AC3E}">
        <p14:creationId xmlns:p14="http://schemas.microsoft.com/office/powerpoint/2010/main" val="250221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19</a:t>
            </a:r>
            <a:endParaRPr lang="zh-CN" altLang="en-US" sz="1600" b="1" dirty="0">
              <a:solidFill>
                <a:prstClr val="white"/>
              </a:solidFill>
            </a:endParaRPr>
          </a:p>
        </p:txBody>
      </p:sp>
      <p:cxnSp>
        <p:nvCxnSpPr>
          <p:cNvPr id="32" name="直接连接符 31"/>
          <p:cNvCxnSpPr/>
          <p:nvPr/>
        </p:nvCxnSpPr>
        <p:spPr>
          <a:xfrm>
            <a:off x="1768416" y="404813"/>
            <a:ext cx="98207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MH_Other_5"/>
          <p:cNvSpPr>
            <a:spLocks noChangeArrowheads="1"/>
          </p:cNvSpPr>
          <p:nvPr>
            <p:custDataLst>
              <p:tags r:id="rId1"/>
            </p:custDataLst>
          </p:nvPr>
        </p:nvSpPr>
        <p:spPr bwMode="auto">
          <a:xfrm>
            <a:off x="228925" y="730374"/>
            <a:ext cx="3117958" cy="49626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（八）建立质量保证体系</a:t>
            </a:r>
            <a:endParaRPr lang="zh-CN" altLang="en-US" sz="2000" b="1" dirty="0">
              <a:solidFill>
                <a:srgbClr val="FFFFFF"/>
              </a:solidFill>
              <a:ea typeface="微软雅黑" pitchFamily="34" charset="-122"/>
              <a:sym typeface="微软雅黑" panose="020B0503020204020204" pitchFamily="34" charset="-122"/>
            </a:endParaRPr>
          </a:p>
        </p:txBody>
      </p:sp>
      <p:sp>
        <p:nvSpPr>
          <p:cNvPr id="16" name="矩形 15"/>
          <p:cNvSpPr/>
          <p:nvPr/>
        </p:nvSpPr>
        <p:spPr>
          <a:xfrm>
            <a:off x="704851" y="2121818"/>
            <a:ext cx="4638674" cy="4042132"/>
          </a:xfrm>
          <a:prstGeom prst="rect">
            <a:avLst/>
          </a:prstGeom>
        </p:spPr>
        <p:txBody>
          <a:bodyPr wrap="square">
            <a:spAutoFit/>
          </a:bodyPr>
          <a:lstStyle/>
          <a:p>
            <a:pPr marL="285750" indent="-285750" hangingPunct="0">
              <a:lnSpc>
                <a:spcPts val="2200"/>
              </a:lnSpc>
              <a:buFont typeface="Wingdings" panose="05000000000000000000" pitchFamily="2" charset="2"/>
              <a:buChar char="Ø"/>
            </a:pPr>
            <a:r>
              <a:rPr lang="zh-CN" altLang="zh-CN" sz="1400" b="1" dirty="0">
                <a:solidFill>
                  <a:srgbClr val="0070C0"/>
                </a:solidFill>
                <a:latin typeface="微软雅黑" panose="020B0503020204020204" pitchFamily="34" charset="-122"/>
                <a:ea typeface="微软雅黑" panose="020B0503020204020204" pitchFamily="34" charset="-122"/>
              </a:rPr>
              <a:t>学校</a:t>
            </a:r>
            <a:r>
              <a:rPr lang="zh-CN" altLang="zh-CN" sz="1400" b="1" dirty="0" smtClean="0">
                <a:solidFill>
                  <a:srgbClr val="0070C0"/>
                </a:solidFill>
                <a:latin typeface="微软雅黑" panose="020B0503020204020204" pitchFamily="34" charset="-122"/>
                <a:ea typeface="微软雅黑" panose="020B0503020204020204" pitchFamily="34" charset="-122"/>
              </a:rPr>
              <a:t>层面</a:t>
            </a:r>
            <a:endParaRPr lang="en-US" altLang="zh-CN" sz="1400" b="1" dirty="0" smtClean="0">
              <a:solidFill>
                <a:srgbClr val="0070C0"/>
              </a:solidFill>
              <a:latin typeface="微软雅黑" panose="020B0503020204020204" pitchFamily="34" charset="-122"/>
              <a:ea typeface="微软雅黑" panose="020B0503020204020204" pitchFamily="34" charset="-122"/>
            </a:endParaRPr>
          </a:p>
          <a:p>
            <a:pPr hangingPunct="0">
              <a:lnSpc>
                <a:spcPts val="2200"/>
              </a:lnSpc>
            </a:pPr>
            <a:r>
              <a:rPr lang="zh-CN" altLang="zh-CN" sz="1400" b="1" dirty="0" smtClean="0">
                <a:latin typeface="微软雅黑" panose="020B0503020204020204" pitchFamily="34" charset="-122"/>
                <a:ea typeface="微软雅黑" panose="020B0503020204020204" pitchFamily="34" charset="-122"/>
              </a:rPr>
              <a:t>建立</a:t>
            </a:r>
            <a:r>
              <a:rPr lang="zh-CN" altLang="zh-CN" sz="1400" b="1" dirty="0">
                <a:latin typeface="微软雅黑" panose="020B0503020204020204" pitchFamily="34" charset="-122"/>
                <a:ea typeface="微软雅黑" panose="020B0503020204020204" pitchFamily="34" charset="-122"/>
              </a:rPr>
              <a:t>学校质量保证委员会</a:t>
            </a:r>
            <a:r>
              <a:rPr lang="zh-CN" altLang="zh-CN" sz="1400" dirty="0">
                <a:latin typeface="微软雅黑" panose="020B0503020204020204" pitchFamily="34" charset="-122"/>
                <a:ea typeface="微软雅黑" panose="020B0503020204020204" pitchFamily="34" charset="-122"/>
              </a:rPr>
              <a:t>（主任由校长担任</a:t>
            </a:r>
            <a:r>
              <a:rPr lang="zh-CN" altLang="zh-CN" sz="1400" dirty="0" smtClean="0">
                <a:latin typeface="微软雅黑" panose="020B0503020204020204" pitchFamily="34" charset="-122"/>
                <a:ea typeface="微软雅黑" panose="020B0503020204020204" pitchFamily="34" charset="-122"/>
              </a:rPr>
              <a:t>），下设</a:t>
            </a:r>
            <a:r>
              <a:rPr lang="zh-CN" altLang="zh-CN" sz="1400" dirty="0">
                <a:latin typeface="微软雅黑" panose="020B0503020204020204" pitchFamily="34" charset="-122"/>
                <a:ea typeface="微软雅黑" panose="020B0503020204020204" pitchFamily="34" charset="-122"/>
              </a:rPr>
              <a:t>质量管理办公室，负责建立健全考核性诊断制度体系、执行质量监控，组织编制学校年度质量报告。</a:t>
            </a:r>
          </a:p>
          <a:p>
            <a:pPr marL="285750" indent="-285750" hangingPunct="0">
              <a:lnSpc>
                <a:spcPts val="2200"/>
              </a:lnSpc>
              <a:buFont typeface="Wingdings" panose="05000000000000000000" pitchFamily="2" charset="2"/>
              <a:buChar char="Ø"/>
            </a:pPr>
            <a:r>
              <a:rPr lang="zh-CN" altLang="zh-CN" sz="1400" b="1" dirty="0">
                <a:solidFill>
                  <a:srgbClr val="0070C0"/>
                </a:solidFill>
                <a:latin typeface="微软雅黑" panose="020B0503020204020204" pitchFamily="34" charset="-122"/>
                <a:ea typeface="微软雅黑" panose="020B0503020204020204" pitchFamily="34" charset="-122"/>
              </a:rPr>
              <a:t>二级单位</a:t>
            </a:r>
            <a:r>
              <a:rPr lang="zh-CN" altLang="zh-CN" sz="1400" b="1" dirty="0" smtClean="0">
                <a:solidFill>
                  <a:srgbClr val="0070C0"/>
                </a:solidFill>
                <a:latin typeface="微软雅黑" panose="020B0503020204020204" pitchFamily="34" charset="-122"/>
                <a:ea typeface="微软雅黑" panose="020B0503020204020204" pitchFamily="34" charset="-122"/>
              </a:rPr>
              <a:t>层面</a:t>
            </a:r>
            <a:endParaRPr lang="en-US" altLang="zh-CN" sz="1400" b="1" dirty="0" smtClean="0">
              <a:solidFill>
                <a:srgbClr val="0070C0"/>
              </a:solidFill>
              <a:latin typeface="微软雅黑" panose="020B0503020204020204" pitchFamily="34" charset="-122"/>
              <a:ea typeface="微软雅黑" panose="020B0503020204020204" pitchFamily="34" charset="-122"/>
            </a:endParaRPr>
          </a:p>
          <a:p>
            <a:pPr hangingPunct="0">
              <a:lnSpc>
                <a:spcPts val="2200"/>
              </a:lnSpc>
            </a:pPr>
            <a:r>
              <a:rPr lang="zh-CN" altLang="zh-CN" sz="1400" b="1" dirty="0" smtClean="0">
                <a:latin typeface="微软雅黑" panose="020B0503020204020204" pitchFamily="34" charset="-122"/>
                <a:ea typeface="微软雅黑" panose="020B0503020204020204" pitchFamily="34" charset="-122"/>
              </a:rPr>
              <a:t>成立</a:t>
            </a:r>
            <a:r>
              <a:rPr lang="zh-CN" altLang="zh-CN" sz="1400" b="1" dirty="0">
                <a:latin typeface="微软雅黑" panose="020B0503020204020204" pitchFamily="34" charset="-122"/>
                <a:ea typeface="微软雅黑" panose="020B0503020204020204" pitchFamily="34" charset="-122"/>
              </a:rPr>
              <a:t>二级学院（系、部）质量保证工作组</a:t>
            </a:r>
            <a:r>
              <a:rPr lang="zh-CN" altLang="zh-CN" sz="1400" dirty="0">
                <a:latin typeface="微软雅黑" panose="020B0503020204020204" pitchFamily="34" charset="-122"/>
                <a:ea typeface="微软雅黑" panose="020B0503020204020204" pitchFamily="34" charset="-122"/>
              </a:rPr>
              <a:t>，组长由二级学院（系、部）院长（主任）兼任，负责二级学院（系、部</a:t>
            </a:r>
            <a:r>
              <a:rPr lang="zh-CN"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a:t>
            </a:r>
            <a:r>
              <a:rPr lang="zh-CN" altLang="zh-CN" sz="1400" dirty="0" smtClean="0">
                <a:latin typeface="微软雅黑" panose="020B0503020204020204" pitchFamily="34" charset="-122"/>
                <a:ea typeface="微软雅黑" panose="020B0503020204020204" pitchFamily="34" charset="-122"/>
              </a:rPr>
              <a:t>编制</a:t>
            </a:r>
            <a:r>
              <a:rPr lang="zh-CN" altLang="zh-CN" sz="1400" dirty="0">
                <a:latin typeface="微软雅黑" panose="020B0503020204020204" pitchFamily="34" charset="-122"/>
                <a:ea typeface="微软雅黑" panose="020B0503020204020204" pitchFamily="34" charset="-122"/>
              </a:rPr>
              <a:t>二级学院（系、部）年度质量报告。</a:t>
            </a:r>
          </a:p>
          <a:p>
            <a:pPr marL="285750" indent="-285750">
              <a:lnSpc>
                <a:spcPts val="2200"/>
              </a:lnSpc>
              <a:buFont typeface="Wingdings" panose="05000000000000000000" pitchFamily="2" charset="2"/>
              <a:buChar char="Ø"/>
            </a:pPr>
            <a:r>
              <a:rPr lang="zh-CN" altLang="zh-CN" sz="1400" b="1" dirty="0">
                <a:solidFill>
                  <a:srgbClr val="0070C0"/>
                </a:solidFill>
                <a:latin typeface="微软雅黑" panose="020B0503020204020204" pitchFamily="34" charset="-122"/>
                <a:ea typeface="微软雅黑" panose="020B0503020204020204" pitchFamily="34" charset="-122"/>
              </a:rPr>
              <a:t>专业</a:t>
            </a:r>
            <a:r>
              <a:rPr lang="zh-CN" altLang="zh-CN" sz="1400" b="1" dirty="0" smtClean="0">
                <a:solidFill>
                  <a:srgbClr val="0070C0"/>
                </a:solidFill>
                <a:latin typeface="微软雅黑" panose="020B0503020204020204" pitchFamily="34" charset="-122"/>
                <a:ea typeface="微软雅黑" panose="020B0503020204020204" pitchFamily="34" charset="-122"/>
              </a:rPr>
              <a:t>层面</a:t>
            </a:r>
            <a:endParaRPr lang="en-US" altLang="zh-CN" sz="1400" b="1" dirty="0" smtClean="0">
              <a:solidFill>
                <a:srgbClr val="0070C0"/>
              </a:solidFill>
              <a:latin typeface="微软雅黑" panose="020B0503020204020204" pitchFamily="34" charset="-122"/>
              <a:ea typeface="微软雅黑" panose="020B0503020204020204" pitchFamily="34" charset="-122"/>
            </a:endParaRPr>
          </a:p>
          <a:p>
            <a:pPr>
              <a:lnSpc>
                <a:spcPts val="2200"/>
              </a:lnSpc>
            </a:pPr>
            <a:r>
              <a:rPr lang="zh-CN" altLang="zh-CN" sz="1400" b="1" dirty="0" smtClean="0">
                <a:latin typeface="微软雅黑" panose="020B0503020204020204" pitchFamily="34" charset="-122"/>
                <a:ea typeface="微软雅黑" panose="020B0503020204020204" pitchFamily="34" charset="-122"/>
              </a:rPr>
              <a:t>设立</a:t>
            </a:r>
            <a:r>
              <a:rPr lang="zh-CN" altLang="zh-CN" sz="1400" b="1" dirty="0">
                <a:latin typeface="微软雅黑" panose="020B0503020204020204" pitchFamily="34" charset="-122"/>
                <a:ea typeface="微软雅黑" panose="020B0503020204020204" pitchFamily="34" charset="-122"/>
              </a:rPr>
              <a:t>专业（课程）质量保证小组</a:t>
            </a:r>
            <a:r>
              <a:rPr lang="zh-CN" altLang="zh-CN" sz="1400" dirty="0">
                <a:latin typeface="微软雅黑" panose="020B0503020204020204" pitchFamily="34" charset="-122"/>
                <a:ea typeface="微软雅黑" panose="020B0503020204020204" pitchFamily="34" charset="-122"/>
              </a:rPr>
              <a:t>，组长由专业（课程）负责人兼任，负责专业、课程质量的自我诊改，制定人才培养方案，编制课程标准，监测分析学生学业情况，推进人才培养方案的实施，在目标、结构、课程体系、师资队伍、物质条件等方面保证教学质量，编制质量分析报告。</a:t>
            </a:r>
            <a:endParaRPr lang="zh-CN" altLang="en-US" sz="1400" dirty="0">
              <a:latin typeface="微软雅黑" panose="020B0503020204020204" pitchFamily="34" charset="-122"/>
              <a:ea typeface="微软雅黑" panose="020B0503020204020204" pitchFamily="34" charset="-122"/>
            </a:endParaRPr>
          </a:p>
        </p:txBody>
      </p:sp>
      <p:sp>
        <p:nvSpPr>
          <p:cNvPr id="17" name="矩形 16"/>
          <p:cNvSpPr/>
          <p:nvPr/>
        </p:nvSpPr>
        <p:spPr>
          <a:xfrm>
            <a:off x="662924" y="1371819"/>
            <a:ext cx="9361201" cy="338554"/>
          </a:xfrm>
          <a:prstGeom prst="rect">
            <a:avLst/>
          </a:prstGeom>
        </p:spPr>
        <p:txBody>
          <a:bodyPr wrap="square">
            <a:spAutoFit/>
          </a:bodyPr>
          <a:lstStyle/>
          <a:p>
            <a:r>
              <a:rPr lang="zh-CN" altLang="zh-CN" sz="1600" b="1" dirty="0" smtClean="0">
                <a:latin typeface="微软雅黑" panose="020B0503020204020204" pitchFamily="34" charset="-122"/>
                <a:ea typeface="微软雅黑" panose="020B0503020204020204" pitchFamily="34" charset="-122"/>
              </a:rPr>
              <a:t>建立</a:t>
            </a:r>
            <a:r>
              <a:rPr lang="zh-CN" altLang="zh-CN" sz="1600" b="1" dirty="0">
                <a:latin typeface="微软雅黑" panose="020B0503020204020204" pitchFamily="34" charset="-122"/>
                <a:ea typeface="微软雅黑" panose="020B0503020204020204" pitchFamily="34" charset="-122"/>
              </a:rPr>
              <a:t>党委领导、校长指挥、质量保证委员会全面协调的质量保证领导组织</a:t>
            </a:r>
            <a:endParaRPr lang="zh-CN" altLang="en-US" sz="1600" b="1" dirty="0">
              <a:latin typeface="微软雅黑" panose="020B0503020204020204" pitchFamily="34" charset="-122"/>
              <a:ea typeface="微软雅黑" panose="020B0503020204020204" pitchFamily="34" charset="-122"/>
            </a:endParaRPr>
          </a:p>
        </p:txBody>
      </p:sp>
      <p:grpSp>
        <p:nvGrpSpPr>
          <p:cNvPr id="2" name="组合 1"/>
          <p:cNvGrpSpPr/>
          <p:nvPr/>
        </p:nvGrpSpPr>
        <p:grpSpPr>
          <a:xfrm>
            <a:off x="5758427" y="1939978"/>
            <a:ext cx="5830777" cy="4060772"/>
            <a:chOff x="5758428" y="1939979"/>
            <a:chExt cx="4569256" cy="3813121"/>
          </a:xfrm>
        </p:grpSpPr>
        <p:sp>
          <p:nvSpPr>
            <p:cNvPr id="19" name="矩形 18"/>
            <p:cNvSpPr/>
            <p:nvPr/>
          </p:nvSpPr>
          <p:spPr>
            <a:xfrm>
              <a:off x="5758428" y="1939979"/>
              <a:ext cx="330920" cy="91667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latin typeface="微软雅黑" pitchFamily="34" charset="-122"/>
                  <a:ea typeface="微软雅黑" pitchFamily="34" charset="-122"/>
                </a:rPr>
                <a:t>学校层面</a:t>
              </a:r>
              <a:endParaRPr lang="zh-CN" altLang="en-US" sz="1400" b="1" dirty="0">
                <a:latin typeface="微软雅黑" pitchFamily="34" charset="-122"/>
                <a:ea typeface="微软雅黑" pitchFamily="34" charset="-122"/>
              </a:endParaRPr>
            </a:p>
          </p:txBody>
        </p:sp>
        <p:sp>
          <p:nvSpPr>
            <p:cNvPr id="20" name="矩形 19"/>
            <p:cNvSpPr/>
            <p:nvPr/>
          </p:nvSpPr>
          <p:spPr>
            <a:xfrm>
              <a:off x="5772819" y="4726732"/>
              <a:ext cx="330920" cy="95292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itchFamily="34" charset="-122"/>
                  <a:ea typeface="微软雅黑" pitchFamily="34" charset="-122"/>
                </a:rPr>
                <a:t>专业层面</a:t>
              </a:r>
            </a:p>
          </p:txBody>
        </p:sp>
        <p:sp>
          <p:nvSpPr>
            <p:cNvPr id="21" name="矩形 20"/>
            <p:cNvSpPr/>
            <p:nvPr/>
          </p:nvSpPr>
          <p:spPr>
            <a:xfrm>
              <a:off x="5772819" y="3076661"/>
              <a:ext cx="330920" cy="132004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itchFamily="34" charset="-122"/>
                  <a:ea typeface="微软雅黑" pitchFamily="34" charset="-122"/>
                </a:rPr>
                <a:t>二级单位层面</a:t>
              </a:r>
            </a:p>
          </p:txBody>
        </p:sp>
        <p:sp>
          <p:nvSpPr>
            <p:cNvPr id="22" name="矩形 21"/>
            <p:cNvSpPr/>
            <p:nvPr/>
          </p:nvSpPr>
          <p:spPr>
            <a:xfrm>
              <a:off x="7427421" y="1939980"/>
              <a:ext cx="1737332" cy="22000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latin typeface="微软雅黑" pitchFamily="34" charset="-122"/>
                  <a:ea typeface="微软雅黑" pitchFamily="34" charset="-122"/>
                </a:rPr>
                <a:t>质量管理保障委员会</a:t>
              </a:r>
              <a:endParaRPr lang="zh-CN" altLang="en-US" sz="1200" b="1" dirty="0">
                <a:solidFill>
                  <a:schemeClr val="tx1"/>
                </a:solidFill>
                <a:latin typeface="微软雅黑" pitchFamily="34" charset="-122"/>
                <a:ea typeface="微软雅黑" pitchFamily="34" charset="-122"/>
              </a:endParaRPr>
            </a:p>
          </p:txBody>
        </p:sp>
        <p:cxnSp>
          <p:nvCxnSpPr>
            <p:cNvPr id="23" name="直接连接符 22"/>
            <p:cNvCxnSpPr/>
            <p:nvPr/>
          </p:nvCxnSpPr>
          <p:spPr>
            <a:xfrm>
              <a:off x="8296087" y="2288324"/>
              <a:ext cx="248163"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8461548" y="2178321"/>
              <a:ext cx="1328391" cy="2200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latin typeface="微软雅黑" pitchFamily="34" charset="-122"/>
                  <a:ea typeface="微软雅黑" pitchFamily="34" charset="-122"/>
                </a:rPr>
                <a:t>校长任委员会主任</a:t>
              </a:r>
              <a:endParaRPr lang="zh-CN" altLang="en-US" sz="1200" b="1" dirty="0">
                <a:solidFill>
                  <a:schemeClr val="tx1"/>
                </a:solidFill>
                <a:latin typeface="微软雅黑" pitchFamily="34" charset="-122"/>
                <a:ea typeface="微软雅黑" pitchFamily="34" charset="-122"/>
              </a:endParaRPr>
            </a:p>
          </p:txBody>
        </p:sp>
        <p:cxnSp>
          <p:nvCxnSpPr>
            <p:cNvPr id="25" name="直接连接符 24"/>
            <p:cNvCxnSpPr>
              <a:stCxn id="22" idx="2"/>
            </p:cNvCxnSpPr>
            <p:nvPr/>
          </p:nvCxnSpPr>
          <p:spPr>
            <a:xfrm>
              <a:off x="8296087" y="2159987"/>
              <a:ext cx="0" cy="25667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7592882" y="2416661"/>
              <a:ext cx="1361592" cy="2200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latin typeface="微软雅黑" pitchFamily="34" charset="-122"/>
                  <a:ea typeface="微软雅黑" pitchFamily="34" charset="-122"/>
                </a:rPr>
                <a:t>质量管理办公室</a:t>
              </a:r>
              <a:endParaRPr lang="zh-CN" altLang="en-US" sz="1200" b="1" dirty="0">
                <a:latin typeface="微软雅黑" pitchFamily="34" charset="-122"/>
                <a:ea typeface="微软雅黑" pitchFamily="34" charset="-122"/>
              </a:endParaRPr>
            </a:p>
          </p:txBody>
        </p:sp>
        <p:sp>
          <p:nvSpPr>
            <p:cNvPr id="33" name="矩形 32"/>
            <p:cNvSpPr/>
            <p:nvPr/>
          </p:nvSpPr>
          <p:spPr>
            <a:xfrm>
              <a:off x="6190937" y="5188066"/>
              <a:ext cx="1401945" cy="22000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微软雅黑" pitchFamily="34" charset="-122"/>
                  <a:ea typeface="微软雅黑" pitchFamily="34" charset="-122"/>
                </a:rPr>
                <a:t>XX</a:t>
              </a:r>
              <a:r>
                <a:rPr lang="zh-CN" altLang="en-US" sz="1200" b="1" dirty="0">
                  <a:solidFill>
                    <a:schemeClr val="tx1"/>
                  </a:solidFill>
                  <a:latin typeface="微软雅黑" pitchFamily="34" charset="-122"/>
                  <a:ea typeface="微软雅黑" pitchFamily="34" charset="-122"/>
                </a:rPr>
                <a:t>专业质量保障小组</a:t>
              </a:r>
            </a:p>
          </p:txBody>
        </p:sp>
        <p:cxnSp>
          <p:nvCxnSpPr>
            <p:cNvPr id="34" name="直接连接符 33"/>
            <p:cNvCxnSpPr/>
            <p:nvPr/>
          </p:nvCxnSpPr>
          <p:spPr>
            <a:xfrm>
              <a:off x="8296330" y="2636668"/>
              <a:ext cx="0" cy="2199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7100968" y="2886465"/>
              <a:ext cx="0" cy="18331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7586826" y="2869508"/>
              <a:ext cx="0" cy="18331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8109062" y="2893342"/>
              <a:ext cx="0" cy="18331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8590110" y="2886465"/>
              <a:ext cx="0" cy="18331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9086490" y="2870954"/>
              <a:ext cx="0" cy="18331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9564462" y="2883478"/>
              <a:ext cx="0" cy="18331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7096501" y="2870954"/>
              <a:ext cx="2486370" cy="12524"/>
            </a:xfrm>
            <a:prstGeom prst="line">
              <a:avLst/>
            </a:prstGeom>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6931041" y="3040014"/>
              <a:ext cx="330920" cy="168671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tx1"/>
                  </a:solidFill>
                  <a:latin typeface="微软雅黑" pitchFamily="34" charset="-122"/>
                  <a:ea typeface="微软雅黑" pitchFamily="34" charset="-122"/>
                </a:rPr>
                <a:t>XX</a:t>
              </a:r>
              <a:r>
                <a:rPr lang="zh-CN" altLang="en-US" sz="1200" b="1" dirty="0" smtClean="0">
                  <a:solidFill>
                    <a:schemeClr val="tx1"/>
                  </a:solidFill>
                  <a:latin typeface="微软雅黑" pitchFamily="34" charset="-122"/>
                  <a:ea typeface="微软雅黑" pitchFamily="34" charset="-122"/>
                </a:rPr>
                <a:t>学院质量保障工作组</a:t>
              </a:r>
              <a:endParaRPr lang="zh-CN" altLang="en-US" sz="1200" b="1" dirty="0">
                <a:solidFill>
                  <a:schemeClr val="tx1"/>
                </a:solidFill>
                <a:latin typeface="微软雅黑" pitchFamily="34" charset="-122"/>
                <a:ea typeface="微软雅黑" pitchFamily="34" charset="-122"/>
              </a:endParaRPr>
            </a:p>
          </p:txBody>
        </p:sp>
        <p:sp>
          <p:nvSpPr>
            <p:cNvPr id="43" name="矩形 42"/>
            <p:cNvSpPr/>
            <p:nvPr/>
          </p:nvSpPr>
          <p:spPr>
            <a:xfrm>
              <a:off x="7427957" y="3040014"/>
              <a:ext cx="330920" cy="168671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微软雅黑" pitchFamily="34" charset="-122"/>
                  <a:ea typeface="微软雅黑" pitchFamily="34" charset="-122"/>
                </a:rPr>
                <a:t>XX</a:t>
              </a:r>
              <a:r>
                <a:rPr lang="zh-CN" altLang="en-US" sz="1200" b="1" dirty="0">
                  <a:solidFill>
                    <a:schemeClr val="tx1"/>
                  </a:solidFill>
                  <a:latin typeface="微软雅黑" pitchFamily="34" charset="-122"/>
                  <a:ea typeface="微软雅黑" pitchFamily="34" charset="-122"/>
                </a:rPr>
                <a:t>学院质量保障工作组</a:t>
              </a:r>
            </a:p>
          </p:txBody>
        </p:sp>
        <p:sp>
          <p:nvSpPr>
            <p:cNvPr id="44" name="矩形 43"/>
            <p:cNvSpPr/>
            <p:nvPr/>
          </p:nvSpPr>
          <p:spPr>
            <a:xfrm>
              <a:off x="7933971" y="3040014"/>
              <a:ext cx="328700" cy="168671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微软雅黑" pitchFamily="34" charset="-122"/>
                  <a:ea typeface="微软雅黑" pitchFamily="34" charset="-122"/>
                </a:rPr>
                <a:t>XX</a:t>
              </a:r>
              <a:r>
                <a:rPr lang="zh-CN" altLang="en-US" sz="1200" b="1" dirty="0">
                  <a:solidFill>
                    <a:schemeClr val="tx1"/>
                  </a:solidFill>
                  <a:latin typeface="微软雅黑" pitchFamily="34" charset="-122"/>
                  <a:ea typeface="微软雅黑" pitchFamily="34" charset="-122"/>
                </a:rPr>
                <a:t>部质量保障工作组</a:t>
              </a:r>
            </a:p>
          </p:txBody>
        </p:sp>
        <p:sp>
          <p:nvSpPr>
            <p:cNvPr id="46" name="矩形 45"/>
            <p:cNvSpPr/>
            <p:nvPr/>
          </p:nvSpPr>
          <p:spPr>
            <a:xfrm>
              <a:off x="8424650" y="3040014"/>
              <a:ext cx="330920" cy="168671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微软雅黑" pitchFamily="34" charset="-122"/>
                  <a:ea typeface="微软雅黑" pitchFamily="34" charset="-122"/>
                </a:rPr>
                <a:t>XX</a:t>
              </a:r>
              <a:r>
                <a:rPr lang="zh-CN" altLang="en-US" sz="1200" b="1" dirty="0">
                  <a:solidFill>
                    <a:schemeClr val="tx1"/>
                  </a:solidFill>
                  <a:latin typeface="微软雅黑" pitchFamily="34" charset="-122"/>
                  <a:ea typeface="微软雅黑" pitchFamily="34" charset="-122"/>
                </a:rPr>
                <a:t>部质量保障工作组</a:t>
              </a:r>
            </a:p>
          </p:txBody>
        </p:sp>
        <p:sp>
          <p:nvSpPr>
            <p:cNvPr id="47" name="矩形 46"/>
            <p:cNvSpPr/>
            <p:nvPr/>
          </p:nvSpPr>
          <p:spPr>
            <a:xfrm>
              <a:off x="8921030" y="3040014"/>
              <a:ext cx="331163" cy="170238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微软雅黑" pitchFamily="34" charset="-122"/>
                  <a:ea typeface="微软雅黑" pitchFamily="34" charset="-122"/>
                </a:rPr>
                <a:t>XX</a:t>
              </a:r>
              <a:r>
                <a:rPr lang="zh-CN" altLang="en-US" sz="1200" b="1" dirty="0">
                  <a:solidFill>
                    <a:schemeClr val="tx1"/>
                  </a:solidFill>
                  <a:latin typeface="微软雅黑" pitchFamily="34" charset="-122"/>
                  <a:ea typeface="微软雅黑" pitchFamily="34" charset="-122"/>
                </a:rPr>
                <a:t>中心质量保障工作组</a:t>
              </a:r>
            </a:p>
          </p:txBody>
        </p:sp>
        <p:sp>
          <p:nvSpPr>
            <p:cNvPr id="53" name="矩形 52"/>
            <p:cNvSpPr/>
            <p:nvPr/>
          </p:nvSpPr>
          <p:spPr>
            <a:xfrm>
              <a:off x="9417411" y="3040014"/>
              <a:ext cx="330920" cy="168671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微软雅黑" pitchFamily="34" charset="-122"/>
                  <a:ea typeface="微软雅黑" pitchFamily="34" charset="-122"/>
                </a:rPr>
                <a:t>…</a:t>
              </a:r>
            </a:p>
            <a:p>
              <a:pPr algn="ctr"/>
              <a:r>
                <a:rPr lang="en-US" altLang="zh-CN" sz="1200" b="1" dirty="0">
                  <a:solidFill>
                    <a:schemeClr val="tx1"/>
                  </a:solidFill>
                  <a:latin typeface="微软雅黑" pitchFamily="34" charset="-122"/>
                  <a:ea typeface="微软雅黑" pitchFamily="34" charset="-122"/>
                </a:rPr>
                <a:t>…</a:t>
              </a:r>
            </a:p>
            <a:p>
              <a:pPr algn="ctr"/>
              <a:r>
                <a:rPr lang="en-US" altLang="zh-CN" sz="1200" b="1" dirty="0">
                  <a:solidFill>
                    <a:schemeClr val="tx1"/>
                  </a:solidFill>
                  <a:latin typeface="微软雅黑" pitchFamily="34" charset="-122"/>
                  <a:ea typeface="微软雅黑" pitchFamily="34" charset="-122"/>
                </a:rPr>
                <a:t>…</a:t>
              </a:r>
              <a:endParaRPr lang="zh-CN" altLang="en-US" sz="1200" b="1" dirty="0">
                <a:solidFill>
                  <a:schemeClr val="tx1"/>
                </a:solidFill>
                <a:latin typeface="微软雅黑" pitchFamily="34" charset="-122"/>
                <a:ea typeface="微软雅黑" pitchFamily="34" charset="-122"/>
              </a:endParaRPr>
            </a:p>
          </p:txBody>
        </p:sp>
        <p:sp>
          <p:nvSpPr>
            <p:cNvPr id="54" name="矩形 53"/>
            <p:cNvSpPr/>
            <p:nvPr/>
          </p:nvSpPr>
          <p:spPr>
            <a:xfrm>
              <a:off x="9252193" y="5188066"/>
              <a:ext cx="1075491" cy="22000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微软雅黑" pitchFamily="34" charset="-122"/>
                  <a:ea typeface="微软雅黑" pitchFamily="34" charset="-122"/>
                </a:rPr>
                <a:t>……</a:t>
              </a:r>
              <a:endParaRPr lang="zh-CN" altLang="en-US" sz="1200" b="1" dirty="0">
                <a:solidFill>
                  <a:schemeClr val="tx1"/>
                </a:solidFill>
                <a:latin typeface="微软雅黑" pitchFamily="34" charset="-122"/>
                <a:ea typeface="微软雅黑" pitchFamily="34" charset="-122"/>
              </a:endParaRPr>
            </a:p>
          </p:txBody>
        </p:sp>
        <p:sp>
          <p:nvSpPr>
            <p:cNvPr id="55" name="矩形 54"/>
            <p:cNvSpPr/>
            <p:nvPr/>
          </p:nvSpPr>
          <p:spPr>
            <a:xfrm>
              <a:off x="7675612" y="5188066"/>
              <a:ext cx="1401945" cy="22000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微软雅黑" pitchFamily="34" charset="-122"/>
                  <a:ea typeface="微软雅黑" pitchFamily="34" charset="-122"/>
                </a:rPr>
                <a:t>XX</a:t>
              </a:r>
              <a:r>
                <a:rPr lang="zh-CN" altLang="en-US" sz="1200" b="1" dirty="0">
                  <a:solidFill>
                    <a:schemeClr val="tx1"/>
                  </a:solidFill>
                  <a:latin typeface="微软雅黑" pitchFamily="34" charset="-122"/>
                  <a:ea typeface="微软雅黑" pitchFamily="34" charset="-122"/>
                </a:rPr>
                <a:t>专业质量保障小组</a:t>
              </a:r>
            </a:p>
          </p:txBody>
        </p:sp>
        <p:cxnSp>
          <p:nvCxnSpPr>
            <p:cNvPr id="56" name="直接连接符 55"/>
            <p:cNvCxnSpPr/>
            <p:nvPr/>
          </p:nvCxnSpPr>
          <p:spPr>
            <a:xfrm>
              <a:off x="7096501" y="4580061"/>
              <a:ext cx="0" cy="366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7100968" y="4763689"/>
              <a:ext cx="248163" cy="0"/>
            </a:xfrm>
            <a:prstGeom prst="line">
              <a:avLst/>
            </a:prstGeom>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7269187" y="4742402"/>
              <a:ext cx="1860330" cy="2930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itchFamily="34" charset="-122"/>
                  <a:ea typeface="微软雅黑" pitchFamily="34" charset="-122"/>
                </a:rPr>
                <a:t>二级单位（学院、部</a:t>
              </a:r>
              <a:r>
                <a:rPr lang="en-US" altLang="zh-CN" sz="1200" dirty="0" smtClean="0">
                  <a:solidFill>
                    <a:schemeClr val="tx1"/>
                  </a:solidFill>
                  <a:latin typeface="微软雅黑" pitchFamily="34" charset="-122"/>
                  <a:ea typeface="微软雅黑" pitchFamily="34" charset="-122"/>
                </a:rPr>
                <a:t>/</a:t>
              </a:r>
              <a:r>
                <a:rPr lang="zh-CN" altLang="en-US" sz="1200" dirty="0" smtClean="0">
                  <a:solidFill>
                    <a:schemeClr val="tx1"/>
                  </a:solidFill>
                  <a:latin typeface="微软雅黑" pitchFamily="34" charset="-122"/>
                  <a:ea typeface="微软雅黑" pitchFamily="34" charset="-122"/>
                </a:rPr>
                <a:t>中心）</a:t>
              </a:r>
              <a:endParaRPr lang="en-US" altLang="zh-CN" sz="1200" dirty="0" smtClean="0">
                <a:solidFill>
                  <a:schemeClr val="tx1"/>
                </a:solidFill>
                <a:latin typeface="微软雅黑" pitchFamily="34" charset="-122"/>
                <a:ea typeface="微软雅黑" pitchFamily="34" charset="-122"/>
              </a:endParaRPr>
            </a:p>
            <a:p>
              <a:pPr algn="ctr"/>
              <a:r>
                <a:rPr lang="zh-CN" altLang="en-US" sz="1200" dirty="0" smtClean="0">
                  <a:solidFill>
                    <a:schemeClr val="tx1"/>
                  </a:solidFill>
                  <a:latin typeface="微软雅黑" pitchFamily="34" charset="-122"/>
                  <a:ea typeface="微软雅黑" pitchFamily="34" charset="-122"/>
                </a:rPr>
                <a:t>院长</a:t>
              </a:r>
              <a:r>
                <a:rPr lang="en-US" altLang="zh-CN" sz="1200" dirty="0" smtClean="0">
                  <a:solidFill>
                    <a:schemeClr val="tx1"/>
                  </a:solidFill>
                  <a:latin typeface="微软雅黑" pitchFamily="34" charset="-122"/>
                  <a:ea typeface="微软雅黑" pitchFamily="34" charset="-122"/>
                </a:rPr>
                <a:t>/</a:t>
              </a:r>
              <a:r>
                <a:rPr lang="zh-CN" altLang="en-US" sz="1200" dirty="0" smtClean="0">
                  <a:solidFill>
                    <a:schemeClr val="tx1"/>
                  </a:solidFill>
                  <a:latin typeface="微软雅黑" pitchFamily="34" charset="-122"/>
                  <a:ea typeface="微软雅黑" pitchFamily="34" charset="-122"/>
                </a:rPr>
                <a:t>主任担任各工作组组长</a:t>
              </a:r>
              <a:endParaRPr lang="zh-CN" altLang="en-US" sz="1200" dirty="0">
                <a:solidFill>
                  <a:schemeClr val="tx1"/>
                </a:solidFill>
                <a:latin typeface="微软雅黑" pitchFamily="34" charset="-122"/>
                <a:ea typeface="微软雅黑" pitchFamily="34" charset="-122"/>
              </a:endParaRPr>
            </a:p>
          </p:txBody>
        </p:sp>
        <p:cxnSp>
          <p:nvCxnSpPr>
            <p:cNvPr id="59" name="直接连接符 58"/>
            <p:cNvCxnSpPr/>
            <p:nvPr/>
          </p:nvCxnSpPr>
          <p:spPr>
            <a:xfrm flipV="1">
              <a:off x="6776766" y="4948776"/>
              <a:ext cx="2971808" cy="2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6776766" y="4946698"/>
              <a:ext cx="0" cy="25667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8307516" y="4965073"/>
              <a:ext cx="0" cy="25667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9748574" y="4946698"/>
              <a:ext cx="0" cy="25667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6517418" y="5606594"/>
              <a:ext cx="248163" cy="0"/>
            </a:xfrm>
            <a:prstGeom prst="line">
              <a:avLst/>
            </a:prstGeom>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6600120" y="5460088"/>
              <a:ext cx="2031020" cy="2930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itchFamily="34" charset="-122"/>
                  <a:ea typeface="微软雅黑" pitchFamily="34" charset="-122"/>
                </a:rPr>
                <a:t>各小组组长由相关负责人兼任</a:t>
              </a:r>
              <a:endParaRPr lang="zh-CN" altLang="en-US" sz="1200" dirty="0">
                <a:solidFill>
                  <a:schemeClr val="tx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3810841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20</a:t>
            </a:r>
            <a:endParaRPr lang="zh-CN" altLang="en-US" sz="1600" b="1" dirty="0">
              <a:solidFill>
                <a:prstClr val="white"/>
              </a:solidFill>
            </a:endParaRPr>
          </a:p>
        </p:txBody>
      </p:sp>
      <p:cxnSp>
        <p:nvCxnSpPr>
          <p:cNvPr id="32" name="直接连接符 31"/>
          <p:cNvCxnSpPr/>
          <p:nvPr/>
        </p:nvCxnSpPr>
        <p:spPr>
          <a:xfrm>
            <a:off x="1768416" y="404813"/>
            <a:ext cx="9823509" cy="20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MH_Other_5"/>
          <p:cNvSpPr>
            <a:spLocks noChangeArrowheads="1"/>
          </p:cNvSpPr>
          <p:nvPr>
            <p:custDataLst>
              <p:tags r:id="rId1"/>
            </p:custDataLst>
          </p:nvPr>
        </p:nvSpPr>
        <p:spPr bwMode="auto">
          <a:xfrm>
            <a:off x="216516" y="730219"/>
            <a:ext cx="4957650" cy="462961"/>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（九）构建</a:t>
            </a:r>
            <a:r>
              <a:rPr lang="zh-CN" altLang="en-US" sz="2000" b="1" dirty="0">
                <a:solidFill>
                  <a:srgbClr val="FFFFFF"/>
                </a:solidFill>
                <a:ea typeface="微软雅黑" pitchFamily="34" charset="-122"/>
              </a:rPr>
              <a:t>“五纵五横一平台”体系</a:t>
            </a:r>
            <a:r>
              <a:rPr lang="zh-CN" altLang="en-US" sz="2000" b="1" dirty="0" smtClean="0">
                <a:solidFill>
                  <a:srgbClr val="FFFFFF"/>
                </a:solidFill>
                <a:ea typeface="微软雅黑" pitchFamily="34" charset="-122"/>
              </a:rPr>
              <a:t>架构</a:t>
            </a:r>
            <a:endParaRPr lang="zh-CN" altLang="en-US" sz="2000" b="1" dirty="0">
              <a:solidFill>
                <a:srgbClr val="FFFFFF"/>
              </a:solidFill>
              <a:ea typeface="微软雅黑" pitchFamily="34" charset="-122"/>
              <a:sym typeface="微软雅黑" panose="020B0503020204020204" pitchFamily="34" charset="-122"/>
            </a:endParaRPr>
          </a:p>
        </p:txBody>
      </p:sp>
      <p:sp>
        <p:nvSpPr>
          <p:cNvPr id="10" name="矩形 9"/>
          <p:cNvSpPr/>
          <p:nvPr/>
        </p:nvSpPr>
        <p:spPr>
          <a:xfrm>
            <a:off x="1423238" y="2156278"/>
            <a:ext cx="3750928" cy="2554545"/>
          </a:xfrm>
          <a:prstGeom prst="rect">
            <a:avLst/>
          </a:prstGeom>
        </p:spPr>
        <p:txBody>
          <a:bodyPr wrap="square">
            <a:spAutoFit/>
          </a:bodyPr>
          <a:lstStyle/>
          <a:p>
            <a:pPr marL="285750" indent="-285750">
              <a:lnSpc>
                <a:spcPct val="200000"/>
              </a:lnSpc>
              <a:buFont typeface="Arial" pitchFamily="34" charset="0"/>
              <a:buChar char="•"/>
            </a:pPr>
            <a:r>
              <a:rPr lang="zh-CN" altLang="en-US" sz="1600" b="1" dirty="0" smtClean="0">
                <a:solidFill>
                  <a:srgbClr val="1D3F96"/>
                </a:solidFill>
                <a:latin typeface="微软雅黑" panose="020B0503020204020204" charset="-122"/>
                <a:ea typeface="微软雅黑" panose="020B0503020204020204" charset="-122"/>
              </a:rPr>
              <a:t>全</a:t>
            </a:r>
            <a:r>
              <a:rPr lang="zh-CN" altLang="en-US" sz="1600" b="1" dirty="0">
                <a:solidFill>
                  <a:srgbClr val="1D3F96"/>
                </a:solidFill>
                <a:latin typeface="微软雅黑" panose="020B0503020204020204" charset="-122"/>
                <a:ea typeface="微软雅黑" panose="020B0503020204020204" charset="-122"/>
              </a:rPr>
              <a:t>要素、广覆盖、网络化</a:t>
            </a:r>
            <a:endParaRPr lang="en-US" altLang="zh-CN" sz="1600" b="1" dirty="0">
              <a:solidFill>
                <a:srgbClr val="1D3F96"/>
              </a:solidFill>
              <a:latin typeface="微软雅黑" panose="020B0503020204020204" charset="-122"/>
              <a:ea typeface="微软雅黑" panose="020B0503020204020204" charset="-122"/>
            </a:endParaRPr>
          </a:p>
          <a:p>
            <a:pPr marL="285750" indent="-285750">
              <a:lnSpc>
                <a:spcPct val="200000"/>
              </a:lnSpc>
              <a:buFont typeface="Arial" pitchFamily="34" charset="0"/>
              <a:buChar char="•"/>
            </a:pPr>
            <a:r>
              <a:rPr lang="zh-CN" altLang="en-US" sz="1600" b="1" dirty="0" smtClean="0">
                <a:solidFill>
                  <a:srgbClr val="1D3F96"/>
                </a:solidFill>
                <a:latin typeface="微软雅黑" panose="020B0503020204020204" charset="-122"/>
                <a:ea typeface="微软雅黑" panose="020B0503020204020204" charset="-122"/>
              </a:rPr>
              <a:t>明确</a:t>
            </a:r>
            <a:r>
              <a:rPr lang="zh-CN" altLang="en-US" sz="1600" b="1" dirty="0">
                <a:solidFill>
                  <a:srgbClr val="1D3F96"/>
                </a:solidFill>
                <a:latin typeface="微软雅黑" panose="020B0503020204020204" charset="-122"/>
                <a:ea typeface="微软雅黑" panose="020B0503020204020204" charset="-122"/>
              </a:rPr>
              <a:t>职责分工，形成组织链。</a:t>
            </a:r>
            <a:endParaRPr lang="en-US" altLang="zh-CN" sz="1600" b="1" dirty="0">
              <a:solidFill>
                <a:srgbClr val="1D3F96"/>
              </a:solidFill>
              <a:latin typeface="微软雅黑" panose="020B0503020204020204" charset="-122"/>
              <a:ea typeface="微软雅黑" panose="020B0503020204020204" charset="-122"/>
            </a:endParaRPr>
          </a:p>
          <a:p>
            <a:pPr marL="285750" indent="-285750">
              <a:lnSpc>
                <a:spcPct val="200000"/>
              </a:lnSpc>
              <a:buFont typeface="Arial" pitchFamily="34" charset="0"/>
              <a:buChar char="•"/>
            </a:pPr>
            <a:r>
              <a:rPr lang="zh-CN" altLang="en-US" sz="1600" b="1" dirty="0" smtClean="0">
                <a:solidFill>
                  <a:srgbClr val="1D3F96"/>
                </a:solidFill>
                <a:latin typeface="微软雅黑" panose="020B0503020204020204" charset="-122"/>
                <a:ea typeface="微软雅黑" panose="020B0503020204020204" charset="-122"/>
              </a:rPr>
              <a:t>完善</a:t>
            </a:r>
            <a:r>
              <a:rPr lang="zh-CN" altLang="en-US" sz="1600" b="1" dirty="0">
                <a:solidFill>
                  <a:srgbClr val="1D3F96"/>
                </a:solidFill>
                <a:latin typeface="微软雅黑" panose="020B0503020204020204" charset="-122"/>
                <a:ea typeface="微软雅黑" panose="020B0503020204020204" charset="-122"/>
              </a:rPr>
              <a:t>规划修订，形成目标链。</a:t>
            </a:r>
            <a:endParaRPr lang="en-US" altLang="zh-CN" sz="1600" b="1" dirty="0">
              <a:solidFill>
                <a:srgbClr val="1D3F96"/>
              </a:solidFill>
              <a:latin typeface="微软雅黑" panose="020B0503020204020204" charset="-122"/>
              <a:ea typeface="微软雅黑" panose="020B0503020204020204" charset="-122"/>
            </a:endParaRPr>
          </a:p>
          <a:p>
            <a:pPr marL="285750" indent="-285750">
              <a:lnSpc>
                <a:spcPct val="200000"/>
              </a:lnSpc>
              <a:buFont typeface="Arial" pitchFamily="34" charset="0"/>
              <a:buChar char="•"/>
            </a:pPr>
            <a:r>
              <a:rPr lang="zh-CN" altLang="en-US" sz="1600" b="1" dirty="0" smtClean="0">
                <a:solidFill>
                  <a:srgbClr val="1D3F96"/>
                </a:solidFill>
                <a:latin typeface="微软雅黑" panose="020B0503020204020204" charset="-122"/>
                <a:ea typeface="微软雅黑" panose="020B0503020204020204" charset="-122"/>
              </a:rPr>
              <a:t>对照</a:t>
            </a:r>
            <a:r>
              <a:rPr lang="zh-CN" altLang="en-US" sz="1600" b="1" dirty="0">
                <a:solidFill>
                  <a:srgbClr val="1D3F96"/>
                </a:solidFill>
                <a:latin typeface="微软雅黑" panose="020B0503020204020204" charset="-122"/>
                <a:ea typeface="微软雅黑" panose="020B0503020204020204" charset="-122"/>
              </a:rPr>
              <a:t>目标要求，形成标准链。</a:t>
            </a:r>
            <a:endParaRPr lang="en-US" altLang="zh-CN" sz="1600" b="1" dirty="0">
              <a:solidFill>
                <a:srgbClr val="1D3F96"/>
              </a:solidFill>
              <a:latin typeface="微软雅黑" panose="020B0503020204020204" charset="-122"/>
              <a:ea typeface="微软雅黑" panose="020B0503020204020204" charset="-122"/>
            </a:endParaRPr>
          </a:p>
          <a:p>
            <a:pPr marL="285750" indent="-285750">
              <a:lnSpc>
                <a:spcPct val="200000"/>
              </a:lnSpc>
              <a:buFont typeface="Arial" pitchFamily="34" charset="0"/>
              <a:buChar char="•"/>
            </a:pPr>
            <a:r>
              <a:rPr lang="zh-CN" altLang="en-US" sz="1600" b="1" dirty="0" smtClean="0">
                <a:solidFill>
                  <a:srgbClr val="1D3F96"/>
                </a:solidFill>
                <a:latin typeface="微软雅黑" panose="020B0503020204020204" charset="-122"/>
                <a:ea typeface="微软雅黑" panose="020B0503020204020204" charset="-122"/>
              </a:rPr>
              <a:t>完善</a:t>
            </a:r>
            <a:r>
              <a:rPr lang="zh-CN" altLang="en-US" sz="1600" b="1" dirty="0">
                <a:solidFill>
                  <a:srgbClr val="1D3F96"/>
                </a:solidFill>
                <a:latin typeface="微软雅黑" panose="020B0503020204020204" charset="-122"/>
                <a:ea typeface="微软雅黑" panose="020B0503020204020204" charset="-122"/>
              </a:rPr>
              <a:t>制度机制，形成保障链</a:t>
            </a:r>
            <a:endParaRPr lang="en-US" altLang="zh-CN" sz="1600" b="1" dirty="0">
              <a:solidFill>
                <a:srgbClr val="1D3F96"/>
              </a:solidFill>
              <a:latin typeface="微软雅黑" panose="020B0503020204020204" charset="-122"/>
              <a:ea typeface="微软雅黑" panose="020B0503020204020204" charset="-122"/>
            </a:endParaRPr>
          </a:p>
        </p:txBody>
      </p:sp>
      <p:grpSp>
        <p:nvGrpSpPr>
          <p:cNvPr id="11" name="组合 10"/>
          <p:cNvGrpSpPr/>
          <p:nvPr/>
        </p:nvGrpSpPr>
        <p:grpSpPr>
          <a:xfrm>
            <a:off x="5573936" y="1514157"/>
            <a:ext cx="4664817" cy="4027502"/>
            <a:chOff x="1515485" y="1344243"/>
            <a:chExt cx="4988017" cy="3992523"/>
          </a:xfrm>
        </p:grpSpPr>
        <p:sp>
          <p:nvSpPr>
            <p:cNvPr id="12" name="圆角矩形 11"/>
            <p:cNvSpPr/>
            <p:nvPr/>
          </p:nvSpPr>
          <p:spPr>
            <a:xfrm>
              <a:off x="3046083" y="1354417"/>
              <a:ext cx="567398" cy="318448"/>
            </a:xfrm>
            <a:prstGeom prst="roundRect">
              <a:avLst/>
            </a:prstGeom>
            <a:solidFill>
              <a:srgbClr val="84B6E0"/>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zh-CN" altLang="en-US" sz="1200" dirty="0">
                  <a:solidFill>
                    <a:schemeClr val="tx1"/>
                  </a:solidFill>
                  <a:latin typeface="微软雅黑" panose="020B0503020204020204" charset="-122"/>
                  <a:ea typeface="微软雅黑" panose="020B0503020204020204" charset="-122"/>
                </a:rPr>
                <a:t>学校</a:t>
              </a:r>
            </a:p>
          </p:txBody>
        </p:sp>
        <p:sp>
          <p:nvSpPr>
            <p:cNvPr id="13" name="圆角矩形 12"/>
            <p:cNvSpPr/>
            <p:nvPr/>
          </p:nvSpPr>
          <p:spPr>
            <a:xfrm>
              <a:off x="4249131" y="1347566"/>
              <a:ext cx="550718" cy="318448"/>
            </a:xfrm>
            <a:prstGeom prst="roundRect">
              <a:avLst/>
            </a:prstGeom>
            <a:solidFill>
              <a:srgbClr val="84B6E0"/>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zh-CN" altLang="en-US" sz="1200" dirty="0">
                  <a:solidFill>
                    <a:schemeClr val="tx1"/>
                  </a:solidFill>
                  <a:latin typeface="微软雅黑" panose="020B0503020204020204" charset="-122"/>
                  <a:ea typeface="微软雅黑" panose="020B0503020204020204" charset="-122"/>
                </a:rPr>
                <a:t>课程</a:t>
              </a:r>
            </a:p>
          </p:txBody>
        </p:sp>
        <p:sp>
          <p:nvSpPr>
            <p:cNvPr id="15" name="圆角矩形 14"/>
            <p:cNvSpPr/>
            <p:nvPr/>
          </p:nvSpPr>
          <p:spPr>
            <a:xfrm>
              <a:off x="4854817" y="1344243"/>
              <a:ext cx="602581" cy="318448"/>
            </a:xfrm>
            <a:prstGeom prst="roundRect">
              <a:avLst/>
            </a:prstGeom>
            <a:solidFill>
              <a:srgbClr val="84B6E0"/>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zh-CN" altLang="en-US" sz="1200" dirty="0">
                  <a:solidFill>
                    <a:schemeClr val="tx1"/>
                  </a:solidFill>
                  <a:latin typeface="微软雅黑" panose="020B0503020204020204" charset="-122"/>
                  <a:ea typeface="微软雅黑" panose="020B0503020204020204" charset="-122"/>
                </a:rPr>
                <a:t>教师</a:t>
              </a:r>
            </a:p>
          </p:txBody>
        </p:sp>
        <p:sp>
          <p:nvSpPr>
            <p:cNvPr id="16" name="圆角矩形 15"/>
            <p:cNvSpPr/>
            <p:nvPr/>
          </p:nvSpPr>
          <p:spPr>
            <a:xfrm>
              <a:off x="3674395" y="1354417"/>
              <a:ext cx="516684" cy="318448"/>
            </a:xfrm>
            <a:prstGeom prst="roundRect">
              <a:avLst/>
            </a:prstGeom>
            <a:solidFill>
              <a:srgbClr val="84B6E0"/>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zh-CN" altLang="en-US" sz="1200" dirty="0">
                  <a:solidFill>
                    <a:schemeClr val="tx1"/>
                  </a:solidFill>
                  <a:latin typeface="微软雅黑" panose="020B0503020204020204" charset="-122"/>
                  <a:ea typeface="微软雅黑" panose="020B0503020204020204" charset="-122"/>
                </a:rPr>
                <a:t>专业</a:t>
              </a:r>
            </a:p>
          </p:txBody>
        </p:sp>
        <p:sp>
          <p:nvSpPr>
            <p:cNvPr id="17" name="圆角矩形 16"/>
            <p:cNvSpPr/>
            <p:nvPr/>
          </p:nvSpPr>
          <p:spPr>
            <a:xfrm>
              <a:off x="5518449" y="1344243"/>
              <a:ext cx="611167" cy="318448"/>
            </a:xfrm>
            <a:prstGeom prst="roundRect">
              <a:avLst/>
            </a:prstGeom>
            <a:solidFill>
              <a:srgbClr val="84B6E0"/>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zh-CN" altLang="en-US" sz="1200" dirty="0">
                  <a:solidFill>
                    <a:schemeClr val="tx1"/>
                  </a:solidFill>
                  <a:latin typeface="微软雅黑" panose="020B0503020204020204" charset="-122"/>
                  <a:ea typeface="微软雅黑" panose="020B0503020204020204" charset="-122"/>
                </a:rPr>
                <a:t>学生</a:t>
              </a:r>
            </a:p>
          </p:txBody>
        </p:sp>
        <p:sp>
          <p:nvSpPr>
            <p:cNvPr id="18" name="圆角矩形 17"/>
            <p:cNvSpPr/>
            <p:nvPr/>
          </p:nvSpPr>
          <p:spPr>
            <a:xfrm>
              <a:off x="5880692" y="1883953"/>
              <a:ext cx="535473" cy="293931"/>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zh-CN" altLang="en-US" sz="1200" b="1" dirty="0">
                  <a:solidFill>
                    <a:schemeClr val="tx1"/>
                  </a:solidFill>
                  <a:latin typeface="微软雅黑" panose="020B0503020204020204" charset="-122"/>
                  <a:ea typeface="微软雅黑" panose="020B0503020204020204" charset="-122"/>
                </a:rPr>
                <a:t>决策</a:t>
              </a:r>
            </a:p>
          </p:txBody>
        </p:sp>
        <p:sp>
          <p:nvSpPr>
            <p:cNvPr id="19" name="圆角矩形 18"/>
            <p:cNvSpPr/>
            <p:nvPr/>
          </p:nvSpPr>
          <p:spPr>
            <a:xfrm>
              <a:off x="5902600" y="2452803"/>
              <a:ext cx="513565" cy="293931"/>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zh-CN" altLang="en-US" sz="1200" b="1" dirty="0">
                  <a:solidFill>
                    <a:schemeClr val="tx1"/>
                  </a:solidFill>
                  <a:latin typeface="微软雅黑" panose="020B0503020204020204" charset="-122"/>
                  <a:ea typeface="微软雅黑" panose="020B0503020204020204" charset="-122"/>
                </a:rPr>
                <a:t>生成</a:t>
              </a:r>
            </a:p>
          </p:txBody>
        </p:sp>
        <p:sp>
          <p:nvSpPr>
            <p:cNvPr id="20" name="圆角矩形 19"/>
            <p:cNvSpPr/>
            <p:nvPr/>
          </p:nvSpPr>
          <p:spPr>
            <a:xfrm>
              <a:off x="5914506" y="3044553"/>
              <a:ext cx="588996" cy="293931"/>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zh-CN" altLang="en-US" sz="1200" b="1" dirty="0">
                  <a:solidFill>
                    <a:schemeClr val="tx1"/>
                  </a:solidFill>
                  <a:latin typeface="微软雅黑" panose="020B0503020204020204" charset="-122"/>
                  <a:ea typeface="微软雅黑" panose="020B0503020204020204" charset="-122"/>
                </a:rPr>
                <a:t>资源</a:t>
              </a:r>
            </a:p>
          </p:txBody>
        </p:sp>
        <p:sp>
          <p:nvSpPr>
            <p:cNvPr id="21" name="圆角矩形 20"/>
            <p:cNvSpPr/>
            <p:nvPr/>
          </p:nvSpPr>
          <p:spPr>
            <a:xfrm>
              <a:off x="5905933" y="3590215"/>
              <a:ext cx="597569" cy="293931"/>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zh-CN" altLang="en-US" sz="1200" b="1" dirty="0">
                  <a:solidFill>
                    <a:schemeClr val="tx1"/>
                  </a:solidFill>
                  <a:latin typeface="微软雅黑" panose="020B0503020204020204" charset="-122"/>
                  <a:ea typeface="微软雅黑" panose="020B0503020204020204" charset="-122"/>
                </a:rPr>
                <a:t>支持</a:t>
              </a:r>
            </a:p>
          </p:txBody>
        </p:sp>
        <p:sp>
          <p:nvSpPr>
            <p:cNvPr id="22" name="圆角矩形 21"/>
            <p:cNvSpPr/>
            <p:nvPr/>
          </p:nvSpPr>
          <p:spPr>
            <a:xfrm>
              <a:off x="5918316" y="4090899"/>
              <a:ext cx="585186" cy="293931"/>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zh-CN" altLang="en-US" sz="1200" b="1" dirty="0">
                  <a:solidFill>
                    <a:schemeClr val="tx1"/>
                  </a:solidFill>
                  <a:latin typeface="微软雅黑" panose="020B0503020204020204" charset="-122"/>
                  <a:ea typeface="微软雅黑" panose="020B0503020204020204" charset="-122"/>
                </a:rPr>
                <a:t>监督</a:t>
              </a:r>
            </a:p>
          </p:txBody>
        </p:sp>
        <p:sp>
          <p:nvSpPr>
            <p:cNvPr id="23" name="立方体 22"/>
            <p:cNvSpPr/>
            <p:nvPr/>
          </p:nvSpPr>
          <p:spPr>
            <a:xfrm>
              <a:off x="2245979" y="1776117"/>
              <a:ext cx="3578861" cy="3549403"/>
            </a:xfrm>
            <a:prstGeom prst="cube">
              <a:avLst/>
            </a:prstGeom>
          </p:spPr>
          <p:style>
            <a:lnRef idx="1">
              <a:schemeClr val="accent2"/>
            </a:lnRef>
            <a:fillRef idx="3">
              <a:schemeClr val="accent2"/>
            </a:fillRef>
            <a:effectRef idx="2">
              <a:schemeClr val="accent2"/>
            </a:effectRef>
            <a:fontRef idx="minor">
              <a:schemeClr val="lt1"/>
            </a:fontRef>
          </p:style>
          <p:txBody>
            <a:bodyPr lIns="71323" tIns="35662" rIns="71323" bIns="35662" rtlCol="0" anchor="ctr"/>
            <a:lstStyle/>
            <a:p>
              <a:pPr algn="ctr"/>
              <a:endParaRPr lang="zh-CN" altLang="en-US" dirty="0"/>
            </a:p>
          </p:txBody>
        </p:sp>
        <p:cxnSp>
          <p:nvCxnSpPr>
            <p:cNvPr id="24" name="直接连接符 23"/>
            <p:cNvCxnSpPr/>
            <p:nvPr/>
          </p:nvCxnSpPr>
          <p:spPr>
            <a:xfrm>
              <a:off x="2266761" y="3169823"/>
              <a:ext cx="2735004"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2245979" y="3705996"/>
              <a:ext cx="2735004"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2245979" y="4242169"/>
              <a:ext cx="2735004"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2245979" y="4778343"/>
              <a:ext cx="2735004"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5001765" y="2292131"/>
              <a:ext cx="823075" cy="877692"/>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5001765" y="2874420"/>
              <a:ext cx="823075" cy="831576"/>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4980983" y="3458221"/>
              <a:ext cx="843857" cy="787888"/>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5001765" y="4002074"/>
              <a:ext cx="823075" cy="780208"/>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2800128" y="2644895"/>
              <a:ext cx="0" cy="2691871"/>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3350846" y="2644895"/>
              <a:ext cx="0" cy="2691871"/>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3932738" y="2644895"/>
              <a:ext cx="0" cy="2691871"/>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4476744" y="2644895"/>
              <a:ext cx="0" cy="2691871"/>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800128" y="1776117"/>
              <a:ext cx="736673" cy="882642"/>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3350847" y="1776117"/>
              <a:ext cx="779318" cy="882642"/>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3932738" y="1776117"/>
              <a:ext cx="768927" cy="882642"/>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4476745" y="1776117"/>
              <a:ext cx="817202" cy="882642"/>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2931780" y="1907661"/>
              <a:ext cx="2735004"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2783445" y="2076268"/>
              <a:ext cx="2735004"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2599274" y="2262710"/>
              <a:ext cx="2735004"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2433027" y="2465545"/>
              <a:ext cx="2735004"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51" name="圆角矩形 50"/>
            <p:cNvSpPr/>
            <p:nvPr/>
          </p:nvSpPr>
          <p:spPr>
            <a:xfrm>
              <a:off x="2180966" y="1662691"/>
              <a:ext cx="919545" cy="23985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zh-CN" altLang="en-US" sz="1200" b="1" dirty="0">
                  <a:solidFill>
                    <a:srgbClr val="C00000"/>
                  </a:solidFill>
                  <a:latin typeface="微软雅黑" panose="020B0503020204020204" charset="-122"/>
                  <a:ea typeface="微软雅黑" panose="020B0503020204020204" charset="-122"/>
                </a:rPr>
                <a:t>人才培养</a:t>
              </a:r>
            </a:p>
          </p:txBody>
        </p:sp>
        <p:sp>
          <p:nvSpPr>
            <p:cNvPr id="52" name="圆角矩形 51"/>
            <p:cNvSpPr/>
            <p:nvPr/>
          </p:nvSpPr>
          <p:spPr>
            <a:xfrm>
              <a:off x="1983640" y="1860861"/>
              <a:ext cx="919545" cy="23985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zh-CN" altLang="en-US" sz="1200" b="1" dirty="0">
                  <a:solidFill>
                    <a:srgbClr val="C00000"/>
                  </a:solidFill>
                  <a:latin typeface="微软雅黑" panose="020B0503020204020204" charset="-122"/>
                  <a:ea typeface="微软雅黑" panose="020B0503020204020204" charset="-122"/>
                </a:rPr>
                <a:t>科学研究</a:t>
              </a:r>
            </a:p>
          </p:txBody>
        </p:sp>
        <p:sp>
          <p:nvSpPr>
            <p:cNvPr id="53" name="圆角矩形 52"/>
            <p:cNvSpPr/>
            <p:nvPr/>
          </p:nvSpPr>
          <p:spPr>
            <a:xfrm>
              <a:off x="1833026" y="2046470"/>
              <a:ext cx="919545" cy="23985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zh-CN" altLang="en-US" sz="1200" b="1" dirty="0">
                  <a:solidFill>
                    <a:srgbClr val="C00000"/>
                  </a:solidFill>
                  <a:latin typeface="微软雅黑" panose="020B0503020204020204" charset="-122"/>
                  <a:ea typeface="微软雅黑" panose="020B0503020204020204" charset="-122"/>
                </a:rPr>
                <a:t>社会服务</a:t>
              </a:r>
            </a:p>
          </p:txBody>
        </p:sp>
        <p:sp>
          <p:nvSpPr>
            <p:cNvPr id="54" name="圆角矩形 53"/>
            <p:cNvSpPr/>
            <p:nvPr/>
          </p:nvSpPr>
          <p:spPr>
            <a:xfrm>
              <a:off x="1638180" y="2232794"/>
              <a:ext cx="919545" cy="23985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zh-CN" altLang="en-US" sz="1200" b="1" dirty="0">
                  <a:solidFill>
                    <a:srgbClr val="C00000"/>
                  </a:solidFill>
                  <a:latin typeface="微软雅黑" panose="020B0503020204020204" charset="-122"/>
                  <a:ea typeface="微软雅黑" panose="020B0503020204020204" charset="-122"/>
                </a:rPr>
                <a:t>文化传承</a:t>
              </a:r>
            </a:p>
          </p:txBody>
        </p:sp>
        <p:sp>
          <p:nvSpPr>
            <p:cNvPr id="55" name="圆角矩形 54"/>
            <p:cNvSpPr/>
            <p:nvPr/>
          </p:nvSpPr>
          <p:spPr>
            <a:xfrm>
              <a:off x="1515485" y="2449833"/>
              <a:ext cx="919545" cy="23985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zh-CN" altLang="en-US" sz="1200" b="1" dirty="0">
                  <a:solidFill>
                    <a:srgbClr val="C00000"/>
                  </a:solidFill>
                  <a:latin typeface="微软雅黑" panose="020B0503020204020204" charset="-122"/>
                  <a:ea typeface="微软雅黑" panose="020B0503020204020204" charset="-122"/>
                </a:rPr>
                <a:t>国际合作</a:t>
              </a:r>
            </a:p>
          </p:txBody>
        </p:sp>
      </p:grpSp>
    </p:spTree>
    <p:extLst>
      <p:ext uri="{BB962C8B-B14F-4D97-AF65-F5344CB8AC3E}">
        <p14:creationId xmlns:p14="http://schemas.microsoft.com/office/powerpoint/2010/main" val="2689693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21</a:t>
            </a:r>
            <a:endParaRPr lang="zh-CN" altLang="en-US" sz="1600" b="1" dirty="0">
              <a:solidFill>
                <a:prstClr val="white"/>
              </a:solidFill>
            </a:endParaRPr>
          </a:p>
        </p:txBody>
      </p:sp>
      <p:cxnSp>
        <p:nvCxnSpPr>
          <p:cNvPr id="32" name="直接连接符 31"/>
          <p:cNvCxnSpPr/>
          <p:nvPr/>
        </p:nvCxnSpPr>
        <p:spPr>
          <a:xfrm>
            <a:off x="1768416" y="404813"/>
            <a:ext cx="98425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1577146" y="1927578"/>
            <a:ext cx="5748854" cy="3561341"/>
            <a:chOff x="1638943" y="1376351"/>
            <a:chExt cx="5748854" cy="3561341"/>
          </a:xfrm>
        </p:grpSpPr>
        <p:sp>
          <p:nvSpPr>
            <p:cNvPr id="19" name="圆角矩形 18"/>
            <p:cNvSpPr/>
            <p:nvPr/>
          </p:nvSpPr>
          <p:spPr>
            <a:xfrm>
              <a:off x="1638943" y="4481494"/>
              <a:ext cx="782003" cy="456198"/>
            </a:xfrm>
            <a:prstGeom prst="roundRect">
              <a:avLst/>
            </a:prstGeom>
          </p:spPr>
          <p:style>
            <a:lnRef idx="1">
              <a:schemeClr val="accent1"/>
            </a:lnRef>
            <a:fillRef idx="2">
              <a:schemeClr val="accent1"/>
            </a:fillRef>
            <a:effectRef idx="1">
              <a:schemeClr val="accent1"/>
            </a:effectRef>
            <a:fontRef idx="minor">
              <a:schemeClr val="dk1"/>
            </a:fontRef>
          </p:style>
          <p:txBody>
            <a:bodyPr lIns="71323" tIns="35662" rIns="71323" bIns="35662" rtlCol="0" anchor="ctr"/>
            <a:lstStyle/>
            <a:p>
              <a:pPr algn="ctr"/>
              <a:r>
                <a:rPr lang="zh-CN" altLang="en-US" sz="1400" b="1" dirty="0">
                  <a:solidFill>
                    <a:srgbClr val="1D3F96"/>
                  </a:solidFill>
                  <a:latin typeface="微软雅黑" panose="020B0503020204020204" charset="-122"/>
                  <a:ea typeface="微软雅黑" panose="020B0503020204020204" charset="-122"/>
                </a:rPr>
                <a:t>改进</a:t>
              </a:r>
            </a:p>
          </p:txBody>
        </p:sp>
        <p:sp>
          <p:nvSpPr>
            <p:cNvPr id="20" name="圆角矩形 19"/>
            <p:cNvSpPr/>
            <p:nvPr/>
          </p:nvSpPr>
          <p:spPr>
            <a:xfrm>
              <a:off x="2849880" y="4481494"/>
              <a:ext cx="782003" cy="456198"/>
            </a:xfrm>
            <a:prstGeom prst="roundRect">
              <a:avLst/>
            </a:prstGeom>
          </p:spPr>
          <p:style>
            <a:lnRef idx="1">
              <a:schemeClr val="accent1"/>
            </a:lnRef>
            <a:fillRef idx="2">
              <a:schemeClr val="accent1"/>
            </a:fillRef>
            <a:effectRef idx="1">
              <a:schemeClr val="accent1"/>
            </a:effectRef>
            <a:fontRef idx="minor">
              <a:schemeClr val="dk1"/>
            </a:fontRef>
          </p:style>
          <p:txBody>
            <a:bodyPr lIns="71323" tIns="35662" rIns="71323" bIns="35662" rtlCol="0" anchor="ctr"/>
            <a:lstStyle/>
            <a:p>
              <a:pPr algn="ctr"/>
              <a:r>
                <a:rPr lang="zh-CN" altLang="en-US" sz="1400" b="1" dirty="0">
                  <a:solidFill>
                    <a:srgbClr val="1D3F96"/>
                  </a:solidFill>
                  <a:latin typeface="微软雅黑" panose="020B0503020204020204" charset="-122"/>
                  <a:ea typeface="微软雅黑" panose="020B0503020204020204" charset="-122"/>
                </a:rPr>
                <a:t>创新</a:t>
              </a:r>
              <a:endParaRPr lang="zh-CN" altLang="en-US" sz="1400" b="1" dirty="0" smtClean="0">
                <a:solidFill>
                  <a:srgbClr val="1D3F96"/>
                </a:solidFill>
                <a:latin typeface="微软雅黑" panose="020B0503020204020204" charset="-122"/>
                <a:ea typeface="微软雅黑" panose="020B0503020204020204" charset="-122"/>
              </a:endParaRPr>
            </a:p>
          </p:txBody>
        </p:sp>
        <p:sp>
          <p:nvSpPr>
            <p:cNvPr id="21" name="圆角矩形 20"/>
            <p:cNvSpPr/>
            <p:nvPr/>
          </p:nvSpPr>
          <p:spPr>
            <a:xfrm>
              <a:off x="4086398" y="4480701"/>
              <a:ext cx="782003" cy="456198"/>
            </a:xfrm>
            <a:prstGeom prst="roundRect">
              <a:avLst/>
            </a:prstGeom>
          </p:spPr>
          <p:style>
            <a:lnRef idx="1">
              <a:schemeClr val="accent1"/>
            </a:lnRef>
            <a:fillRef idx="2">
              <a:schemeClr val="accent1"/>
            </a:fillRef>
            <a:effectRef idx="1">
              <a:schemeClr val="accent1"/>
            </a:effectRef>
            <a:fontRef idx="minor">
              <a:schemeClr val="dk1"/>
            </a:fontRef>
          </p:style>
          <p:txBody>
            <a:bodyPr lIns="71323" tIns="35662" rIns="71323" bIns="35662" rtlCol="0" anchor="ctr"/>
            <a:lstStyle/>
            <a:p>
              <a:pPr algn="ctr"/>
              <a:r>
                <a:rPr lang="zh-CN" altLang="en-US" sz="1400" b="1" dirty="0">
                  <a:solidFill>
                    <a:srgbClr val="1D3F96"/>
                  </a:solidFill>
                  <a:latin typeface="微软雅黑" panose="020B0503020204020204" charset="-122"/>
                  <a:ea typeface="微软雅黑" panose="020B0503020204020204" charset="-122"/>
                </a:rPr>
                <a:t>学习</a:t>
              </a:r>
              <a:endParaRPr lang="zh-CN" altLang="en-US" sz="1400" b="1" dirty="0" smtClean="0">
                <a:solidFill>
                  <a:srgbClr val="1D3F96"/>
                </a:solidFill>
                <a:latin typeface="微软雅黑" panose="020B0503020204020204" charset="-122"/>
                <a:ea typeface="微软雅黑" panose="020B0503020204020204" charset="-122"/>
              </a:endParaRPr>
            </a:p>
          </p:txBody>
        </p:sp>
        <p:sp>
          <p:nvSpPr>
            <p:cNvPr id="22" name="圆角矩形 21"/>
            <p:cNvSpPr/>
            <p:nvPr/>
          </p:nvSpPr>
          <p:spPr>
            <a:xfrm>
              <a:off x="5349435" y="4458988"/>
              <a:ext cx="782003" cy="456198"/>
            </a:xfrm>
            <a:prstGeom prst="roundRect">
              <a:avLst/>
            </a:prstGeom>
          </p:spPr>
          <p:style>
            <a:lnRef idx="1">
              <a:schemeClr val="accent1"/>
            </a:lnRef>
            <a:fillRef idx="2">
              <a:schemeClr val="accent1"/>
            </a:fillRef>
            <a:effectRef idx="1">
              <a:schemeClr val="accent1"/>
            </a:effectRef>
            <a:fontRef idx="minor">
              <a:schemeClr val="dk1"/>
            </a:fontRef>
          </p:style>
          <p:txBody>
            <a:bodyPr lIns="71323" tIns="35662" rIns="71323" bIns="35662" rtlCol="0" anchor="ctr"/>
            <a:lstStyle/>
            <a:p>
              <a:pPr algn="ctr"/>
              <a:r>
                <a:rPr lang="zh-CN" altLang="en-US" sz="1400" b="1" dirty="0">
                  <a:solidFill>
                    <a:srgbClr val="1D3F96"/>
                  </a:solidFill>
                  <a:latin typeface="微软雅黑" panose="020B0503020204020204" charset="-122"/>
                  <a:ea typeface="微软雅黑" panose="020B0503020204020204" charset="-122"/>
                </a:rPr>
                <a:t>激励</a:t>
              </a:r>
              <a:endParaRPr lang="zh-CN" altLang="en-US" sz="1400" b="1" dirty="0" smtClean="0">
                <a:solidFill>
                  <a:srgbClr val="1D3F96"/>
                </a:solidFill>
                <a:latin typeface="微软雅黑" panose="020B0503020204020204" charset="-122"/>
                <a:ea typeface="微软雅黑" panose="020B0503020204020204" charset="-122"/>
              </a:endParaRPr>
            </a:p>
          </p:txBody>
        </p:sp>
        <p:sp>
          <p:nvSpPr>
            <p:cNvPr id="23" name="圆角矩形 22"/>
            <p:cNvSpPr/>
            <p:nvPr/>
          </p:nvSpPr>
          <p:spPr>
            <a:xfrm>
              <a:off x="6605794" y="4458988"/>
              <a:ext cx="782003" cy="456198"/>
            </a:xfrm>
            <a:prstGeom prst="roundRect">
              <a:avLst/>
            </a:prstGeom>
          </p:spPr>
          <p:style>
            <a:lnRef idx="1">
              <a:schemeClr val="accent1"/>
            </a:lnRef>
            <a:fillRef idx="2">
              <a:schemeClr val="accent1"/>
            </a:fillRef>
            <a:effectRef idx="1">
              <a:schemeClr val="accent1"/>
            </a:effectRef>
            <a:fontRef idx="minor">
              <a:schemeClr val="dk1"/>
            </a:fontRef>
          </p:style>
          <p:txBody>
            <a:bodyPr lIns="71323" tIns="35662" rIns="71323" bIns="35662" rtlCol="0" anchor="ctr"/>
            <a:lstStyle/>
            <a:p>
              <a:pPr algn="ctr"/>
              <a:r>
                <a:rPr lang="zh-CN" altLang="en-US" sz="1400" b="1" dirty="0">
                  <a:solidFill>
                    <a:srgbClr val="1D3F96"/>
                  </a:solidFill>
                  <a:latin typeface="微软雅黑" panose="020B0503020204020204" charset="-122"/>
                  <a:ea typeface="微软雅黑" panose="020B0503020204020204" charset="-122"/>
                </a:rPr>
                <a:t>诊断</a:t>
              </a:r>
            </a:p>
          </p:txBody>
        </p:sp>
        <p:sp>
          <p:nvSpPr>
            <p:cNvPr id="24" name="圆角矩形 23"/>
            <p:cNvSpPr/>
            <p:nvPr/>
          </p:nvSpPr>
          <p:spPr>
            <a:xfrm>
              <a:off x="1638943" y="2934409"/>
              <a:ext cx="782003" cy="456198"/>
            </a:xfrm>
            <a:prstGeom prst="roundRect">
              <a:avLst/>
            </a:prstGeom>
          </p:spPr>
          <p:style>
            <a:lnRef idx="1">
              <a:schemeClr val="accent1"/>
            </a:lnRef>
            <a:fillRef idx="2">
              <a:schemeClr val="accent1"/>
            </a:fillRef>
            <a:effectRef idx="1">
              <a:schemeClr val="accent1"/>
            </a:effectRef>
            <a:fontRef idx="minor">
              <a:schemeClr val="dk1"/>
            </a:fontRef>
          </p:style>
          <p:txBody>
            <a:bodyPr lIns="71323" tIns="35662" rIns="71323" bIns="35662" rtlCol="0" anchor="ctr"/>
            <a:lstStyle/>
            <a:p>
              <a:pPr algn="ctr"/>
              <a:r>
                <a:rPr lang="zh-CN" altLang="en-US" sz="1400" b="1" dirty="0" smtClean="0">
                  <a:solidFill>
                    <a:srgbClr val="C00000"/>
                  </a:solidFill>
                  <a:latin typeface="微软雅黑" panose="020B0503020204020204" charset="-122"/>
                  <a:ea typeface="微软雅黑" panose="020B0503020204020204" charset="-122"/>
                </a:rPr>
                <a:t>目标</a:t>
              </a:r>
              <a:r>
                <a:rPr lang="en-US" altLang="zh-CN" sz="1400" b="1" dirty="0" smtClean="0">
                  <a:solidFill>
                    <a:srgbClr val="C00000"/>
                  </a:solidFill>
                  <a:latin typeface="微软雅黑" panose="020B0503020204020204" charset="-122"/>
                  <a:ea typeface="微软雅黑" panose="020B0503020204020204" charset="-122"/>
                </a:rPr>
                <a:t>(</a:t>
              </a:r>
              <a:r>
                <a:rPr lang="zh-CN" altLang="en-US" sz="1400" b="1" dirty="0" smtClean="0">
                  <a:solidFill>
                    <a:srgbClr val="C00000"/>
                  </a:solidFill>
                  <a:latin typeface="微软雅黑" panose="020B0503020204020204" charset="-122"/>
                  <a:ea typeface="微软雅黑" panose="020B0503020204020204" charset="-122"/>
                </a:rPr>
                <a:t>链</a:t>
              </a:r>
              <a:r>
                <a:rPr lang="en-US" altLang="zh-CN" sz="1400" b="1" dirty="0" smtClean="0">
                  <a:solidFill>
                    <a:srgbClr val="C00000"/>
                  </a:solidFill>
                  <a:latin typeface="微软雅黑" panose="020B0503020204020204" charset="-122"/>
                  <a:ea typeface="微软雅黑" panose="020B0503020204020204" charset="-122"/>
                </a:rPr>
                <a:t>)</a:t>
              </a:r>
              <a:endParaRPr lang="zh-CN" altLang="en-US" sz="1400" b="1" dirty="0" smtClean="0">
                <a:solidFill>
                  <a:srgbClr val="C00000"/>
                </a:solidFill>
                <a:latin typeface="微软雅黑" panose="020B0503020204020204" charset="-122"/>
                <a:ea typeface="微软雅黑" panose="020B0503020204020204" charset="-122"/>
              </a:endParaRPr>
            </a:p>
          </p:txBody>
        </p:sp>
        <p:sp>
          <p:nvSpPr>
            <p:cNvPr id="25" name="圆角矩形 24"/>
            <p:cNvSpPr/>
            <p:nvPr/>
          </p:nvSpPr>
          <p:spPr>
            <a:xfrm>
              <a:off x="2849880" y="2934409"/>
              <a:ext cx="782003" cy="456198"/>
            </a:xfrm>
            <a:prstGeom prst="roundRect">
              <a:avLst/>
            </a:prstGeom>
          </p:spPr>
          <p:style>
            <a:lnRef idx="1">
              <a:schemeClr val="accent1"/>
            </a:lnRef>
            <a:fillRef idx="2">
              <a:schemeClr val="accent1"/>
            </a:fillRef>
            <a:effectRef idx="1">
              <a:schemeClr val="accent1"/>
            </a:effectRef>
            <a:fontRef idx="minor">
              <a:schemeClr val="dk1"/>
            </a:fontRef>
          </p:style>
          <p:txBody>
            <a:bodyPr lIns="71323" tIns="35662" rIns="71323" bIns="35662" rtlCol="0" anchor="ctr"/>
            <a:lstStyle/>
            <a:p>
              <a:pPr algn="ctr"/>
              <a:r>
                <a:rPr lang="zh-CN" altLang="en-US" sz="1400" b="1" dirty="0" smtClean="0">
                  <a:solidFill>
                    <a:srgbClr val="C00000"/>
                  </a:solidFill>
                  <a:latin typeface="微软雅黑" panose="020B0503020204020204" charset="-122"/>
                  <a:ea typeface="微软雅黑" panose="020B0503020204020204" charset="-122"/>
                </a:rPr>
                <a:t>标准</a:t>
              </a:r>
              <a:r>
                <a:rPr lang="en-US" altLang="zh-CN" sz="1400" b="1" dirty="0">
                  <a:solidFill>
                    <a:srgbClr val="C00000"/>
                  </a:solidFill>
                  <a:latin typeface="微软雅黑" panose="020B0503020204020204" charset="-122"/>
                  <a:ea typeface="微软雅黑" panose="020B0503020204020204" charset="-122"/>
                </a:rPr>
                <a:t>(</a:t>
              </a:r>
              <a:r>
                <a:rPr lang="zh-CN" altLang="en-US" sz="1400" b="1" dirty="0">
                  <a:solidFill>
                    <a:srgbClr val="C00000"/>
                  </a:solidFill>
                  <a:latin typeface="微软雅黑" panose="020B0503020204020204" charset="-122"/>
                  <a:ea typeface="微软雅黑" panose="020B0503020204020204" charset="-122"/>
                </a:rPr>
                <a:t>链</a:t>
              </a:r>
              <a:r>
                <a:rPr lang="en-US" altLang="zh-CN" sz="1400" b="1" dirty="0" smtClean="0">
                  <a:solidFill>
                    <a:srgbClr val="C00000"/>
                  </a:solidFill>
                  <a:latin typeface="微软雅黑" panose="020B0503020204020204" charset="-122"/>
                  <a:ea typeface="微软雅黑" panose="020B0503020204020204" charset="-122"/>
                </a:rPr>
                <a:t>)</a:t>
              </a:r>
              <a:endParaRPr lang="zh-CN" altLang="en-US" sz="1400" b="1" dirty="0">
                <a:solidFill>
                  <a:srgbClr val="C00000"/>
                </a:solidFill>
                <a:latin typeface="微软雅黑" panose="020B0503020204020204" charset="-122"/>
                <a:ea typeface="微软雅黑" panose="020B0503020204020204" charset="-122"/>
              </a:endParaRPr>
            </a:p>
          </p:txBody>
        </p:sp>
        <p:sp>
          <p:nvSpPr>
            <p:cNvPr id="31" name="圆角矩形 30"/>
            <p:cNvSpPr/>
            <p:nvPr/>
          </p:nvSpPr>
          <p:spPr>
            <a:xfrm>
              <a:off x="4086398" y="2933615"/>
              <a:ext cx="782003" cy="456198"/>
            </a:xfrm>
            <a:prstGeom prst="roundRect">
              <a:avLst/>
            </a:prstGeom>
          </p:spPr>
          <p:style>
            <a:lnRef idx="1">
              <a:schemeClr val="accent1"/>
            </a:lnRef>
            <a:fillRef idx="2">
              <a:schemeClr val="accent1"/>
            </a:fillRef>
            <a:effectRef idx="1">
              <a:schemeClr val="accent1"/>
            </a:effectRef>
            <a:fontRef idx="minor">
              <a:schemeClr val="dk1"/>
            </a:fontRef>
          </p:style>
          <p:txBody>
            <a:bodyPr lIns="71323" tIns="35662" rIns="71323" bIns="35662" rtlCol="0" anchor="ctr"/>
            <a:lstStyle/>
            <a:p>
              <a:pPr algn="ctr"/>
              <a:r>
                <a:rPr lang="zh-CN" altLang="en-US" sz="1400" b="1" dirty="0">
                  <a:solidFill>
                    <a:srgbClr val="1D3F96"/>
                  </a:solidFill>
                  <a:latin typeface="微软雅黑" panose="020B0503020204020204" charset="-122"/>
                  <a:ea typeface="微软雅黑" panose="020B0503020204020204" charset="-122"/>
                </a:rPr>
                <a:t>设计</a:t>
              </a:r>
              <a:endParaRPr lang="zh-CN" altLang="en-US" sz="1400" b="1" dirty="0" smtClean="0">
                <a:solidFill>
                  <a:srgbClr val="1D3F96"/>
                </a:solidFill>
                <a:latin typeface="微软雅黑" panose="020B0503020204020204" charset="-122"/>
                <a:ea typeface="微软雅黑" panose="020B0503020204020204" charset="-122"/>
              </a:endParaRPr>
            </a:p>
          </p:txBody>
        </p:sp>
        <p:sp>
          <p:nvSpPr>
            <p:cNvPr id="33" name="圆角矩形 32"/>
            <p:cNvSpPr/>
            <p:nvPr/>
          </p:nvSpPr>
          <p:spPr>
            <a:xfrm>
              <a:off x="5349435" y="2911902"/>
              <a:ext cx="782003" cy="456198"/>
            </a:xfrm>
            <a:prstGeom prst="roundRect">
              <a:avLst/>
            </a:prstGeom>
          </p:spPr>
          <p:style>
            <a:lnRef idx="1">
              <a:schemeClr val="accent1"/>
            </a:lnRef>
            <a:fillRef idx="2">
              <a:schemeClr val="accent1"/>
            </a:fillRef>
            <a:effectRef idx="1">
              <a:schemeClr val="accent1"/>
            </a:effectRef>
            <a:fontRef idx="minor">
              <a:schemeClr val="dk1"/>
            </a:fontRef>
          </p:style>
          <p:txBody>
            <a:bodyPr lIns="71323" tIns="35662" rIns="71323" bIns="35662" rtlCol="0" anchor="ctr"/>
            <a:lstStyle/>
            <a:p>
              <a:pPr algn="ctr"/>
              <a:r>
                <a:rPr lang="zh-CN" altLang="en-US" sz="1400" b="1" dirty="0">
                  <a:solidFill>
                    <a:srgbClr val="1D3F96"/>
                  </a:solidFill>
                  <a:latin typeface="微软雅黑" panose="020B0503020204020204" charset="-122"/>
                  <a:ea typeface="微软雅黑" panose="020B0503020204020204" charset="-122"/>
                </a:rPr>
                <a:t>组织</a:t>
              </a:r>
              <a:endParaRPr lang="zh-CN" altLang="en-US" sz="1400" b="1" dirty="0" smtClean="0">
                <a:solidFill>
                  <a:srgbClr val="1D3F96"/>
                </a:solidFill>
                <a:latin typeface="微软雅黑" panose="020B0503020204020204" charset="-122"/>
                <a:ea typeface="微软雅黑" panose="020B0503020204020204" charset="-122"/>
              </a:endParaRPr>
            </a:p>
          </p:txBody>
        </p:sp>
        <p:sp>
          <p:nvSpPr>
            <p:cNvPr id="34" name="圆角矩形 33"/>
            <p:cNvSpPr/>
            <p:nvPr/>
          </p:nvSpPr>
          <p:spPr>
            <a:xfrm>
              <a:off x="6605794" y="2911902"/>
              <a:ext cx="782003" cy="456198"/>
            </a:xfrm>
            <a:prstGeom prst="roundRect">
              <a:avLst/>
            </a:prstGeom>
          </p:spPr>
          <p:style>
            <a:lnRef idx="1">
              <a:schemeClr val="accent1"/>
            </a:lnRef>
            <a:fillRef idx="2">
              <a:schemeClr val="accent1"/>
            </a:fillRef>
            <a:effectRef idx="1">
              <a:schemeClr val="accent1"/>
            </a:effectRef>
            <a:fontRef idx="minor">
              <a:schemeClr val="dk1"/>
            </a:fontRef>
          </p:style>
          <p:txBody>
            <a:bodyPr lIns="71323" tIns="35662" rIns="71323" bIns="35662" rtlCol="0" anchor="ctr"/>
            <a:lstStyle/>
            <a:p>
              <a:pPr algn="ctr"/>
              <a:r>
                <a:rPr lang="zh-CN" altLang="en-US" sz="1400" b="1" dirty="0">
                  <a:solidFill>
                    <a:srgbClr val="1D3F96"/>
                  </a:solidFill>
                  <a:latin typeface="微软雅黑" panose="020B0503020204020204" charset="-122"/>
                  <a:ea typeface="微软雅黑" panose="020B0503020204020204" charset="-122"/>
                </a:rPr>
                <a:t>实施</a:t>
              </a:r>
            </a:p>
          </p:txBody>
        </p:sp>
        <p:sp>
          <p:nvSpPr>
            <p:cNvPr id="35" name="圆角矩形 34"/>
            <p:cNvSpPr/>
            <p:nvPr/>
          </p:nvSpPr>
          <p:spPr>
            <a:xfrm>
              <a:off x="4086398" y="1398064"/>
              <a:ext cx="782003" cy="456198"/>
            </a:xfrm>
            <a:prstGeom prst="roundRect">
              <a:avLst/>
            </a:prstGeom>
          </p:spPr>
          <p:style>
            <a:lnRef idx="1">
              <a:schemeClr val="accent1"/>
            </a:lnRef>
            <a:fillRef idx="2">
              <a:schemeClr val="accent1"/>
            </a:fillRef>
            <a:effectRef idx="1">
              <a:schemeClr val="accent1"/>
            </a:effectRef>
            <a:fontRef idx="minor">
              <a:schemeClr val="dk1"/>
            </a:fontRef>
          </p:style>
          <p:txBody>
            <a:bodyPr lIns="71323" tIns="35662" rIns="71323" bIns="35662" rtlCol="0" anchor="ctr"/>
            <a:lstStyle/>
            <a:p>
              <a:pPr algn="ctr"/>
              <a:r>
                <a:rPr lang="zh-CN" altLang="en-US" sz="1400" b="1" dirty="0">
                  <a:solidFill>
                    <a:srgbClr val="1D3F96"/>
                  </a:solidFill>
                  <a:latin typeface="微软雅黑" panose="020B0503020204020204" charset="-122"/>
                  <a:ea typeface="微软雅黑" panose="020B0503020204020204" charset="-122"/>
                </a:rPr>
                <a:t>优化</a:t>
              </a:r>
            </a:p>
          </p:txBody>
        </p:sp>
        <p:sp>
          <p:nvSpPr>
            <p:cNvPr id="36" name="圆角矩形 35"/>
            <p:cNvSpPr/>
            <p:nvPr/>
          </p:nvSpPr>
          <p:spPr>
            <a:xfrm>
              <a:off x="5349435" y="1376351"/>
              <a:ext cx="782003" cy="456198"/>
            </a:xfrm>
            <a:prstGeom prst="roundRect">
              <a:avLst/>
            </a:prstGeom>
          </p:spPr>
          <p:style>
            <a:lnRef idx="1">
              <a:schemeClr val="accent1"/>
            </a:lnRef>
            <a:fillRef idx="2">
              <a:schemeClr val="accent1"/>
            </a:fillRef>
            <a:effectRef idx="1">
              <a:schemeClr val="accent1"/>
            </a:effectRef>
            <a:fontRef idx="minor">
              <a:schemeClr val="dk1"/>
            </a:fontRef>
          </p:style>
          <p:txBody>
            <a:bodyPr lIns="71323" tIns="35662" rIns="71323" bIns="35662" rtlCol="0" anchor="ctr"/>
            <a:lstStyle/>
            <a:p>
              <a:pPr algn="ctr"/>
              <a:r>
                <a:rPr lang="zh-CN" altLang="en-US" sz="1400" b="1" dirty="0">
                  <a:solidFill>
                    <a:srgbClr val="1D3F96"/>
                  </a:solidFill>
                  <a:latin typeface="微软雅黑" panose="020B0503020204020204" charset="-122"/>
                  <a:ea typeface="微软雅黑" panose="020B0503020204020204" charset="-122"/>
                </a:rPr>
                <a:t>预警</a:t>
              </a:r>
              <a:endParaRPr lang="zh-CN" altLang="en-US" sz="1400" b="1" dirty="0" smtClean="0">
                <a:solidFill>
                  <a:srgbClr val="1D3F96"/>
                </a:solidFill>
                <a:latin typeface="微软雅黑" panose="020B0503020204020204" charset="-122"/>
                <a:ea typeface="微软雅黑" panose="020B0503020204020204" charset="-122"/>
              </a:endParaRPr>
            </a:p>
          </p:txBody>
        </p:sp>
        <p:sp>
          <p:nvSpPr>
            <p:cNvPr id="37" name="圆角矩形 36"/>
            <p:cNvSpPr/>
            <p:nvPr/>
          </p:nvSpPr>
          <p:spPr>
            <a:xfrm>
              <a:off x="6605794" y="1376351"/>
              <a:ext cx="782003" cy="456198"/>
            </a:xfrm>
            <a:prstGeom prst="roundRect">
              <a:avLst/>
            </a:prstGeom>
          </p:spPr>
          <p:style>
            <a:lnRef idx="1">
              <a:schemeClr val="accent1"/>
            </a:lnRef>
            <a:fillRef idx="2">
              <a:schemeClr val="accent1"/>
            </a:fillRef>
            <a:effectRef idx="1">
              <a:schemeClr val="accent1"/>
            </a:effectRef>
            <a:fontRef idx="minor">
              <a:schemeClr val="dk1"/>
            </a:fontRef>
          </p:style>
          <p:txBody>
            <a:bodyPr lIns="71323" tIns="35662" rIns="71323" bIns="35662" rtlCol="0" anchor="ctr"/>
            <a:lstStyle/>
            <a:p>
              <a:pPr algn="ctr"/>
              <a:r>
                <a:rPr lang="zh-CN" altLang="en-US" sz="1400" b="1" dirty="0">
                  <a:solidFill>
                    <a:srgbClr val="1D3F96"/>
                  </a:solidFill>
                  <a:latin typeface="微软雅黑" panose="020B0503020204020204" charset="-122"/>
                  <a:ea typeface="微软雅黑" panose="020B0503020204020204" charset="-122"/>
                </a:rPr>
                <a:t>检测</a:t>
              </a:r>
            </a:p>
          </p:txBody>
        </p:sp>
        <p:sp>
          <p:nvSpPr>
            <p:cNvPr id="38" name="上箭头 37"/>
            <p:cNvSpPr/>
            <p:nvPr/>
          </p:nvSpPr>
          <p:spPr>
            <a:xfrm>
              <a:off x="6915525" y="1889069"/>
              <a:ext cx="162541" cy="95128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sz="1400" dirty="0"/>
            </a:p>
          </p:txBody>
        </p:sp>
        <p:sp>
          <p:nvSpPr>
            <p:cNvPr id="39" name="上箭头 38"/>
            <p:cNvSpPr/>
            <p:nvPr/>
          </p:nvSpPr>
          <p:spPr>
            <a:xfrm flipV="1">
              <a:off x="4396129" y="1889068"/>
              <a:ext cx="162541" cy="95128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sz="1400" dirty="0"/>
            </a:p>
          </p:txBody>
        </p:sp>
        <p:sp>
          <p:nvSpPr>
            <p:cNvPr id="40" name="上箭头 39"/>
            <p:cNvSpPr/>
            <p:nvPr/>
          </p:nvSpPr>
          <p:spPr>
            <a:xfrm flipV="1">
              <a:off x="6915525" y="3438429"/>
              <a:ext cx="162541" cy="95128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sz="1400" dirty="0"/>
            </a:p>
          </p:txBody>
        </p:sp>
        <p:sp>
          <p:nvSpPr>
            <p:cNvPr id="41" name="上箭头 40"/>
            <p:cNvSpPr/>
            <p:nvPr/>
          </p:nvSpPr>
          <p:spPr>
            <a:xfrm>
              <a:off x="1948674" y="3438429"/>
              <a:ext cx="162541" cy="95128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sz="1400" dirty="0"/>
            </a:p>
          </p:txBody>
        </p:sp>
        <p:sp>
          <p:nvSpPr>
            <p:cNvPr id="42" name="左箭头 41"/>
            <p:cNvSpPr/>
            <p:nvPr/>
          </p:nvSpPr>
          <p:spPr>
            <a:xfrm>
              <a:off x="4977245" y="1558267"/>
              <a:ext cx="290946" cy="12736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sz="1400" dirty="0"/>
            </a:p>
          </p:txBody>
        </p:sp>
        <p:sp>
          <p:nvSpPr>
            <p:cNvPr id="43" name="左箭头 42"/>
            <p:cNvSpPr/>
            <p:nvPr/>
          </p:nvSpPr>
          <p:spPr>
            <a:xfrm>
              <a:off x="6234545" y="1558267"/>
              <a:ext cx="290946" cy="12736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sz="1400" dirty="0"/>
            </a:p>
          </p:txBody>
        </p:sp>
        <p:sp>
          <p:nvSpPr>
            <p:cNvPr id="44" name="左箭头 43"/>
            <p:cNvSpPr/>
            <p:nvPr/>
          </p:nvSpPr>
          <p:spPr>
            <a:xfrm>
              <a:off x="4977245" y="4645116"/>
              <a:ext cx="290946" cy="12736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sz="1400" dirty="0"/>
            </a:p>
          </p:txBody>
        </p:sp>
        <p:sp>
          <p:nvSpPr>
            <p:cNvPr id="46" name="左箭头 45"/>
            <p:cNvSpPr/>
            <p:nvPr/>
          </p:nvSpPr>
          <p:spPr>
            <a:xfrm>
              <a:off x="6234545" y="4645116"/>
              <a:ext cx="290946" cy="12736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sz="1400" dirty="0"/>
            </a:p>
          </p:txBody>
        </p:sp>
        <p:sp>
          <p:nvSpPr>
            <p:cNvPr id="47" name="左箭头 46"/>
            <p:cNvSpPr/>
            <p:nvPr/>
          </p:nvSpPr>
          <p:spPr>
            <a:xfrm>
              <a:off x="2483292" y="4645909"/>
              <a:ext cx="290946" cy="12736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sz="1400" dirty="0"/>
            </a:p>
          </p:txBody>
        </p:sp>
        <p:sp>
          <p:nvSpPr>
            <p:cNvPr id="48" name="左箭头 47"/>
            <p:cNvSpPr/>
            <p:nvPr/>
          </p:nvSpPr>
          <p:spPr>
            <a:xfrm>
              <a:off x="3740592" y="4645909"/>
              <a:ext cx="290946" cy="12736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sz="1400" dirty="0"/>
            </a:p>
          </p:txBody>
        </p:sp>
        <p:sp>
          <p:nvSpPr>
            <p:cNvPr id="49" name="左箭头 48"/>
            <p:cNvSpPr/>
            <p:nvPr/>
          </p:nvSpPr>
          <p:spPr>
            <a:xfrm flipH="1">
              <a:off x="2483292" y="3098824"/>
              <a:ext cx="290946" cy="12736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sz="1400" dirty="0"/>
            </a:p>
          </p:txBody>
        </p:sp>
        <p:sp>
          <p:nvSpPr>
            <p:cNvPr id="50" name="左箭头 49"/>
            <p:cNvSpPr/>
            <p:nvPr/>
          </p:nvSpPr>
          <p:spPr>
            <a:xfrm flipH="1">
              <a:off x="3740592" y="3098824"/>
              <a:ext cx="290946" cy="12736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sz="1400" dirty="0"/>
            </a:p>
          </p:txBody>
        </p:sp>
        <p:sp>
          <p:nvSpPr>
            <p:cNvPr id="51" name="左箭头 50"/>
            <p:cNvSpPr/>
            <p:nvPr/>
          </p:nvSpPr>
          <p:spPr>
            <a:xfrm flipH="1">
              <a:off x="4977245" y="3098824"/>
              <a:ext cx="290946" cy="12736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sz="1400" dirty="0"/>
            </a:p>
          </p:txBody>
        </p:sp>
        <p:sp>
          <p:nvSpPr>
            <p:cNvPr id="52" name="左箭头 51"/>
            <p:cNvSpPr/>
            <p:nvPr/>
          </p:nvSpPr>
          <p:spPr>
            <a:xfrm flipH="1">
              <a:off x="6234545" y="3098824"/>
              <a:ext cx="290946" cy="12736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sz="1400" dirty="0"/>
            </a:p>
          </p:txBody>
        </p:sp>
      </p:grpSp>
      <p:sp>
        <p:nvSpPr>
          <p:cNvPr id="18" name="TextBox 17"/>
          <p:cNvSpPr txBox="1"/>
          <p:nvPr/>
        </p:nvSpPr>
        <p:spPr>
          <a:xfrm>
            <a:off x="8156095" y="1730727"/>
            <a:ext cx="2593681" cy="3592984"/>
          </a:xfrm>
          <a:prstGeom prst="rect">
            <a:avLst/>
          </a:prstGeom>
          <a:noFill/>
          <a:ln>
            <a:solidFill>
              <a:schemeClr val="accent6">
                <a:alpha val="99000"/>
              </a:schemeClr>
            </a:solidFill>
          </a:ln>
        </p:spPr>
        <p:txBody>
          <a:bodyPr wrap="square" lIns="71323" tIns="35662" rIns="71323" bIns="35662" rtlCol="0">
            <a:spAutoFit/>
          </a:bodyPr>
          <a:lstStyle/>
          <a:p>
            <a:pPr indent="224866">
              <a:lnSpc>
                <a:spcPct val="130000"/>
              </a:lnSpc>
            </a:pPr>
            <a:r>
              <a:rPr lang="en-US" altLang="zh-CN" sz="1600" dirty="0">
                <a:latin typeface="微软雅黑" panose="020B0503020204020204" charset="-122"/>
                <a:ea typeface="微软雅黑" panose="020B0503020204020204" charset="-122"/>
              </a:rPr>
              <a:t>1</a:t>
            </a:r>
            <a:r>
              <a:rPr lang="zh-CN" altLang="en-US" sz="1600" dirty="0">
                <a:latin typeface="微软雅黑" panose="020B0503020204020204" charset="-122"/>
                <a:ea typeface="微软雅黑" panose="020B0503020204020204" charset="-122"/>
              </a:rPr>
              <a:t>、质量保证的发展历程，走过了质量控制、质量管理、质量治理的</a:t>
            </a:r>
            <a:r>
              <a:rPr lang="zh-CN" altLang="en-US" sz="1600" dirty="0" smtClean="0">
                <a:latin typeface="微软雅黑" panose="020B0503020204020204" charset="-122"/>
                <a:ea typeface="微软雅黑" panose="020B0503020204020204" charset="-122"/>
              </a:rPr>
              <a:t>不 </a:t>
            </a:r>
            <a:r>
              <a:rPr lang="zh-CN" altLang="en-US" sz="1600" dirty="0">
                <a:latin typeface="微软雅黑" panose="020B0503020204020204" charset="-122"/>
                <a:ea typeface="微软雅黑" panose="020B0503020204020204" charset="-122"/>
              </a:rPr>
              <a:t>同阶段。</a:t>
            </a:r>
            <a:endParaRPr lang="en-US" altLang="zh-CN" sz="1600" dirty="0">
              <a:latin typeface="微软雅黑" panose="020B0503020204020204" charset="-122"/>
              <a:ea typeface="微软雅黑" panose="020B0503020204020204" charset="-122"/>
            </a:endParaRPr>
          </a:p>
          <a:p>
            <a:pPr indent="224866">
              <a:lnSpc>
                <a:spcPct val="130000"/>
              </a:lnSpc>
            </a:pPr>
            <a:r>
              <a:rPr lang="en-US" altLang="zh-CN" sz="1600" dirty="0">
                <a:latin typeface="微软雅黑" panose="020B0503020204020204" charset="-122"/>
                <a:ea typeface="微软雅黑" panose="020B0503020204020204" charset="-122"/>
              </a:rPr>
              <a:t>2</a:t>
            </a:r>
            <a:r>
              <a:rPr lang="zh-CN" altLang="en-US" sz="1600" dirty="0">
                <a:latin typeface="微软雅黑" panose="020B0503020204020204" charset="-122"/>
                <a:ea typeface="微软雅黑" panose="020B0503020204020204" charset="-122"/>
              </a:rPr>
              <a:t>、从依赖少数人居高临下的控制，到全方位的质量管理，再到“三全”（全员、全过程、全方位）“三共”（共创、共治、共享）。</a:t>
            </a:r>
            <a:endParaRPr lang="en-US" altLang="zh-CN" sz="1600" dirty="0">
              <a:latin typeface="微软雅黑" panose="020B0503020204020204" charset="-122"/>
              <a:ea typeface="微软雅黑" panose="020B0503020204020204" charset="-122"/>
            </a:endParaRPr>
          </a:p>
          <a:p>
            <a:pPr indent="224866">
              <a:lnSpc>
                <a:spcPct val="130000"/>
              </a:lnSpc>
            </a:pPr>
            <a:r>
              <a:rPr lang="en-US" altLang="zh-CN" sz="1600" dirty="0">
                <a:latin typeface="微软雅黑" panose="020B0503020204020204" charset="-122"/>
                <a:ea typeface="微软雅黑" panose="020B0503020204020204" charset="-122"/>
              </a:rPr>
              <a:t>3</a:t>
            </a:r>
            <a:r>
              <a:rPr lang="zh-CN" altLang="en-US" sz="1600" dirty="0">
                <a:latin typeface="微软雅黑" panose="020B0503020204020204" charset="-122"/>
                <a:ea typeface="微软雅黑" panose="020B0503020204020204" charset="-122"/>
              </a:rPr>
              <a:t>、质量保证的重心逐步下沉，质量保证的水平不断提升。</a:t>
            </a:r>
            <a:endParaRPr lang="en-US" altLang="zh-CN" sz="1600" dirty="0">
              <a:latin typeface="微软雅黑" panose="020B0503020204020204" charset="-122"/>
              <a:ea typeface="微软雅黑" panose="020B0503020204020204" charset="-122"/>
            </a:endParaRPr>
          </a:p>
        </p:txBody>
      </p:sp>
      <p:sp>
        <p:nvSpPr>
          <p:cNvPr id="2" name="矩形 1"/>
          <p:cNvSpPr/>
          <p:nvPr/>
        </p:nvSpPr>
        <p:spPr>
          <a:xfrm>
            <a:off x="4285314" y="1364386"/>
            <a:ext cx="2608406" cy="400110"/>
          </a:xfrm>
          <a:prstGeom prst="rect">
            <a:avLst/>
          </a:prstGeom>
        </p:spPr>
        <p:txBody>
          <a:bodyPr wrap="none">
            <a:spAutoFit/>
          </a:bodyPr>
          <a:lstStyle/>
          <a:p>
            <a:r>
              <a:rPr lang="zh-CN" altLang="en-US" sz="2000" b="1" dirty="0">
                <a:solidFill>
                  <a:srgbClr val="C00000"/>
                </a:solidFill>
                <a:ea typeface="微软雅黑" pitchFamily="34" charset="-122"/>
              </a:rPr>
              <a:t>形成八字螺旋  两条链</a:t>
            </a:r>
          </a:p>
        </p:txBody>
      </p:sp>
    </p:spTree>
    <p:extLst>
      <p:ext uri="{BB962C8B-B14F-4D97-AF65-F5344CB8AC3E}">
        <p14:creationId xmlns:p14="http://schemas.microsoft.com/office/powerpoint/2010/main" val="250221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22</a:t>
            </a:r>
            <a:endParaRPr lang="zh-CN" altLang="en-US" sz="1600" b="1" dirty="0">
              <a:solidFill>
                <a:prstClr val="white"/>
              </a:solidFill>
            </a:endParaRPr>
          </a:p>
        </p:txBody>
      </p:sp>
      <p:cxnSp>
        <p:nvCxnSpPr>
          <p:cNvPr id="32" name="直接连接符 31"/>
          <p:cNvCxnSpPr/>
          <p:nvPr/>
        </p:nvCxnSpPr>
        <p:spPr>
          <a:xfrm>
            <a:off x="1768416" y="404813"/>
            <a:ext cx="98520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MH_Other_5"/>
          <p:cNvSpPr>
            <a:spLocks noChangeArrowheads="1"/>
          </p:cNvSpPr>
          <p:nvPr>
            <p:custDataLst>
              <p:tags r:id="rId1"/>
            </p:custDataLst>
          </p:nvPr>
        </p:nvSpPr>
        <p:spPr bwMode="auto">
          <a:xfrm>
            <a:off x="228925" y="715882"/>
            <a:ext cx="3294859" cy="454996"/>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en-US" altLang="zh-CN" sz="2000" b="1" dirty="0" smtClean="0">
              <a:solidFill>
                <a:srgbClr val="FFFFFF"/>
              </a:solidFill>
              <a:latin typeface="微软雅黑" pitchFamily="34" charset="-122"/>
              <a:ea typeface="微软雅黑" pitchFamily="34" charset="-122"/>
            </a:endParaRPr>
          </a:p>
          <a:p>
            <a:r>
              <a:rPr lang="zh-CN" altLang="en-US" sz="2000" b="1" dirty="0" smtClean="0">
                <a:solidFill>
                  <a:srgbClr val="FFFFFF"/>
                </a:solidFill>
                <a:latin typeface="微软雅黑" pitchFamily="34" charset="-122"/>
                <a:ea typeface="微软雅黑" pitchFamily="34" charset="-122"/>
              </a:rPr>
              <a:t>（十）质量保证</a:t>
            </a:r>
            <a:r>
              <a:rPr lang="zh-CN" altLang="en-US" sz="2000" b="1" dirty="0">
                <a:solidFill>
                  <a:srgbClr val="FFFFFF"/>
                </a:solidFill>
                <a:latin typeface="微软雅黑" pitchFamily="34" charset="-122"/>
                <a:ea typeface="微软雅黑" pitchFamily="34" charset="-122"/>
              </a:rPr>
              <a:t>指标体系</a:t>
            </a:r>
          </a:p>
          <a:p>
            <a:endParaRPr lang="zh-CN" altLang="en-US" sz="2000" b="1" dirty="0">
              <a:solidFill>
                <a:srgbClr val="FFFFFF"/>
              </a:solidFill>
              <a:latin typeface="微软雅黑" pitchFamily="34" charset="-122"/>
              <a:ea typeface="微软雅黑" pitchFamily="34" charset="-122"/>
              <a:sym typeface="微软雅黑" panose="020B0503020204020204" pitchFamily="34" charset="-122"/>
            </a:endParaRPr>
          </a:p>
        </p:txBody>
      </p:sp>
      <p:grpSp>
        <p:nvGrpSpPr>
          <p:cNvPr id="10" name="组合 9"/>
          <p:cNvGrpSpPr/>
          <p:nvPr/>
        </p:nvGrpSpPr>
        <p:grpSpPr>
          <a:xfrm>
            <a:off x="909704" y="1271238"/>
            <a:ext cx="10172523" cy="1267556"/>
            <a:chOff x="386079" y="1405283"/>
            <a:chExt cx="10853422" cy="1507929"/>
          </a:xfrm>
        </p:grpSpPr>
        <p:sp>
          <p:nvSpPr>
            <p:cNvPr id="11" name="文本框 6"/>
            <p:cNvSpPr txBox="1"/>
            <p:nvPr/>
          </p:nvSpPr>
          <p:spPr>
            <a:xfrm>
              <a:off x="386079" y="1405283"/>
              <a:ext cx="10853422" cy="545933"/>
            </a:xfrm>
            <a:prstGeom prst="rect">
              <a:avLst/>
            </a:prstGeom>
            <a:noFill/>
          </p:spPr>
          <p:txBody>
            <a:bodyPr wrap="square" rtlCol="0">
              <a:spAutoFit/>
            </a:bodyPr>
            <a:lstStyle/>
            <a:p>
              <a:pPr>
                <a:lnSpc>
                  <a:spcPct val="150000"/>
                </a:lnSpc>
              </a:pPr>
              <a:r>
                <a:rPr lang="zh-CN" altLang="en-US" b="1" dirty="0">
                  <a:solidFill>
                    <a:srgbClr val="C00000"/>
                  </a:solidFill>
                  <a:latin typeface="微软雅黑" pitchFamily="34" charset="-122"/>
                  <a:ea typeface="微软雅黑" pitchFamily="34" charset="-122"/>
                </a:rPr>
                <a:t>关于印发</a:t>
              </a:r>
              <a:r>
                <a:rPr lang="en-US" altLang="zh-CN" b="1" dirty="0">
                  <a:solidFill>
                    <a:srgbClr val="C00000"/>
                  </a:solidFill>
                  <a:latin typeface="微软雅黑" pitchFamily="34" charset="-122"/>
                  <a:ea typeface="微软雅黑" pitchFamily="34" charset="-122"/>
                </a:rPr>
                <a:t>《</a:t>
              </a:r>
              <a:r>
                <a:rPr lang="zh-CN" altLang="en-US" b="1" dirty="0">
                  <a:solidFill>
                    <a:srgbClr val="C00000"/>
                  </a:solidFill>
                  <a:latin typeface="微软雅黑" pitchFamily="34" charset="-122"/>
                  <a:ea typeface="微软雅黑" pitchFamily="34" charset="-122"/>
                </a:rPr>
                <a:t>高等职业院校内部质量保证体系诊断与改进指导方案（试行）</a:t>
              </a:r>
              <a:r>
                <a:rPr lang="en-US" altLang="zh-CN" b="1" dirty="0">
                  <a:solidFill>
                    <a:srgbClr val="C00000"/>
                  </a:solidFill>
                  <a:latin typeface="微软雅黑" pitchFamily="34" charset="-122"/>
                  <a:ea typeface="微软雅黑" pitchFamily="34" charset="-122"/>
                </a:rPr>
                <a:t>》</a:t>
              </a:r>
              <a:r>
                <a:rPr lang="zh-CN" altLang="en-US" b="1" dirty="0">
                  <a:solidFill>
                    <a:srgbClr val="C00000"/>
                  </a:solidFill>
                  <a:latin typeface="微软雅黑" pitchFamily="34" charset="-122"/>
                  <a:ea typeface="微软雅黑" pitchFamily="34" charset="-122"/>
                </a:rPr>
                <a:t>启动相关工作的</a:t>
              </a:r>
              <a:r>
                <a:rPr lang="zh-CN" altLang="en-US" b="1" dirty="0" smtClean="0">
                  <a:solidFill>
                    <a:srgbClr val="C00000"/>
                  </a:solidFill>
                  <a:latin typeface="微软雅黑" pitchFamily="34" charset="-122"/>
                  <a:ea typeface="微软雅黑" pitchFamily="34" charset="-122"/>
                </a:rPr>
                <a:t>通知</a:t>
              </a:r>
              <a:endParaRPr lang="en-US" altLang="zh-CN" b="1" dirty="0">
                <a:solidFill>
                  <a:srgbClr val="C00000"/>
                </a:solidFill>
                <a:latin typeface="微软雅黑" pitchFamily="34" charset="-122"/>
                <a:ea typeface="微软雅黑" pitchFamily="34" charset="-122"/>
              </a:endParaRPr>
            </a:p>
          </p:txBody>
        </p:sp>
        <p:sp>
          <p:nvSpPr>
            <p:cNvPr id="12" name="文本框 8"/>
            <p:cNvSpPr txBox="1"/>
            <p:nvPr/>
          </p:nvSpPr>
          <p:spPr>
            <a:xfrm>
              <a:off x="386079" y="1924629"/>
              <a:ext cx="5309231" cy="988583"/>
            </a:xfrm>
            <a:prstGeom prst="rect">
              <a:avLst/>
            </a:prstGeom>
            <a:noFill/>
          </p:spPr>
          <p:txBody>
            <a:bodyPr wrap="square" rtlCol="0">
              <a:spAutoFit/>
            </a:bodyPr>
            <a:lstStyle/>
            <a:p>
              <a:pPr marL="228600" indent="-228600">
                <a:lnSpc>
                  <a:spcPct val="150000"/>
                </a:lnSpc>
                <a:buFont typeface="+mj-lt"/>
                <a:buAutoNum type="arabicPeriod"/>
              </a:pPr>
              <a:r>
                <a:rPr lang="zh-CN" altLang="zh-CN" sz="1600" b="1" dirty="0" smtClean="0">
                  <a:latin typeface="微软雅黑" pitchFamily="34" charset="-122"/>
                  <a:ea typeface="微软雅黑" pitchFamily="34" charset="-122"/>
                </a:rPr>
                <a:t>设</a:t>
              </a:r>
              <a:r>
                <a:rPr lang="en-US" altLang="zh-CN" sz="1600" b="1" dirty="0">
                  <a:latin typeface="微软雅黑" pitchFamily="34" charset="-122"/>
                  <a:ea typeface="微软雅黑" pitchFamily="34" charset="-122"/>
                </a:rPr>
                <a:t>5</a:t>
              </a:r>
              <a:r>
                <a:rPr lang="zh-CN" altLang="zh-CN" sz="1600" b="1" dirty="0">
                  <a:latin typeface="微软雅黑" pitchFamily="34" charset="-122"/>
                  <a:ea typeface="微软雅黑" pitchFamily="34" charset="-122"/>
                </a:rPr>
                <a:t>个诊断项目，</a:t>
              </a:r>
              <a:r>
                <a:rPr lang="en-US" altLang="zh-CN" sz="1600" b="1" dirty="0">
                  <a:latin typeface="微软雅黑" pitchFamily="34" charset="-122"/>
                  <a:ea typeface="微软雅黑" pitchFamily="34" charset="-122"/>
                </a:rPr>
                <a:t>15</a:t>
              </a:r>
              <a:r>
                <a:rPr lang="zh-CN" altLang="zh-CN" sz="1600" b="1" dirty="0">
                  <a:latin typeface="微软雅黑" pitchFamily="34" charset="-122"/>
                  <a:ea typeface="微软雅黑" pitchFamily="34" charset="-122"/>
                </a:rPr>
                <a:t>个诊断要素，</a:t>
              </a:r>
              <a:r>
                <a:rPr lang="en-US" altLang="zh-CN" sz="1600" b="1" dirty="0">
                  <a:latin typeface="微软雅黑" pitchFamily="34" charset="-122"/>
                  <a:ea typeface="微软雅黑" pitchFamily="34" charset="-122"/>
                </a:rPr>
                <a:t>37</a:t>
              </a:r>
              <a:r>
                <a:rPr lang="zh-CN" altLang="zh-CN" sz="1600" b="1" dirty="0">
                  <a:latin typeface="微软雅黑" pitchFamily="34" charset="-122"/>
                  <a:ea typeface="微软雅黑" pitchFamily="34" charset="-122"/>
                </a:rPr>
                <a:t>个诊断点</a:t>
              </a:r>
              <a:r>
                <a:rPr lang="zh-CN" altLang="en-US" sz="1600" dirty="0">
                  <a:latin typeface="微软雅黑" pitchFamily="34" charset="-122"/>
                  <a:ea typeface="微软雅黑" pitchFamily="34" charset="-122"/>
                </a:rPr>
                <a:t>；</a:t>
              </a:r>
              <a:endParaRPr lang="en-US" altLang="zh-CN" sz="1600" dirty="0">
                <a:latin typeface="微软雅黑" pitchFamily="34" charset="-122"/>
                <a:ea typeface="微软雅黑" pitchFamily="34" charset="-122"/>
              </a:endParaRPr>
            </a:p>
            <a:p>
              <a:pPr marL="228600" indent="-228600">
                <a:lnSpc>
                  <a:spcPct val="150000"/>
                </a:lnSpc>
                <a:buFont typeface="+mj-lt"/>
                <a:buAutoNum type="arabicPeriod"/>
              </a:pPr>
              <a:r>
                <a:rPr lang="zh-CN" altLang="en-US" sz="1600" dirty="0">
                  <a:solidFill>
                    <a:schemeClr val="tx1">
                      <a:lumMod val="95000"/>
                      <a:lumOff val="5000"/>
                    </a:schemeClr>
                  </a:solidFill>
                  <a:latin typeface="微软雅黑" pitchFamily="34" charset="-122"/>
                  <a:ea typeface="微软雅黑" pitchFamily="34" charset="-122"/>
                </a:rPr>
                <a:t>增加对诊断指标的操作细则及数据量化</a:t>
              </a:r>
              <a:r>
                <a:rPr lang="zh-CN" altLang="en-US" sz="1600" dirty="0" smtClean="0">
                  <a:solidFill>
                    <a:schemeClr val="tx1">
                      <a:lumMod val="65000"/>
                      <a:lumOff val="35000"/>
                    </a:schemeClr>
                  </a:solidFill>
                  <a:latin typeface="微软雅黑" pitchFamily="34" charset="-122"/>
                  <a:ea typeface="微软雅黑" pitchFamily="34" charset="-122"/>
                </a:rPr>
                <a:t>；</a:t>
              </a:r>
            </a:p>
          </p:txBody>
        </p:sp>
        <p:sp>
          <p:nvSpPr>
            <p:cNvPr id="13" name="文本框 16"/>
            <p:cNvSpPr txBox="1"/>
            <p:nvPr/>
          </p:nvSpPr>
          <p:spPr>
            <a:xfrm>
              <a:off x="5695310" y="1924629"/>
              <a:ext cx="5544190" cy="988583"/>
            </a:xfrm>
            <a:prstGeom prst="rect">
              <a:avLst/>
            </a:prstGeom>
            <a:noFill/>
          </p:spPr>
          <p:txBody>
            <a:bodyPr wrap="square" rtlCol="0">
              <a:spAutoFit/>
            </a:bodyPr>
            <a:lstStyle/>
            <a:p>
              <a:pPr>
                <a:lnSpc>
                  <a:spcPct val="150000"/>
                </a:lnSpc>
              </a:pPr>
              <a:r>
                <a:rPr lang="en-US" altLang="zh-CN" sz="1600" dirty="0" smtClean="0">
                  <a:latin typeface="微软雅黑" pitchFamily="34" charset="-122"/>
                  <a:ea typeface="微软雅黑" pitchFamily="34" charset="-122"/>
                </a:rPr>
                <a:t>3. </a:t>
              </a:r>
              <a:r>
                <a:rPr lang="zh-CN" altLang="en-US" sz="1600" dirty="0" smtClean="0">
                  <a:latin typeface="微软雅黑" pitchFamily="34" charset="-122"/>
                  <a:ea typeface="微软雅黑" pitchFamily="34" charset="-122"/>
                </a:rPr>
                <a:t>根据统计数据设定不同级别标准；</a:t>
              </a:r>
              <a:endParaRPr lang="en-US" altLang="zh-CN" sz="1600" dirty="0">
                <a:latin typeface="微软雅黑" pitchFamily="34" charset="-122"/>
                <a:ea typeface="微软雅黑" pitchFamily="34" charset="-122"/>
              </a:endParaRPr>
            </a:p>
            <a:p>
              <a:pPr>
                <a:lnSpc>
                  <a:spcPct val="150000"/>
                </a:lnSpc>
              </a:pPr>
              <a:r>
                <a:rPr lang="en-US" altLang="zh-CN" sz="1600" dirty="0" smtClean="0">
                  <a:latin typeface="微软雅黑" pitchFamily="34" charset="-122"/>
                  <a:ea typeface="微软雅黑" pitchFamily="34" charset="-122"/>
                </a:rPr>
                <a:t>4. </a:t>
              </a:r>
              <a:r>
                <a:rPr lang="zh-CN" altLang="en-US" sz="1600" dirty="0" smtClean="0">
                  <a:latin typeface="微软雅黑" pitchFamily="34" charset="-122"/>
                  <a:ea typeface="微软雅黑" pitchFamily="34" charset="-122"/>
                </a:rPr>
                <a:t>允许不同地区及院校根据实际情况调整标准参考值；</a:t>
              </a:r>
              <a:endParaRPr lang="en-US" altLang="zh-CN" dirty="0">
                <a:latin typeface="微软雅黑" pitchFamily="34" charset="-122"/>
                <a:ea typeface="微软雅黑" pitchFamily="34" charset="-122"/>
              </a:endParaRPr>
            </a:p>
          </p:txBody>
        </p:sp>
      </p:grpSp>
      <p:pic>
        <p:nvPicPr>
          <p:cNvPr id="15" name="图片 14"/>
          <p:cNvPicPr>
            <a:picLocks noChangeAspect="1"/>
          </p:cNvPicPr>
          <p:nvPr/>
        </p:nvPicPr>
        <p:blipFill>
          <a:blip r:embed="rId3" cstate="print"/>
          <a:stretch>
            <a:fillRect/>
          </a:stretch>
        </p:blipFill>
        <p:spPr>
          <a:xfrm>
            <a:off x="337327" y="2538794"/>
            <a:ext cx="11513374" cy="3868945"/>
          </a:xfrm>
          <a:prstGeom prst="rect">
            <a:avLst/>
          </a:prstGeom>
          <a:ln>
            <a:solidFill>
              <a:schemeClr val="tx1">
                <a:lumMod val="50000"/>
                <a:lumOff val="50000"/>
              </a:schemeClr>
            </a:solidFill>
          </a:ln>
        </p:spPr>
      </p:pic>
    </p:spTree>
    <p:extLst>
      <p:ext uri="{BB962C8B-B14F-4D97-AF65-F5344CB8AC3E}">
        <p14:creationId xmlns:p14="http://schemas.microsoft.com/office/powerpoint/2010/main" val="3810841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23</a:t>
            </a:r>
            <a:endParaRPr lang="zh-CN" altLang="en-US" sz="1600" b="1" dirty="0">
              <a:solidFill>
                <a:prstClr val="white"/>
              </a:solidFill>
            </a:endParaRPr>
          </a:p>
        </p:txBody>
      </p:sp>
      <p:cxnSp>
        <p:nvCxnSpPr>
          <p:cNvPr id="32" name="直接连接符 31"/>
          <p:cNvCxnSpPr/>
          <p:nvPr/>
        </p:nvCxnSpPr>
        <p:spPr>
          <a:xfrm>
            <a:off x="1768416" y="404813"/>
            <a:ext cx="98616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MH_Other_5"/>
          <p:cNvSpPr>
            <a:spLocks noChangeArrowheads="1"/>
          </p:cNvSpPr>
          <p:nvPr>
            <p:custDataLst>
              <p:tags r:id="rId1"/>
            </p:custDataLst>
          </p:nvPr>
        </p:nvSpPr>
        <p:spPr bwMode="auto">
          <a:xfrm>
            <a:off x="228926" y="704731"/>
            <a:ext cx="7153182" cy="49960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（十一）目标</a:t>
            </a:r>
            <a:r>
              <a:rPr lang="zh-CN" altLang="en-US" sz="2000" b="1" dirty="0">
                <a:solidFill>
                  <a:srgbClr val="FFFFFF"/>
                </a:solidFill>
                <a:ea typeface="微软雅黑" pitchFamily="34" charset="-122"/>
              </a:rPr>
              <a:t>有标准支撑、标准有数据支撑、诊断点各校</a:t>
            </a:r>
            <a:r>
              <a:rPr lang="zh-CN" altLang="en-US" sz="2000" b="1" dirty="0" smtClean="0">
                <a:solidFill>
                  <a:srgbClr val="FFFFFF"/>
                </a:solidFill>
                <a:ea typeface="微软雅黑" pitchFamily="34" charset="-122"/>
              </a:rPr>
              <a:t>不同</a:t>
            </a:r>
            <a:endParaRPr lang="zh-CN" altLang="en-US" sz="2000" b="1" dirty="0">
              <a:solidFill>
                <a:srgbClr val="FFFFFF"/>
              </a:solidFill>
              <a:ea typeface="微软雅黑" pitchFamily="34" charset="-122"/>
              <a:sym typeface="微软雅黑" panose="020B0503020204020204" pitchFamily="34" charset="-122"/>
            </a:endParaRPr>
          </a:p>
        </p:txBody>
      </p:sp>
      <p:graphicFrame>
        <p:nvGraphicFramePr>
          <p:cNvPr id="10" name="表格 9"/>
          <p:cNvGraphicFramePr>
            <a:graphicFrameLocks noGrp="1"/>
          </p:cNvGraphicFramePr>
          <p:nvPr>
            <p:extLst>
              <p:ext uri="{D42A27DB-BD31-4B8C-83A1-F6EECF244321}">
                <p14:modId xmlns:p14="http://schemas.microsoft.com/office/powerpoint/2010/main" val="206443732"/>
              </p:ext>
            </p:extLst>
          </p:nvPr>
        </p:nvGraphicFramePr>
        <p:xfrm>
          <a:off x="1768416" y="1638070"/>
          <a:ext cx="8151223" cy="4027910"/>
        </p:xfrm>
        <a:graphic>
          <a:graphicData uri="http://schemas.openxmlformats.org/drawingml/2006/table">
            <a:tbl>
              <a:tblPr firstRow="1" bandRow="1">
                <a:tableStyleId>{5C22544A-7EE6-4342-B048-85BDC9FD1C3A}</a:tableStyleId>
              </a:tblPr>
              <a:tblGrid>
                <a:gridCol w="1407530"/>
                <a:gridCol w="1585271"/>
                <a:gridCol w="2050787"/>
                <a:gridCol w="1572690"/>
                <a:gridCol w="1534945"/>
              </a:tblGrid>
              <a:tr h="540510">
                <a:tc>
                  <a:txBody>
                    <a:bodyPr/>
                    <a:lstStyle/>
                    <a:p>
                      <a:pPr algn="ctr"/>
                      <a:endParaRPr lang="zh-CN" altLang="en-US" sz="1500" dirty="0">
                        <a:latin typeface="微软雅黑" panose="020B0503020204020204" charset="-122"/>
                        <a:ea typeface="微软雅黑" panose="020B0503020204020204" charset="-122"/>
                      </a:endParaRPr>
                    </a:p>
                  </a:txBody>
                  <a:tcPr marL="68580" marR="68580" marT="38100" marB="38100" anchor="ctr"/>
                </a:tc>
                <a:tc>
                  <a:txBody>
                    <a:bodyPr/>
                    <a:lstStyle/>
                    <a:p>
                      <a:pPr algn="ctr"/>
                      <a:r>
                        <a:rPr lang="zh-CN" altLang="en-US" sz="1500" dirty="0" smtClean="0">
                          <a:latin typeface="微软雅黑" panose="020B0503020204020204" charset="-122"/>
                          <a:ea typeface="微软雅黑" panose="020B0503020204020204" charset="-122"/>
                        </a:rPr>
                        <a:t>规划（计划）</a:t>
                      </a:r>
                      <a:endParaRPr lang="zh-CN" altLang="en-US" sz="1500" dirty="0">
                        <a:latin typeface="微软雅黑" panose="020B0503020204020204" charset="-122"/>
                        <a:ea typeface="微软雅黑" panose="020B0503020204020204" charset="-122"/>
                      </a:endParaRPr>
                    </a:p>
                  </a:txBody>
                  <a:tcPr marL="68580" marR="68580" marT="38100" marB="38100" anchor="ctr"/>
                </a:tc>
                <a:tc>
                  <a:txBody>
                    <a:bodyPr/>
                    <a:lstStyle/>
                    <a:p>
                      <a:pPr algn="ctr"/>
                      <a:r>
                        <a:rPr lang="zh-CN" altLang="en-US" sz="1500" dirty="0" smtClean="0">
                          <a:latin typeface="微软雅黑" panose="020B0503020204020204" charset="-122"/>
                          <a:ea typeface="微软雅黑" panose="020B0503020204020204" charset="-122"/>
                        </a:rPr>
                        <a:t>目标</a:t>
                      </a:r>
                      <a:endParaRPr lang="zh-CN" altLang="en-US" sz="1500" dirty="0">
                        <a:latin typeface="微软雅黑" panose="020B0503020204020204" charset="-122"/>
                        <a:ea typeface="微软雅黑" panose="020B0503020204020204" charset="-122"/>
                      </a:endParaRPr>
                    </a:p>
                  </a:txBody>
                  <a:tcPr marL="68580" marR="68580" marT="38100" marB="38100" anchor="ctr"/>
                </a:tc>
                <a:tc>
                  <a:txBody>
                    <a:bodyPr/>
                    <a:lstStyle/>
                    <a:p>
                      <a:pPr algn="ctr"/>
                      <a:r>
                        <a:rPr lang="zh-CN" altLang="en-US" sz="1500" dirty="0" smtClean="0">
                          <a:latin typeface="微软雅黑" panose="020B0503020204020204" charset="-122"/>
                          <a:ea typeface="微软雅黑" panose="020B0503020204020204" charset="-122"/>
                        </a:rPr>
                        <a:t>标准</a:t>
                      </a:r>
                      <a:endParaRPr lang="zh-CN" altLang="en-US" sz="1500" dirty="0">
                        <a:latin typeface="微软雅黑" panose="020B0503020204020204" charset="-122"/>
                        <a:ea typeface="微软雅黑" panose="020B0503020204020204" charset="-122"/>
                      </a:endParaRPr>
                    </a:p>
                  </a:txBody>
                  <a:tcPr marL="68580" marR="68580" marT="38100" marB="38100" anchor="ctr"/>
                </a:tc>
                <a:tc>
                  <a:txBody>
                    <a:bodyPr/>
                    <a:lstStyle/>
                    <a:p>
                      <a:pPr algn="ctr"/>
                      <a:r>
                        <a:rPr lang="zh-CN" altLang="en-US" sz="1500" dirty="0" smtClean="0">
                          <a:latin typeface="微软雅黑" panose="020B0503020204020204" charset="-122"/>
                          <a:ea typeface="微软雅黑" panose="020B0503020204020204" charset="-122"/>
                        </a:rPr>
                        <a:t>诊断点</a:t>
                      </a:r>
                      <a:endParaRPr lang="zh-CN" altLang="en-US" sz="1500" dirty="0">
                        <a:latin typeface="微软雅黑" panose="020B0503020204020204" charset="-122"/>
                        <a:ea typeface="微软雅黑" panose="020B0503020204020204" charset="-122"/>
                      </a:endParaRPr>
                    </a:p>
                  </a:txBody>
                  <a:tcPr marL="68580" marR="68580" marT="38100" marB="38100" anchor="ctr"/>
                </a:tc>
              </a:tr>
              <a:tr h="932935">
                <a:tc>
                  <a:txBody>
                    <a:bodyPr/>
                    <a:lstStyle/>
                    <a:p>
                      <a:pPr algn="ctr"/>
                      <a:r>
                        <a:rPr lang="zh-CN" altLang="en-US" sz="1500" b="1" dirty="0" smtClean="0">
                          <a:latin typeface="微软雅黑" panose="020B0503020204020204" charset="-122"/>
                          <a:ea typeface="微软雅黑" panose="020B0503020204020204" charset="-122"/>
                        </a:rPr>
                        <a:t>学校</a:t>
                      </a:r>
                      <a:endParaRPr lang="zh-CN" altLang="en-US" sz="1500" b="1" dirty="0">
                        <a:latin typeface="微软雅黑" panose="020B0503020204020204" charset="-122"/>
                        <a:ea typeface="微软雅黑" panose="020B0503020204020204" charset="-122"/>
                      </a:endParaRPr>
                    </a:p>
                  </a:txBody>
                  <a:tcPr marL="68580" marR="68580" marT="38100" marB="38100" anchor="ctr"/>
                </a:tc>
                <a:tc>
                  <a:txBody>
                    <a:bodyPr/>
                    <a:lstStyle/>
                    <a:p>
                      <a:pPr algn="ctr"/>
                      <a:r>
                        <a:rPr lang="zh-CN" altLang="en-US" sz="1500" dirty="0" smtClean="0">
                          <a:latin typeface="微软雅黑" panose="020B0503020204020204" charset="-122"/>
                          <a:ea typeface="微软雅黑" panose="020B0503020204020204" charset="-122"/>
                        </a:rPr>
                        <a:t>“十三五”规划</a:t>
                      </a:r>
                      <a:endParaRPr lang="zh-CN" altLang="en-US" sz="1500" dirty="0">
                        <a:latin typeface="微软雅黑" panose="020B0503020204020204" charset="-122"/>
                        <a:ea typeface="微软雅黑" panose="020B0503020204020204" charset="-122"/>
                      </a:endParaRPr>
                    </a:p>
                  </a:txBody>
                  <a:tcPr marL="68580" marR="68580" marT="38100" marB="38100" anchor="ctr"/>
                </a:tc>
                <a:tc>
                  <a:txBody>
                    <a:bodyPr/>
                    <a:lstStyle/>
                    <a:p>
                      <a:pPr algn="ctr"/>
                      <a:r>
                        <a:rPr lang="zh-CN" altLang="en-US" sz="1500" dirty="0" smtClean="0">
                          <a:latin typeface="微软雅黑" panose="020B0503020204020204" charset="-122"/>
                          <a:ea typeface="微软雅黑" panose="020B0503020204020204" charset="-122"/>
                        </a:rPr>
                        <a:t>“十三五”规划目标</a:t>
                      </a:r>
                      <a:endParaRPr lang="zh-CN" altLang="en-US" sz="1500" dirty="0">
                        <a:latin typeface="微软雅黑" panose="020B0503020204020204" charset="-122"/>
                        <a:ea typeface="微软雅黑" panose="020B0503020204020204" charset="-122"/>
                      </a:endParaRPr>
                    </a:p>
                  </a:txBody>
                  <a:tcPr marL="68580" marR="68580" marT="38100" marB="38100" anchor="ctr"/>
                </a:tc>
                <a:tc>
                  <a:txBody>
                    <a:bodyPr/>
                    <a:lstStyle/>
                    <a:p>
                      <a:pPr algn="ctr"/>
                      <a:r>
                        <a:rPr lang="zh-CN" altLang="en-US" sz="1500" dirty="0" smtClean="0">
                          <a:latin typeface="微软雅黑" panose="020B0503020204020204" charset="-122"/>
                          <a:ea typeface="微软雅黑" panose="020B0503020204020204" charset="-122"/>
                        </a:rPr>
                        <a:t>支撑标准</a:t>
                      </a:r>
                      <a:endParaRPr lang="zh-CN" altLang="en-US" sz="1500" dirty="0">
                        <a:latin typeface="微软雅黑" panose="020B0503020204020204" charset="-122"/>
                        <a:ea typeface="微软雅黑" panose="020B0503020204020204" charset="-122"/>
                      </a:endParaRPr>
                    </a:p>
                  </a:txBody>
                  <a:tcPr marL="68580" marR="68580" marT="38100" marB="38100" anchor="ctr"/>
                </a:tc>
                <a:tc>
                  <a:txBody>
                    <a:bodyPr/>
                    <a:lstStyle/>
                    <a:p>
                      <a:pPr algn="ctr"/>
                      <a:r>
                        <a:rPr lang="zh-CN" altLang="en-US" sz="1500" dirty="0" smtClean="0">
                          <a:latin typeface="微软雅黑" panose="020B0503020204020204" charset="-122"/>
                          <a:ea typeface="微软雅黑" panose="020B0503020204020204" charset="-122"/>
                        </a:rPr>
                        <a:t>用于自我诊断</a:t>
                      </a:r>
                      <a:endParaRPr lang="zh-CN" altLang="en-US" sz="1500" dirty="0">
                        <a:latin typeface="微软雅黑" panose="020B0503020204020204" charset="-122"/>
                        <a:ea typeface="微软雅黑" panose="020B0503020204020204" charset="-122"/>
                      </a:endParaRPr>
                    </a:p>
                  </a:txBody>
                  <a:tcPr marL="68580" marR="68580" marT="38100" marB="38100" anchor="ctr"/>
                </a:tc>
              </a:tr>
              <a:tr h="540510">
                <a:tc>
                  <a:txBody>
                    <a:bodyPr/>
                    <a:lstStyle/>
                    <a:p>
                      <a:pPr algn="ctr"/>
                      <a:r>
                        <a:rPr lang="zh-CN" altLang="en-US" sz="1500" b="1" dirty="0" smtClean="0">
                          <a:latin typeface="微软雅黑" panose="020B0503020204020204" charset="-122"/>
                          <a:ea typeface="微软雅黑" panose="020B0503020204020204" charset="-122"/>
                        </a:rPr>
                        <a:t>部门（系院）</a:t>
                      </a:r>
                      <a:endParaRPr lang="zh-CN" altLang="en-US" sz="1500" b="1" dirty="0">
                        <a:latin typeface="微软雅黑" panose="020B0503020204020204" charset="-122"/>
                        <a:ea typeface="微软雅黑" panose="020B0503020204020204" charset="-122"/>
                      </a:endParaRPr>
                    </a:p>
                  </a:txBody>
                  <a:tcPr marL="68580" marR="68580" marT="38100" marB="38100" anchor="ctr"/>
                </a:tc>
                <a:tc>
                  <a:txBody>
                    <a:bodyPr/>
                    <a:lstStyle/>
                    <a:p>
                      <a:pPr algn="ctr"/>
                      <a:r>
                        <a:rPr lang="zh-CN" altLang="en-US" sz="1500" dirty="0" smtClean="0">
                          <a:latin typeface="微软雅黑" panose="020B0503020204020204" charset="-122"/>
                          <a:ea typeface="微软雅黑" panose="020B0503020204020204" charset="-122"/>
                        </a:rPr>
                        <a:t>子规划</a:t>
                      </a:r>
                      <a:endParaRPr lang="zh-CN" altLang="en-US" sz="1500" dirty="0">
                        <a:latin typeface="微软雅黑" panose="020B0503020204020204" charset="-122"/>
                        <a:ea typeface="微软雅黑" panose="020B0503020204020204" charset="-122"/>
                      </a:endParaRPr>
                    </a:p>
                  </a:txBody>
                  <a:tcPr marL="68580" marR="68580" marT="38100" marB="38100" anchor="ctr"/>
                </a:tc>
                <a:tc>
                  <a:txBody>
                    <a:bodyPr/>
                    <a:lstStyle/>
                    <a:p>
                      <a:pPr algn="ctr"/>
                      <a:r>
                        <a:rPr lang="zh-CN" altLang="en-US" sz="1500" dirty="0" smtClean="0">
                          <a:latin typeface="微软雅黑" panose="020B0503020204020204" charset="-122"/>
                          <a:ea typeface="微软雅黑" panose="020B0503020204020204" charset="-122"/>
                        </a:rPr>
                        <a:t>子规划目标</a:t>
                      </a:r>
                      <a:endParaRPr lang="zh-CN" altLang="en-US" sz="1500" dirty="0">
                        <a:latin typeface="微软雅黑" panose="020B0503020204020204" charset="-122"/>
                        <a:ea typeface="微软雅黑" panose="020B0503020204020204" charset="-122"/>
                      </a:endParaRPr>
                    </a:p>
                  </a:txBody>
                  <a:tcPr marL="68580" marR="68580" marT="38100" marB="38100" anchor="ctr"/>
                </a:tc>
                <a:tc>
                  <a:txBody>
                    <a:bodyPr/>
                    <a:lstStyle/>
                    <a:p>
                      <a:pPr algn="ctr"/>
                      <a:r>
                        <a:rPr lang="zh-CN" altLang="en-US" sz="1500" dirty="0" smtClean="0">
                          <a:latin typeface="微软雅黑" panose="020B0503020204020204" charset="-122"/>
                          <a:ea typeface="微软雅黑" panose="020B0503020204020204" charset="-122"/>
                        </a:rPr>
                        <a:t>支撑标准</a:t>
                      </a:r>
                      <a:endParaRPr lang="zh-CN" altLang="en-US" sz="1500" dirty="0">
                        <a:latin typeface="微软雅黑" panose="020B0503020204020204" charset="-122"/>
                        <a:ea typeface="微软雅黑" panose="020B0503020204020204" charset="-122"/>
                      </a:endParaRPr>
                    </a:p>
                  </a:txBody>
                  <a:tcPr marL="68580" marR="68580" marT="38100" marB="3810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500" dirty="0" smtClean="0">
                          <a:latin typeface="微软雅黑" panose="020B0503020204020204" charset="-122"/>
                          <a:ea typeface="微软雅黑" panose="020B0503020204020204" charset="-122"/>
                        </a:rPr>
                        <a:t>用于自我诊断</a:t>
                      </a:r>
                    </a:p>
                  </a:txBody>
                  <a:tcPr marL="68580" marR="68580" marT="38100" marB="38100" anchor="ctr"/>
                </a:tc>
              </a:tr>
              <a:tr h="540510">
                <a:tc>
                  <a:txBody>
                    <a:bodyPr/>
                    <a:lstStyle/>
                    <a:p>
                      <a:pPr algn="ctr"/>
                      <a:r>
                        <a:rPr lang="zh-CN" altLang="en-US" sz="1500" b="1" dirty="0" smtClean="0">
                          <a:latin typeface="微软雅黑" panose="020B0503020204020204" charset="-122"/>
                          <a:ea typeface="微软雅黑" panose="020B0503020204020204" charset="-122"/>
                        </a:rPr>
                        <a:t>专业</a:t>
                      </a:r>
                      <a:endParaRPr lang="zh-CN" altLang="en-US" sz="1500" b="1" dirty="0">
                        <a:latin typeface="微软雅黑" panose="020B0503020204020204" charset="-122"/>
                        <a:ea typeface="微软雅黑" panose="020B0503020204020204" charset="-122"/>
                      </a:endParaRPr>
                    </a:p>
                  </a:txBody>
                  <a:tcPr marL="68580" marR="68580" marT="38100" marB="38100" anchor="ctr"/>
                </a:tc>
                <a:tc>
                  <a:txBody>
                    <a:bodyPr/>
                    <a:lstStyle/>
                    <a:p>
                      <a:pPr algn="ctr"/>
                      <a:r>
                        <a:rPr lang="zh-CN" altLang="en-US" sz="1500" dirty="0" smtClean="0">
                          <a:latin typeface="微软雅黑" panose="020B0503020204020204" charset="-122"/>
                          <a:ea typeface="微软雅黑" panose="020B0503020204020204" charset="-122"/>
                        </a:rPr>
                        <a:t>专业建设计划</a:t>
                      </a:r>
                      <a:endParaRPr lang="zh-CN" altLang="en-US" sz="1500" dirty="0">
                        <a:latin typeface="微软雅黑" panose="020B0503020204020204" charset="-122"/>
                        <a:ea typeface="微软雅黑" panose="020B0503020204020204" charset="-122"/>
                      </a:endParaRPr>
                    </a:p>
                  </a:txBody>
                  <a:tcPr marL="68580" marR="68580" marT="38100" marB="38100" anchor="ctr"/>
                </a:tc>
                <a:tc>
                  <a:txBody>
                    <a:bodyPr/>
                    <a:lstStyle/>
                    <a:p>
                      <a:pPr algn="ctr"/>
                      <a:r>
                        <a:rPr lang="zh-CN" altLang="en-US" sz="1500" dirty="0" smtClean="0">
                          <a:latin typeface="微软雅黑" panose="020B0503020204020204" charset="-122"/>
                          <a:ea typeface="微软雅黑" panose="020B0503020204020204" charset="-122"/>
                        </a:rPr>
                        <a:t>专业建设目标</a:t>
                      </a:r>
                      <a:endParaRPr lang="zh-CN" altLang="en-US" sz="1500" dirty="0">
                        <a:latin typeface="微软雅黑" panose="020B0503020204020204" charset="-122"/>
                        <a:ea typeface="微软雅黑" panose="020B0503020204020204" charset="-122"/>
                      </a:endParaRPr>
                    </a:p>
                  </a:txBody>
                  <a:tcPr marL="68580" marR="68580" marT="38100" marB="38100" anchor="ctr"/>
                </a:tc>
                <a:tc>
                  <a:txBody>
                    <a:bodyPr/>
                    <a:lstStyle/>
                    <a:p>
                      <a:pPr algn="ctr"/>
                      <a:r>
                        <a:rPr lang="zh-CN" altLang="en-US" sz="1500" dirty="0" smtClean="0">
                          <a:latin typeface="微软雅黑" panose="020B0503020204020204" charset="-122"/>
                          <a:ea typeface="微软雅黑" panose="020B0503020204020204" charset="-122"/>
                        </a:rPr>
                        <a:t>专业建设标准</a:t>
                      </a:r>
                      <a:endParaRPr lang="zh-CN" altLang="en-US" sz="1500" dirty="0">
                        <a:latin typeface="微软雅黑" panose="020B0503020204020204" charset="-122"/>
                        <a:ea typeface="微软雅黑" panose="020B0503020204020204" charset="-122"/>
                      </a:endParaRPr>
                    </a:p>
                  </a:txBody>
                  <a:tcPr marL="68580" marR="68580" marT="38100" marB="3810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500" dirty="0" smtClean="0">
                          <a:latin typeface="微软雅黑" panose="020B0503020204020204" charset="-122"/>
                          <a:ea typeface="微软雅黑" panose="020B0503020204020204" charset="-122"/>
                        </a:rPr>
                        <a:t>用于自我诊断</a:t>
                      </a:r>
                    </a:p>
                  </a:txBody>
                  <a:tcPr marL="68580" marR="68580" marT="38100" marB="38100" anchor="ctr"/>
                </a:tc>
              </a:tr>
              <a:tr h="540510">
                <a:tc>
                  <a:txBody>
                    <a:bodyPr/>
                    <a:lstStyle/>
                    <a:p>
                      <a:pPr algn="ctr"/>
                      <a:r>
                        <a:rPr lang="zh-CN" altLang="en-US" sz="1500" b="1" dirty="0" smtClean="0">
                          <a:latin typeface="微软雅黑" panose="020B0503020204020204" charset="-122"/>
                          <a:ea typeface="微软雅黑" panose="020B0503020204020204" charset="-122"/>
                        </a:rPr>
                        <a:t>课程</a:t>
                      </a:r>
                      <a:endParaRPr lang="zh-CN" altLang="en-US" sz="1500" b="1" dirty="0">
                        <a:latin typeface="微软雅黑" panose="020B0503020204020204" charset="-122"/>
                        <a:ea typeface="微软雅黑" panose="020B0503020204020204" charset="-122"/>
                      </a:endParaRPr>
                    </a:p>
                  </a:txBody>
                  <a:tcPr marL="68580" marR="68580" marT="38100" marB="38100" anchor="ctr"/>
                </a:tc>
                <a:tc>
                  <a:txBody>
                    <a:bodyPr/>
                    <a:lstStyle/>
                    <a:p>
                      <a:pPr algn="ctr"/>
                      <a:r>
                        <a:rPr lang="zh-CN" altLang="en-US" sz="1500" dirty="0" smtClean="0">
                          <a:latin typeface="微软雅黑" panose="020B0503020204020204" charset="-122"/>
                          <a:ea typeface="微软雅黑" panose="020B0503020204020204" charset="-122"/>
                        </a:rPr>
                        <a:t>课程建设计划</a:t>
                      </a:r>
                      <a:endParaRPr lang="zh-CN" altLang="en-US" sz="1500" dirty="0">
                        <a:latin typeface="微软雅黑" panose="020B0503020204020204" charset="-122"/>
                        <a:ea typeface="微软雅黑" panose="020B0503020204020204" charset="-122"/>
                      </a:endParaRPr>
                    </a:p>
                  </a:txBody>
                  <a:tcPr marL="68580" marR="68580" marT="38100" marB="38100" anchor="ctr"/>
                </a:tc>
                <a:tc>
                  <a:txBody>
                    <a:bodyPr/>
                    <a:lstStyle/>
                    <a:p>
                      <a:pPr algn="ctr"/>
                      <a:r>
                        <a:rPr lang="zh-CN" altLang="en-US" sz="1500" dirty="0" smtClean="0">
                          <a:latin typeface="微软雅黑" panose="020B0503020204020204" charset="-122"/>
                          <a:ea typeface="微软雅黑" panose="020B0503020204020204" charset="-122"/>
                        </a:rPr>
                        <a:t>课程建设目标</a:t>
                      </a:r>
                      <a:endParaRPr lang="zh-CN" altLang="en-US" sz="1500" dirty="0">
                        <a:latin typeface="微软雅黑" panose="020B0503020204020204" charset="-122"/>
                        <a:ea typeface="微软雅黑" panose="020B0503020204020204" charset="-122"/>
                      </a:endParaRPr>
                    </a:p>
                  </a:txBody>
                  <a:tcPr marL="68580" marR="68580" marT="38100" marB="38100" anchor="ctr"/>
                </a:tc>
                <a:tc>
                  <a:txBody>
                    <a:bodyPr/>
                    <a:lstStyle/>
                    <a:p>
                      <a:pPr algn="ctr"/>
                      <a:r>
                        <a:rPr lang="zh-CN" altLang="en-US" sz="1500" dirty="0" smtClean="0">
                          <a:latin typeface="微软雅黑" panose="020B0503020204020204" charset="-122"/>
                          <a:ea typeface="微软雅黑" panose="020B0503020204020204" charset="-122"/>
                        </a:rPr>
                        <a:t>课程建设标准</a:t>
                      </a:r>
                      <a:endParaRPr lang="zh-CN" altLang="en-US" sz="1500" dirty="0">
                        <a:latin typeface="微软雅黑" panose="020B0503020204020204" charset="-122"/>
                        <a:ea typeface="微软雅黑" panose="020B0503020204020204" charset="-122"/>
                      </a:endParaRPr>
                    </a:p>
                  </a:txBody>
                  <a:tcPr marL="68580" marR="68580" marT="38100" marB="3810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500" dirty="0" smtClean="0">
                          <a:latin typeface="微软雅黑" panose="020B0503020204020204" charset="-122"/>
                          <a:ea typeface="微软雅黑" panose="020B0503020204020204" charset="-122"/>
                        </a:rPr>
                        <a:t>用于自我诊断</a:t>
                      </a:r>
                    </a:p>
                  </a:txBody>
                  <a:tcPr marL="68580" marR="68580" marT="38100" marB="38100" anchor="ctr"/>
                </a:tc>
              </a:tr>
              <a:tr h="932935">
                <a:tc>
                  <a:txBody>
                    <a:bodyPr/>
                    <a:lstStyle/>
                    <a:p>
                      <a:pPr algn="ctr"/>
                      <a:r>
                        <a:rPr lang="zh-CN" altLang="en-US" sz="1500" b="1" dirty="0" smtClean="0">
                          <a:latin typeface="微软雅黑" panose="020B0503020204020204" charset="-122"/>
                          <a:ea typeface="微软雅黑" panose="020B0503020204020204" charset="-122"/>
                        </a:rPr>
                        <a:t>教师</a:t>
                      </a:r>
                      <a:endParaRPr lang="zh-CN" altLang="en-US" sz="1500" b="1" dirty="0">
                        <a:latin typeface="微软雅黑" panose="020B0503020204020204" charset="-122"/>
                        <a:ea typeface="微软雅黑" panose="020B0503020204020204" charset="-122"/>
                      </a:endParaRPr>
                    </a:p>
                  </a:txBody>
                  <a:tcPr marL="68580" marR="68580" marT="38100" marB="38100" anchor="ctr"/>
                </a:tc>
                <a:tc>
                  <a:txBody>
                    <a:bodyPr/>
                    <a:lstStyle/>
                    <a:p>
                      <a:pPr algn="ctr"/>
                      <a:r>
                        <a:rPr lang="zh-CN" altLang="en-US" sz="1500" dirty="0" smtClean="0">
                          <a:latin typeface="微软雅黑" panose="020B0503020204020204" charset="-122"/>
                          <a:ea typeface="微软雅黑" panose="020B0503020204020204" charset="-122"/>
                        </a:rPr>
                        <a:t>职业发展规划</a:t>
                      </a:r>
                      <a:endParaRPr lang="en-US" altLang="zh-CN" sz="1500" dirty="0" smtClean="0">
                        <a:latin typeface="微软雅黑" panose="020B0503020204020204" charset="-122"/>
                        <a:ea typeface="微软雅黑" panose="020B0503020204020204" charset="-122"/>
                      </a:endParaRPr>
                    </a:p>
                    <a:p>
                      <a:pPr algn="ctr"/>
                      <a:r>
                        <a:rPr lang="zh-CN" altLang="en-US" sz="1500" dirty="0" smtClean="0">
                          <a:latin typeface="微软雅黑" panose="020B0503020204020204" charset="-122"/>
                          <a:ea typeface="微软雅黑" panose="020B0503020204020204" charset="-122"/>
                        </a:rPr>
                        <a:t>课程教学计划</a:t>
                      </a:r>
                      <a:endParaRPr lang="zh-CN" altLang="en-US" sz="1500" dirty="0">
                        <a:latin typeface="微软雅黑" panose="020B0503020204020204" charset="-122"/>
                        <a:ea typeface="微软雅黑" panose="020B0503020204020204" charset="-122"/>
                      </a:endParaRPr>
                    </a:p>
                  </a:txBody>
                  <a:tcPr marL="68580" marR="68580" marT="38100" marB="38100" anchor="ctr"/>
                </a:tc>
                <a:tc>
                  <a:txBody>
                    <a:bodyPr/>
                    <a:lstStyle/>
                    <a:p>
                      <a:pPr algn="ctr"/>
                      <a:r>
                        <a:rPr lang="zh-CN" altLang="en-US" sz="1500" dirty="0" smtClean="0">
                          <a:latin typeface="微软雅黑" panose="020B0503020204020204" charset="-122"/>
                          <a:ea typeface="微软雅黑" panose="020B0503020204020204" charset="-122"/>
                        </a:rPr>
                        <a:t>职业发展目标</a:t>
                      </a:r>
                      <a:endParaRPr lang="en-US" altLang="zh-CN" sz="1500" dirty="0" smtClean="0">
                        <a:latin typeface="微软雅黑" panose="020B0503020204020204" charset="-122"/>
                        <a:ea typeface="微软雅黑" panose="020B0503020204020204" charset="-122"/>
                      </a:endParaRPr>
                    </a:p>
                    <a:p>
                      <a:pPr algn="ctr"/>
                      <a:r>
                        <a:rPr lang="zh-CN" altLang="en-US" sz="1500" dirty="0" smtClean="0">
                          <a:latin typeface="微软雅黑" panose="020B0503020204020204" charset="-122"/>
                          <a:ea typeface="微软雅黑" panose="020B0503020204020204" charset="-122"/>
                        </a:rPr>
                        <a:t>课程教学目标</a:t>
                      </a:r>
                      <a:endParaRPr lang="zh-CN" altLang="en-US" sz="1500" dirty="0">
                        <a:latin typeface="微软雅黑" panose="020B0503020204020204" charset="-122"/>
                        <a:ea typeface="微软雅黑" panose="020B0503020204020204" charset="-122"/>
                      </a:endParaRPr>
                    </a:p>
                  </a:txBody>
                  <a:tcPr marL="68580" marR="68580" marT="38100" marB="38100" anchor="ctr"/>
                </a:tc>
                <a:tc>
                  <a:txBody>
                    <a:bodyPr/>
                    <a:lstStyle/>
                    <a:p>
                      <a:pPr algn="ctr"/>
                      <a:r>
                        <a:rPr lang="zh-CN" altLang="en-US" sz="1500" dirty="0" smtClean="0">
                          <a:latin typeface="微软雅黑" panose="020B0503020204020204" charset="-122"/>
                          <a:ea typeface="微软雅黑" panose="020B0503020204020204" charset="-122"/>
                        </a:rPr>
                        <a:t>职业发展标准</a:t>
                      </a:r>
                      <a:endParaRPr lang="en-US" altLang="zh-CN" sz="1500" dirty="0" smtClean="0">
                        <a:latin typeface="微软雅黑" panose="020B0503020204020204" charset="-122"/>
                        <a:ea typeface="微软雅黑" panose="020B0503020204020204" charset="-122"/>
                      </a:endParaRPr>
                    </a:p>
                    <a:p>
                      <a:pPr algn="ctr"/>
                      <a:r>
                        <a:rPr lang="zh-CN" altLang="en-US" sz="1500" dirty="0" smtClean="0">
                          <a:latin typeface="微软雅黑" panose="020B0503020204020204" charset="-122"/>
                          <a:ea typeface="微软雅黑" panose="020B0503020204020204" charset="-122"/>
                        </a:rPr>
                        <a:t>课程教学标准</a:t>
                      </a:r>
                      <a:endParaRPr lang="zh-CN" altLang="en-US" sz="1500" dirty="0">
                        <a:latin typeface="微软雅黑" panose="020B0503020204020204" charset="-122"/>
                        <a:ea typeface="微软雅黑" panose="020B0503020204020204" charset="-122"/>
                      </a:endParaRPr>
                    </a:p>
                  </a:txBody>
                  <a:tcPr marL="68580" marR="68580" marT="38100" marB="3810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500" dirty="0" smtClean="0">
                          <a:latin typeface="微软雅黑" panose="020B0503020204020204" charset="-122"/>
                          <a:ea typeface="微软雅黑" panose="020B0503020204020204" charset="-122"/>
                        </a:rPr>
                        <a:t>用于自我诊断</a:t>
                      </a:r>
                    </a:p>
                  </a:txBody>
                  <a:tcPr marL="68580" marR="68580" marT="38100" marB="38100" anchor="ctr"/>
                </a:tc>
              </a:tr>
            </a:tbl>
          </a:graphicData>
        </a:graphic>
      </p:graphicFrame>
    </p:spTree>
    <p:extLst>
      <p:ext uri="{BB962C8B-B14F-4D97-AF65-F5344CB8AC3E}">
        <p14:creationId xmlns:p14="http://schemas.microsoft.com/office/powerpoint/2010/main" val="2689693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24</a:t>
            </a:r>
            <a:endParaRPr lang="zh-CN" altLang="en-US" sz="1600" b="1" dirty="0">
              <a:solidFill>
                <a:prstClr val="white"/>
              </a:solidFill>
            </a:endParaRPr>
          </a:p>
        </p:txBody>
      </p:sp>
      <p:cxnSp>
        <p:nvCxnSpPr>
          <p:cNvPr id="32" name="直接连接符 31"/>
          <p:cNvCxnSpPr/>
          <p:nvPr/>
        </p:nvCxnSpPr>
        <p:spPr>
          <a:xfrm>
            <a:off x="1768416" y="404813"/>
            <a:ext cx="98044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MH_Other_5"/>
          <p:cNvSpPr>
            <a:spLocks noChangeArrowheads="1"/>
          </p:cNvSpPr>
          <p:nvPr>
            <p:custDataLst>
              <p:tags r:id="rId1"/>
            </p:custDataLst>
          </p:nvPr>
        </p:nvSpPr>
        <p:spPr bwMode="auto">
          <a:xfrm>
            <a:off x="228926" y="715881"/>
            <a:ext cx="4454586" cy="544206"/>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（十二）对</a:t>
            </a:r>
            <a:r>
              <a:rPr lang="zh-CN" altLang="en-US" sz="2000" b="1" dirty="0">
                <a:solidFill>
                  <a:srgbClr val="FFFFFF"/>
                </a:solidFill>
                <a:ea typeface="微软雅黑" pitchFamily="34" charset="-122"/>
              </a:rPr>
              <a:t>不同层次教师的考核</a:t>
            </a:r>
            <a:r>
              <a:rPr lang="zh-CN" altLang="en-US" sz="2000" b="1" dirty="0" smtClean="0">
                <a:solidFill>
                  <a:srgbClr val="FFFFFF"/>
                </a:solidFill>
                <a:ea typeface="微软雅黑" pitchFamily="34" charset="-122"/>
              </a:rPr>
              <a:t>标准</a:t>
            </a:r>
            <a:endParaRPr lang="zh-CN" altLang="en-US" sz="2000" b="1" dirty="0">
              <a:solidFill>
                <a:srgbClr val="FFFFFF"/>
              </a:solidFill>
              <a:ea typeface="微软雅黑" pitchFamily="34" charset="-122"/>
              <a:sym typeface="微软雅黑" panose="020B0503020204020204" pitchFamily="34" charset="-122"/>
            </a:endParaRPr>
          </a:p>
        </p:txBody>
      </p:sp>
      <p:grpSp>
        <p:nvGrpSpPr>
          <p:cNvPr id="10" name="组合 9"/>
          <p:cNvGrpSpPr/>
          <p:nvPr/>
        </p:nvGrpSpPr>
        <p:grpSpPr>
          <a:xfrm>
            <a:off x="1808836" y="1564507"/>
            <a:ext cx="8369291" cy="4500810"/>
            <a:chOff x="639839" y="876970"/>
            <a:chExt cx="8369291" cy="4500810"/>
          </a:xfrm>
        </p:grpSpPr>
        <p:sp>
          <p:nvSpPr>
            <p:cNvPr id="11" name="TextBox 10"/>
            <p:cNvSpPr txBox="1"/>
            <p:nvPr/>
          </p:nvSpPr>
          <p:spPr>
            <a:xfrm>
              <a:off x="908943" y="4936428"/>
              <a:ext cx="7445103" cy="441352"/>
            </a:xfrm>
            <a:prstGeom prst="rect">
              <a:avLst/>
            </a:prstGeom>
            <a:solidFill>
              <a:schemeClr val="accent1">
                <a:tint val="20000"/>
              </a:schemeClr>
            </a:solidFill>
            <a:ln>
              <a:solidFill>
                <a:srgbClr val="00B0F0"/>
              </a:solidFill>
            </a:ln>
          </p:spPr>
          <p:txBody>
            <a:bodyPr wrap="square" lIns="71323" tIns="35662" rIns="71323" bIns="35662" rtlCol="0">
              <a:spAutoFit/>
            </a:bodyPr>
            <a:lstStyle/>
            <a:p>
              <a:pPr algn="ctr">
                <a:lnSpc>
                  <a:spcPct val="150000"/>
                </a:lnSpc>
              </a:pPr>
              <a:r>
                <a:rPr lang="zh-CN" altLang="en-US" sz="1600" b="1" dirty="0" smtClean="0">
                  <a:solidFill>
                    <a:srgbClr val="C00000"/>
                  </a:solidFill>
                  <a:latin typeface="微软雅黑" panose="020B0503020204020204" charset="-122"/>
                  <a:ea typeface="微软雅黑" panose="020B0503020204020204" charset="-122"/>
                </a:rPr>
                <a:t>教师成长“年轮”：</a:t>
              </a:r>
              <a:r>
                <a:rPr lang="zh-CN" altLang="en-US" sz="1600" b="1" dirty="0" smtClean="0">
                  <a:solidFill>
                    <a:schemeClr val="tx1">
                      <a:lumMod val="85000"/>
                      <a:lumOff val="15000"/>
                    </a:schemeClr>
                  </a:solidFill>
                  <a:latin typeface="微软雅黑" panose="020B0503020204020204" charset="-122"/>
                  <a:ea typeface="微软雅黑" panose="020B0503020204020204" charset="-122"/>
                </a:rPr>
                <a:t>新任教师      合格教师     骨干教师    专业带头人     专家</a:t>
              </a:r>
            </a:p>
          </p:txBody>
        </p:sp>
        <p:grpSp>
          <p:nvGrpSpPr>
            <p:cNvPr id="12" name="组合 11"/>
            <p:cNvGrpSpPr/>
            <p:nvPr/>
          </p:nvGrpSpPr>
          <p:grpSpPr>
            <a:xfrm>
              <a:off x="639839" y="876970"/>
              <a:ext cx="8057003" cy="4260453"/>
              <a:chOff x="464998" y="418330"/>
              <a:chExt cx="8397197" cy="5025372"/>
            </a:xfrm>
          </p:grpSpPr>
          <p:sp>
            <p:nvSpPr>
              <p:cNvPr id="21" name="TextBox 20"/>
              <p:cNvSpPr txBox="1"/>
              <p:nvPr/>
            </p:nvSpPr>
            <p:spPr>
              <a:xfrm>
                <a:off x="464998" y="433041"/>
                <a:ext cx="3508118" cy="435635"/>
              </a:xfrm>
              <a:prstGeom prst="rect">
                <a:avLst/>
              </a:prstGeom>
              <a:noFill/>
            </p:spPr>
            <p:txBody>
              <a:bodyPr wrap="square" lIns="71323" tIns="35662" rIns="71323" bIns="35662" rtlCol="0">
                <a:spAutoFit/>
              </a:bodyPr>
              <a:lstStyle/>
              <a:p>
                <a:r>
                  <a:rPr lang="zh-CN" altLang="en-US" sz="1900" b="1" dirty="0">
                    <a:solidFill>
                      <a:srgbClr val="1D3F96"/>
                    </a:solidFill>
                    <a:latin typeface="微软雅黑" panose="020B0503020204020204" charset="-122"/>
                    <a:ea typeface="微软雅黑" panose="020B0503020204020204" charset="-122"/>
                  </a:rPr>
                  <a:t>对照目标要求、形成标准链：</a:t>
                </a:r>
              </a:p>
            </p:txBody>
          </p:sp>
          <p:sp>
            <p:nvSpPr>
              <p:cNvPr id="22" name="TextBox 21"/>
              <p:cNvSpPr txBox="1"/>
              <p:nvPr/>
            </p:nvSpPr>
            <p:spPr>
              <a:xfrm>
                <a:off x="464998" y="2282440"/>
                <a:ext cx="2163623" cy="2698800"/>
              </a:xfrm>
              <a:prstGeom prst="rect">
                <a:avLst/>
              </a:prstGeom>
              <a:noFill/>
            </p:spPr>
            <p:txBody>
              <a:bodyPr wrap="square" lIns="71323" tIns="35662" rIns="71323" bIns="35662" rtlCol="0">
                <a:spAutoFit/>
              </a:bodyPr>
              <a:lstStyle/>
              <a:p>
                <a:pPr>
                  <a:lnSpc>
                    <a:spcPct val="150000"/>
                  </a:lnSpc>
                </a:pPr>
                <a:r>
                  <a:rPr lang="zh-CN" altLang="en-US" sz="1600" b="1" dirty="0">
                    <a:solidFill>
                      <a:srgbClr val="FF0000"/>
                    </a:solidFill>
                    <a:latin typeface="微软雅黑" panose="020B0503020204020204" charset="-122"/>
                    <a:ea typeface="微软雅黑" panose="020B0503020204020204" charset="-122"/>
                  </a:rPr>
                  <a:t>教师标准要素</a:t>
                </a:r>
                <a:r>
                  <a:rPr lang="zh-CN" altLang="en-US" sz="1600" b="1" dirty="0">
                    <a:solidFill>
                      <a:schemeClr val="tx1">
                        <a:lumMod val="75000"/>
                        <a:lumOff val="25000"/>
                      </a:schemeClr>
                    </a:solidFill>
                    <a:latin typeface="微软雅黑" panose="020B0503020204020204" charset="-122"/>
                    <a:ea typeface="微软雅黑" panose="020B0503020204020204" charset="-122"/>
                  </a:rPr>
                  <a:t>：</a:t>
                </a:r>
                <a:endParaRPr lang="en-US" altLang="zh-CN" sz="1600" b="1" dirty="0">
                  <a:solidFill>
                    <a:schemeClr val="tx1">
                      <a:lumMod val="75000"/>
                      <a:lumOff val="25000"/>
                    </a:schemeClr>
                  </a:solidFill>
                  <a:latin typeface="微软雅黑" panose="020B0503020204020204" charset="-122"/>
                  <a:ea typeface="微软雅黑" panose="020B0503020204020204" charset="-122"/>
                </a:endParaRPr>
              </a:p>
              <a:p>
                <a:pPr>
                  <a:lnSpc>
                    <a:spcPct val="150000"/>
                  </a:lnSpc>
                </a:pPr>
                <a:r>
                  <a:rPr lang="zh-CN" altLang="en-US" sz="1600" dirty="0" smtClean="0">
                    <a:solidFill>
                      <a:schemeClr val="tx1">
                        <a:lumMod val="75000"/>
                        <a:lumOff val="25000"/>
                      </a:schemeClr>
                    </a:solidFill>
                    <a:latin typeface="微软雅黑" panose="020B0503020204020204" charset="-122"/>
                    <a:ea typeface="微软雅黑" panose="020B0503020204020204" charset="-122"/>
                  </a:rPr>
                  <a:t>研修培训、双师素质培养、职称评聘、生师比、学历结构、年龄结构、考评机制、薪酬机制、激励机制</a:t>
                </a:r>
              </a:p>
            </p:txBody>
          </p:sp>
          <p:sp>
            <p:nvSpPr>
              <p:cNvPr id="23" name="椭圆 22"/>
              <p:cNvSpPr/>
              <p:nvPr/>
            </p:nvSpPr>
            <p:spPr>
              <a:xfrm>
                <a:off x="2726774" y="1479755"/>
                <a:ext cx="3254828" cy="3616476"/>
              </a:xfrm>
              <a:prstGeom prst="ellipse">
                <a:avLst/>
              </a:prstGeom>
            </p:spPr>
            <p:style>
              <a:lnRef idx="1">
                <a:schemeClr val="accent1"/>
              </a:lnRef>
              <a:fillRef idx="2">
                <a:schemeClr val="accent1"/>
              </a:fillRef>
              <a:effectRef idx="1">
                <a:schemeClr val="accent1"/>
              </a:effectRef>
              <a:fontRef idx="minor">
                <a:schemeClr val="dk1"/>
              </a:fontRef>
            </p:style>
            <p:txBody>
              <a:bodyPr lIns="71323" tIns="35662" rIns="71323" bIns="35662" rtlCol="0" anchor="ctr"/>
              <a:lstStyle/>
              <a:p>
                <a:pPr algn="ctr"/>
                <a:endParaRPr lang="zh-CN" altLang="en-US" dirty="0"/>
              </a:p>
            </p:txBody>
          </p:sp>
          <p:sp>
            <p:nvSpPr>
              <p:cNvPr id="24" name="椭圆 23"/>
              <p:cNvSpPr/>
              <p:nvPr/>
            </p:nvSpPr>
            <p:spPr>
              <a:xfrm>
                <a:off x="2985260" y="1766962"/>
                <a:ext cx="2737854" cy="3042060"/>
              </a:xfrm>
              <a:prstGeom prst="ellipse">
                <a:avLst/>
              </a:prstGeom>
            </p:spPr>
            <p:style>
              <a:lnRef idx="1">
                <a:schemeClr val="accent2"/>
              </a:lnRef>
              <a:fillRef idx="2">
                <a:schemeClr val="accent2"/>
              </a:fillRef>
              <a:effectRef idx="1">
                <a:schemeClr val="accent2"/>
              </a:effectRef>
              <a:fontRef idx="minor">
                <a:schemeClr val="dk1"/>
              </a:fontRef>
            </p:style>
            <p:txBody>
              <a:bodyPr lIns="71323" tIns="35662" rIns="71323" bIns="35662" rtlCol="0" anchor="ctr"/>
              <a:lstStyle/>
              <a:p>
                <a:pPr algn="ctr"/>
                <a:endParaRPr lang="zh-CN" altLang="en-US" dirty="0"/>
              </a:p>
            </p:txBody>
          </p:sp>
          <p:sp>
            <p:nvSpPr>
              <p:cNvPr id="25" name="椭圆 24"/>
              <p:cNvSpPr/>
              <p:nvPr/>
            </p:nvSpPr>
            <p:spPr>
              <a:xfrm>
                <a:off x="3241075" y="2051200"/>
                <a:ext cx="2226225" cy="2473583"/>
              </a:xfrm>
              <a:prstGeom prst="ellipse">
                <a:avLst/>
              </a:prstGeom>
            </p:spPr>
            <p:style>
              <a:lnRef idx="1">
                <a:schemeClr val="accent5"/>
              </a:lnRef>
              <a:fillRef idx="2">
                <a:schemeClr val="accent5"/>
              </a:fillRef>
              <a:effectRef idx="1">
                <a:schemeClr val="accent5"/>
              </a:effectRef>
              <a:fontRef idx="minor">
                <a:schemeClr val="dk1"/>
              </a:fontRef>
            </p:style>
            <p:txBody>
              <a:bodyPr lIns="71323" tIns="35662" rIns="71323" bIns="35662" rtlCol="0" anchor="ctr"/>
              <a:lstStyle/>
              <a:p>
                <a:pPr algn="ctr"/>
                <a:endParaRPr lang="zh-CN" altLang="en-US" dirty="0"/>
              </a:p>
            </p:txBody>
          </p:sp>
          <p:sp>
            <p:nvSpPr>
              <p:cNvPr id="31" name="椭圆 30"/>
              <p:cNvSpPr/>
              <p:nvPr/>
            </p:nvSpPr>
            <p:spPr>
              <a:xfrm>
                <a:off x="3567501" y="2413896"/>
                <a:ext cx="1573375" cy="1748194"/>
              </a:xfrm>
              <a:prstGeom prst="ellipse">
                <a:avLst/>
              </a:prstGeom>
            </p:spPr>
            <p:style>
              <a:lnRef idx="1">
                <a:schemeClr val="accent3"/>
              </a:lnRef>
              <a:fillRef idx="2">
                <a:schemeClr val="accent3"/>
              </a:fillRef>
              <a:effectRef idx="1">
                <a:schemeClr val="accent3"/>
              </a:effectRef>
              <a:fontRef idx="minor">
                <a:schemeClr val="dk1"/>
              </a:fontRef>
            </p:style>
            <p:txBody>
              <a:bodyPr lIns="71323" tIns="35662" rIns="71323" bIns="35662" rtlCol="0" anchor="ctr"/>
              <a:lstStyle/>
              <a:p>
                <a:pPr algn="ctr"/>
                <a:endParaRPr lang="zh-CN" altLang="en-US" dirty="0"/>
              </a:p>
            </p:txBody>
          </p:sp>
          <p:sp>
            <p:nvSpPr>
              <p:cNvPr id="33" name="椭圆 32"/>
              <p:cNvSpPr/>
              <p:nvPr/>
            </p:nvSpPr>
            <p:spPr>
              <a:xfrm>
                <a:off x="3940459" y="2828293"/>
                <a:ext cx="827459" cy="919399"/>
              </a:xfrm>
              <a:prstGeom prst="ellipse">
                <a:avLst/>
              </a:prstGeom>
            </p:spPr>
            <p:style>
              <a:lnRef idx="1">
                <a:schemeClr val="accent2"/>
              </a:lnRef>
              <a:fillRef idx="3">
                <a:schemeClr val="accent2"/>
              </a:fillRef>
              <a:effectRef idx="2">
                <a:schemeClr val="accent2"/>
              </a:effectRef>
              <a:fontRef idx="minor">
                <a:schemeClr val="lt1"/>
              </a:fontRef>
            </p:style>
            <p:txBody>
              <a:bodyPr lIns="71323" tIns="35662" rIns="71323" bIns="35662" rtlCol="0" anchor="ctr"/>
              <a:lstStyle/>
              <a:p>
                <a:pPr algn="ctr"/>
                <a:endParaRPr lang="zh-CN" altLang="en-US" dirty="0"/>
              </a:p>
            </p:txBody>
          </p:sp>
          <p:sp>
            <p:nvSpPr>
              <p:cNvPr id="34" name="TextBox 33"/>
              <p:cNvSpPr txBox="1"/>
              <p:nvPr/>
            </p:nvSpPr>
            <p:spPr>
              <a:xfrm>
                <a:off x="4053286" y="3096780"/>
                <a:ext cx="601802" cy="466137"/>
              </a:xfrm>
              <a:prstGeom prst="rect">
                <a:avLst/>
              </a:prstGeom>
              <a:noFill/>
            </p:spPr>
            <p:txBody>
              <a:bodyPr wrap="square" lIns="71323" tIns="35662" rIns="71323" bIns="35662" rtlCol="0">
                <a:spAutoFit/>
              </a:bodyPr>
              <a:lstStyle/>
              <a:p>
                <a:pPr algn="ctr">
                  <a:lnSpc>
                    <a:spcPct val="150000"/>
                  </a:lnSpc>
                </a:pPr>
                <a:r>
                  <a:rPr lang="zh-CN" altLang="en-US" sz="1400" b="1" dirty="0">
                    <a:solidFill>
                      <a:schemeClr val="tx1">
                        <a:lumMod val="75000"/>
                        <a:lumOff val="25000"/>
                      </a:schemeClr>
                    </a:solidFill>
                    <a:latin typeface="微软雅黑" panose="020B0503020204020204" charset="-122"/>
                    <a:ea typeface="微软雅黑" panose="020B0503020204020204" charset="-122"/>
                  </a:rPr>
                  <a:t>专家</a:t>
                </a:r>
                <a:endParaRPr lang="zh-CN" altLang="en-US" sz="1400" b="1" dirty="0" smtClean="0">
                  <a:solidFill>
                    <a:schemeClr val="tx1">
                      <a:lumMod val="75000"/>
                      <a:lumOff val="25000"/>
                    </a:schemeClr>
                  </a:solidFill>
                  <a:latin typeface="微软雅黑" panose="020B0503020204020204" charset="-122"/>
                  <a:ea typeface="微软雅黑" panose="020B0503020204020204" charset="-122"/>
                </a:endParaRPr>
              </a:p>
            </p:txBody>
          </p:sp>
          <p:sp>
            <p:nvSpPr>
              <p:cNvPr id="35" name="TextBox 34"/>
              <p:cNvSpPr txBox="1"/>
              <p:nvPr/>
            </p:nvSpPr>
            <p:spPr>
              <a:xfrm>
                <a:off x="3693704" y="2483710"/>
                <a:ext cx="1218671" cy="466137"/>
              </a:xfrm>
              <a:prstGeom prst="rect">
                <a:avLst/>
              </a:prstGeom>
              <a:noFill/>
            </p:spPr>
            <p:txBody>
              <a:bodyPr wrap="square" lIns="71323" tIns="35662" rIns="71323" bIns="35662" rtlCol="0">
                <a:spAutoFit/>
              </a:bodyPr>
              <a:lstStyle/>
              <a:p>
                <a:pPr algn="ctr">
                  <a:lnSpc>
                    <a:spcPct val="150000"/>
                  </a:lnSpc>
                </a:pPr>
                <a:r>
                  <a:rPr lang="zh-CN" altLang="en-US" sz="1400" b="1" dirty="0" smtClean="0">
                    <a:solidFill>
                      <a:schemeClr val="tx1">
                        <a:lumMod val="75000"/>
                        <a:lumOff val="25000"/>
                      </a:schemeClr>
                    </a:solidFill>
                    <a:latin typeface="微软雅黑" panose="020B0503020204020204" charset="-122"/>
                    <a:ea typeface="微软雅黑" panose="020B0503020204020204" charset="-122"/>
                  </a:rPr>
                  <a:t>专业带头人</a:t>
                </a:r>
              </a:p>
            </p:txBody>
          </p:sp>
          <p:sp>
            <p:nvSpPr>
              <p:cNvPr id="36" name="TextBox 35"/>
              <p:cNvSpPr txBox="1"/>
              <p:nvPr/>
            </p:nvSpPr>
            <p:spPr>
              <a:xfrm>
                <a:off x="3892918" y="2070845"/>
                <a:ext cx="997686" cy="466137"/>
              </a:xfrm>
              <a:prstGeom prst="rect">
                <a:avLst/>
              </a:prstGeom>
              <a:noFill/>
            </p:spPr>
            <p:txBody>
              <a:bodyPr wrap="square" lIns="71323" tIns="35662" rIns="71323" bIns="35662" rtlCol="0">
                <a:spAutoFit/>
              </a:bodyPr>
              <a:lstStyle/>
              <a:p>
                <a:pPr algn="ctr">
                  <a:lnSpc>
                    <a:spcPct val="150000"/>
                  </a:lnSpc>
                </a:pPr>
                <a:r>
                  <a:rPr lang="zh-CN" altLang="en-US" sz="1400" b="1" dirty="0" smtClean="0">
                    <a:solidFill>
                      <a:schemeClr val="tx1">
                        <a:lumMod val="75000"/>
                        <a:lumOff val="25000"/>
                      </a:schemeClr>
                    </a:solidFill>
                    <a:latin typeface="微软雅黑" panose="020B0503020204020204" charset="-122"/>
                    <a:ea typeface="微软雅黑" panose="020B0503020204020204" charset="-122"/>
                  </a:rPr>
                  <a:t>骨干教师</a:t>
                </a:r>
              </a:p>
            </p:txBody>
          </p:sp>
          <p:sp>
            <p:nvSpPr>
              <p:cNvPr id="37" name="TextBox 36"/>
              <p:cNvSpPr txBox="1"/>
              <p:nvPr/>
            </p:nvSpPr>
            <p:spPr>
              <a:xfrm>
                <a:off x="3892918" y="1713592"/>
                <a:ext cx="997686" cy="421212"/>
              </a:xfrm>
              <a:prstGeom prst="rect">
                <a:avLst/>
              </a:prstGeom>
              <a:noFill/>
            </p:spPr>
            <p:txBody>
              <a:bodyPr wrap="square" lIns="71323" tIns="35662" rIns="71323" bIns="35662" rtlCol="0">
                <a:spAutoFit/>
              </a:bodyPr>
              <a:lstStyle/>
              <a:p>
                <a:pPr algn="ctr">
                  <a:lnSpc>
                    <a:spcPct val="150000"/>
                  </a:lnSpc>
                </a:pPr>
                <a:r>
                  <a:rPr lang="zh-CN" altLang="en-US" sz="1400" b="1" dirty="0" smtClean="0">
                    <a:solidFill>
                      <a:schemeClr val="tx1">
                        <a:lumMod val="75000"/>
                        <a:lumOff val="25000"/>
                      </a:schemeClr>
                    </a:solidFill>
                    <a:latin typeface="微软雅黑" panose="020B0503020204020204" charset="-122"/>
                    <a:ea typeface="微软雅黑" panose="020B0503020204020204" charset="-122"/>
                  </a:rPr>
                  <a:t>合格</a:t>
                </a:r>
                <a:r>
                  <a:rPr lang="zh-CN" altLang="en-US" sz="1400" b="1" dirty="0">
                    <a:solidFill>
                      <a:schemeClr val="tx1">
                        <a:lumMod val="75000"/>
                        <a:lumOff val="25000"/>
                      </a:schemeClr>
                    </a:solidFill>
                    <a:latin typeface="微软雅黑" panose="020B0503020204020204" charset="-122"/>
                    <a:ea typeface="微软雅黑" panose="020B0503020204020204" charset="-122"/>
                  </a:rPr>
                  <a:t>教师</a:t>
                </a:r>
              </a:p>
            </p:txBody>
          </p:sp>
          <p:sp>
            <p:nvSpPr>
              <p:cNvPr id="38" name="TextBox 37"/>
              <p:cNvSpPr txBox="1"/>
              <p:nvPr/>
            </p:nvSpPr>
            <p:spPr>
              <a:xfrm>
                <a:off x="3892918" y="1419279"/>
                <a:ext cx="997686" cy="466137"/>
              </a:xfrm>
              <a:prstGeom prst="rect">
                <a:avLst/>
              </a:prstGeom>
              <a:noFill/>
            </p:spPr>
            <p:txBody>
              <a:bodyPr wrap="square" lIns="71323" tIns="35662" rIns="71323" bIns="35662" rtlCol="0">
                <a:spAutoFit/>
              </a:bodyPr>
              <a:lstStyle/>
              <a:p>
                <a:pPr algn="ctr">
                  <a:lnSpc>
                    <a:spcPct val="150000"/>
                  </a:lnSpc>
                </a:pPr>
                <a:r>
                  <a:rPr lang="zh-CN" altLang="en-US" sz="1400" b="1" dirty="0">
                    <a:solidFill>
                      <a:schemeClr val="tx1">
                        <a:lumMod val="75000"/>
                        <a:lumOff val="25000"/>
                      </a:schemeClr>
                    </a:solidFill>
                    <a:latin typeface="微软雅黑" panose="020B0503020204020204" charset="-122"/>
                    <a:ea typeface="微软雅黑" panose="020B0503020204020204" charset="-122"/>
                  </a:rPr>
                  <a:t>新</a:t>
                </a:r>
                <a:r>
                  <a:rPr lang="zh-CN" altLang="en-US" sz="1400" b="1" dirty="0" smtClean="0">
                    <a:solidFill>
                      <a:schemeClr val="tx1">
                        <a:lumMod val="75000"/>
                        <a:lumOff val="25000"/>
                      </a:schemeClr>
                    </a:solidFill>
                    <a:latin typeface="微软雅黑" panose="020B0503020204020204" charset="-122"/>
                    <a:ea typeface="微软雅黑" panose="020B0503020204020204" charset="-122"/>
                  </a:rPr>
                  <a:t>任教师</a:t>
                </a:r>
              </a:p>
            </p:txBody>
          </p:sp>
          <p:cxnSp>
            <p:nvCxnSpPr>
              <p:cNvPr id="39" name="直接连接符 38"/>
              <p:cNvCxnSpPr/>
              <p:nvPr/>
            </p:nvCxnSpPr>
            <p:spPr>
              <a:xfrm flipV="1">
                <a:off x="4767918" y="902591"/>
                <a:ext cx="1088597" cy="707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5856515" y="902591"/>
                <a:ext cx="2530829"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633166" y="418330"/>
                <a:ext cx="1185861" cy="520592"/>
              </a:xfrm>
              <a:prstGeom prst="rect">
                <a:avLst/>
              </a:prstGeom>
              <a:noFill/>
            </p:spPr>
            <p:txBody>
              <a:bodyPr wrap="square" lIns="71323" tIns="35662" rIns="71323" bIns="35662" rtlCol="0">
                <a:spAutoFit/>
              </a:bodyPr>
              <a:lstStyle/>
              <a:p>
                <a:pPr algn="ctr">
                  <a:lnSpc>
                    <a:spcPct val="150000"/>
                  </a:lnSpc>
                </a:pPr>
                <a:r>
                  <a:rPr lang="zh-CN" altLang="en-US" sz="1600" b="1" dirty="0">
                    <a:solidFill>
                      <a:schemeClr val="tx1">
                        <a:lumMod val="75000"/>
                        <a:lumOff val="25000"/>
                      </a:schemeClr>
                    </a:solidFill>
                    <a:latin typeface="微软雅黑" panose="020B0503020204020204" charset="-122"/>
                    <a:ea typeface="微软雅黑" panose="020B0503020204020204" charset="-122"/>
                  </a:rPr>
                  <a:t>新</a:t>
                </a:r>
                <a:r>
                  <a:rPr lang="zh-CN" altLang="en-US" sz="1600" b="1" dirty="0" smtClean="0">
                    <a:solidFill>
                      <a:schemeClr val="tx1">
                        <a:lumMod val="75000"/>
                        <a:lumOff val="25000"/>
                      </a:schemeClr>
                    </a:solidFill>
                    <a:latin typeface="微软雅黑" panose="020B0503020204020204" charset="-122"/>
                    <a:ea typeface="微软雅黑" panose="020B0503020204020204" charset="-122"/>
                  </a:rPr>
                  <a:t>任教师</a:t>
                </a:r>
              </a:p>
            </p:txBody>
          </p:sp>
          <p:sp>
            <p:nvSpPr>
              <p:cNvPr id="42" name="TextBox 41"/>
              <p:cNvSpPr txBox="1"/>
              <p:nvPr/>
            </p:nvSpPr>
            <p:spPr>
              <a:xfrm>
                <a:off x="5967500" y="868676"/>
                <a:ext cx="2602728" cy="411682"/>
              </a:xfrm>
              <a:prstGeom prst="rect">
                <a:avLst/>
              </a:prstGeom>
              <a:noFill/>
            </p:spPr>
            <p:txBody>
              <a:bodyPr wrap="square" lIns="71323" tIns="35662" rIns="71323" bIns="35662" rtlCol="0">
                <a:spAutoFit/>
              </a:bodyPr>
              <a:lstStyle/>
              <a:p>
                <a:pPr algn="ctr">
                  <a:lnSpc>
                    <a:spcPct val="150000"/>
                  </a:lnSpc>
                </a:pPr>
                <a:r>
                  <a:rPr lang="zh-CN" altLang="en-US" sz="1200" b="1" dirty="0">
                    <a:solidFill>
                      <a:schemeClr val="tx1">
                        <a:lumMod val="75000"/>
                        <a:lumOff val="25000"/>
                      </a:schemeClr>
                    </a:solidFill>
                    <a:latin typeface="微软雅黑" pitchFamily="34" charset="-122"/>
                    <a:ea typeface="微软雅黑" pitchFamily="34" charset="-122"/>
                  </a:rPr>
                  <a:t>品行、学历、学位、专业、资格</a:t>
                </a:r>
              </a:p>
            </p:txBody>
          </p:sp>
          <p:cxnSp>
            <p:nvCxnSpPr>
              <p:cNvPr id="43" name="直接连接符 42"/>
              <p:cNvCxnSpPr/>
              <p:nvPr/>
            </p:nvCxnSpPr>
            <p:spPr>
              <a:xfrm flipV="1">
                <a:off x="4767917" y="1652010"/>
                <a:ext cx="1213685" cy="252793"/>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5979201" y="1652010"/>
                <a:ext cx="2717338" cy="0"/>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6814252" y="1204067"/>
                <a:ext cx="1430155" cy="520592"/>
              </a:xfrm>
              <a:prstGeom prst="rect">
                <a:avLst/>
              </a:prstGeom>
              <a:noFill/>
            </p:spPr>
            <p:txBody>
              <a:bodyPr wrap="square" lIns="71323" tIns="35662" rIns="71323" bIns="35662" rtlCol="0">
                <a:spAutoFit/>
              </a:bodyPr>
              <a:lstStyle/>
              <a:p>
                <a:pPr algn="ctr">
                  <a:lnSpc>
                    <a:spcPct val="150000"/>
                  </a:lnSpc>
                </a:pPr>
                <a:r>
                  <a:rPr lang="zh-CN" altLang="en-US" sz="1600" b="1" dirty="0">
                    <a:solidFill>
                      <a:srgbClr val="4472C4"/>
                    </a:solidFill>
                    <a:latin typeface="微软雅黑" panose="020B0503020204020204" charset="-122"/>
                    <a:ea typeface="微软雅黑" panose="020B0503020204020204" charset="-122"/>
                  </a:rPr>
                  <a:t>合格</a:t>
                </a:r>
                <a:r>
                  <a:rPr lang="zh-CN" altLang="en-US" sz="1600" b="1" dirty="0" smtClean="0">
                    <a:solidFill>
                      <a:srgbClr val="4472C4"/>
                    </a:solidFill>
                    <a:latin typeface="微软雅黑" panose="020B0503020204020204" charset="-122"/>
                    <a:ea typeface="微软雅黑" panose="020B0503020204020204" charset="-122"/>
                  </a:rPr>
                  <a:t>教师</a:t>
                </a:r>
              </a:p>
            </p:txBody>
          </p:sp>
          <p:cxnSp>
            <p:nvCxnSpPr>
              <p:cNvPr id="47" name="直接连接符 46"/>
              <p:cNvCxnSpPr/>
              <p:nvPr/>
            </p:nvCxnSpPr>
            <p:spPr>
              <a:xfrm>
                <a:off x="4767918" y="2282440"/>
                <a:ext cx="1385627" cy="21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6153544" y="2490835"/>
                <a:ext cx="2708651" cy="0"/>
              </a:xfrm>
              <a:prstGeom prst="line">
                <a:avLst/>
              </a:prstGeom>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6841814" y="2063978"/>
                <a:ext cx="1398747" cy="520592"/>
              </a:xfrm>
              <a:prstGeom prst="rect">
                <a:avLst/>
              </a:prstGeom>
              <a:noFill/>
            </p:spPr>
            <p:txBody>
              <a:bodyPr wrap="square" lIns="71323" tIns="35662" rIns="71323" bIns="35662" rtlCol="0">
                <a:spAutoFit/>
              </a:bodyPr>
              <a:lstStyle/>
              <a:p>
                <a:pPr algn="ctr">
                  <a:lnSpc>
                    <a:spcPct val="150000"/>
                  </a:lnSpc>
                </a:pPr>
                <a:r>
                  <a:rPr lang="zh-CN" altLang="en-US" sz="1600" b="1" dirty="0">
                    <a:solidFill>
                      <a:srgbClr val="C00000"/>
                    </a:solidFill>
                    <a:latin typeface="微软雅黑" panose="020B0503020204020204" charset="-122"/>
                    <a:ea typeface="微软雅黑" panose="020B0503020204020204" charset="-122"/>
                  </a:rPr>
                  <a:t>骨干</a:t>
                </a:r>
                <a:r>
                  <a:rPr lang="zh-CN" altLang="en-US" sz="1600" b="1" dirty="0" smtClean="0">
                    <a:solidFill>
                      <a:srgbClr val="C00000"/>
                    </a:solidFill>
                    <a:latin typeface="微软雅黑" panose="020B0503020204020204" charset="-122"/>
                    <a:ea typeface="微软雅黑" panose="020B0503020204020204" charset="-122"/>
                  </a:rPr>
                  <a:t>教师</a:t>
                </a:r>
              </a:p>
            </p:txBody>
          </p:sp>
          <p:cxnSp>
            <p:nvCxnSpPr>
              <p:cNvPr id="50" name="直接连接符 49"/>
              <p:cNvCxnSpPr>
                <a:stCxn id="35" idx="3"/>
              </p:cNvCxnSpPr>
              <p:nvPr/>
            </p:nvCxnSpPr>
            <p:spPr>
              <a:xfrm>
                <a:off x="4912375" y="2716779"/>
                <a:ext cx="1132315" cy="627003"/>
              </a:xfrm>
              <a:prstGeom prst="line">
                <a:avLst/>
              </a:prstGeom>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6879741" y="2961360"/>
                <a:ext cx="1364665" cy="520592"/>
              </a:xfrm>
              <a:prstGeom prst="rect">
                <a:avLst/>
              </a:prstGeom>
              <a:noFill/>
            </p:spPr>
            <p:txBody>
              <a:bodyPr wrap="square" lIns="71323" tIns="35662" rIns="71323" bIns="35662" rtlCol="0">
                <a:spAutoFit/>
              </a:bodyPr>
              <a:lstStyle/>
              <a:p>
                <a:pPr algn="ctr">
                  <a:lnSpc>
                    <a:spcPct val="150000"/>
                  </a:lnSpc>
                </a:pPr>
                <a:r>
                  <a:rPr lang="zh-CN" altLang="en-US" sz="1600" b="1" dirty="0" smtClean="0">
                    <a:solidFill>
                      <a:srgbClr val="4472C4"/>
                    </a:solidFill>
                    <a:latin typeface="微软雅黑" panose="020B0503020204020204" charset="-122"/>
                    <a:ea typeface="微软雅黑" panose="020B0503020204020204" charset="-122"/>
                  </a:rPr>
                  <a:t>专业带头人</a:t>
                </a:r>
              </a:p>
            </p:txBody>
          </p:sp>
          <p:cxnSp>
            <p:nvCxnSpPr>
              <p:cNvPr id="52" name="直接连接符 51"/>
              <p:cNvCxnSpPr/>
              <p:nvPr/>
            </p:nvCxnSpPr>
            <p:spPr>
              <a:xfrm>
                <a:off x="4561115" y="3287992"/>
                <a:ext cx="1425174" cy="792213"/>
              </a:xfrm>
              <a:prstGeom prst="line">
                <a:avLst/>
              </a:prstGeom>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7019100" y="3793048"/>
                <a:ext cx="997686" cy="520592"/>
              </a:xfrm>
              <a:prstGeom prst="rect">
                <a:avLst/>
              </a:prstGeom>
              <a:noFill/>
            </p:spPr>
            <p:txBody>
              <a:bodyPr wrap="square" lIns="71323" tIns="35662" rIns="71323" bIns="35662" rtlCol="0">
                <a:spAutoFit/>
              </a:bodyPr>
              <a:lstStyle/>
              <a:p>
                <a:pPr algn="ctr">
                  <a:lnSpc>
                    <a:spcPct val="150000"/>
                  </a:lnSpc>
                </a:pPr>
                <a:r>
                  <a:rPr lang="zh-CN" altLang="en-US" sz="1600" b="1" dirty="0">
                    <a:solidFill>
                      <a:srgbClr val="C00000"/>
                    </a:solidFill>
                    <a:latin typeface="微软雅黑" panose="020B0503020204020204" charset="-122"/>
                    <a:ea typeface="微软雅黑" panose="020B0503020204020204" charset="-122"/>
                  </a:rPr>
                  <a:t>专家</a:t>
                </a:r>
                <a:endParaRPr lang="zh-CN" altLang="en-US" sz="1600" b="1" dirty="0" smtClean="0">
                  <a:solidFill>
                    <a:srgbClr val="C00000"/>
                  </a:solidFill>
                  <a:latin typeface="微软雅黑" panose="020B0503020204020204" charset="-122"/>
                  <a:ea typeface="微软雅黑" panose="020B0503020204020204" charset="-122"/>
                </a:endParaRPr>
              </a:p>
            </p:txBody>
          </p:sp>
          <p:cxnSp>
            <p:nvCxnSpPr>
              <p:cNvPr id="54" name="直接箭头连接符 53"/>
              <p:cNvCxnSpPr/>
              <p:nvPr/>
            </p:nvCxnSpPr>
            <p:spPr>
              <a:xfrm>
                <a:off x="3799114" y="5443138"/>
                <a:ext cx="174001"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5064623" y="5431325"/>
                <a:ext cx="174001"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a:off x="6190349" y="5443702"/>
                <a:ext cx="174001"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a:off x="7466172" y="5431325"/>
                <a:ext cx="174001"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5724128" y="1860409"/>
              <a:ext cx="3285002" cy="2509259"/>
              <a:chOff x="5724128" y="1849765"/>
              <a:chExt cx="3285002" cy="2509259"/>
            </a:xfrm>
          </p:grpSpPr>
          <p:sp>
            <p:nvSpPr>
              <p:cNvPr id="15" name="TextBox 14"/>
              <p:cNvSpPr txBox="1"/>
              <p:nvPr/>
            </p:nvSpPr>
            <p:spPr>
              <a:xfrm>
                <a:off x="5724128" y="4010005"/>
                <a:ext cx="3285002" cy="349019"/>
              </a:xfrm>
              <a:prstGeom prst="rect">
                <a:avLst/>
              </a:prstGeom>
              <a:noFill/>
            </p:spPr>
            <p:txBody>
              <a:bodyPr wrap="square" lIns="71323" tIns="35662" rIns="71323" bIns="35662" rtlCol="0">
                <a:spAutoFit/>
              </a:bodyPr>
              <a:lstStyle/>
              <a:p>
                <a:pPr algn="ctr">
                  <a:lnSpc>
                    <a:spcPct val="150000"/>
                  </a:lnSpc>
                </a:pPr>
                <a:r>
                  <a:rPr lang="zh-CN" altLang="en-US" sz="1200" b="1" dirty="0">
                    <a:solidFill>
                      <a:schemeClr val="tx1">
                        <a:lumMod val="75000"/>
                        <a:lumOff val="25000"/>
                      </a:schemeClr>
                    </a:solidFill>
                    <a:latin typeface="微软雅黑" pitchFamily="34" charset="-122"/>
                    <a:ea typeface="微软雅黑" pitchFamily="34" charset="-122"/>
                  </a:rPr>
                  <a:t>师德、专业水平、教科研能力、社会服务能力</a:t>
                </a:r>
              </a:p>
            </p:txBody>
          </p:sp>
          <p:sp>
            <p:nvSpPr>
              <p:cNvPr id="16" name="TextBox 15"/>
              <p:cNvSpPr txBox="1"/>
              <p:nvPr/>
            </p:nvSpPr>
            <p:spPr>
              <a:xfrm>
                <a:off x="5796136" y="3285678"/>
                <a:ext cx="3118374" cy="349019"/>
              </a:xfrm>
              <a:prstGeom prst="rect">
                <a:avLst/>
              </a:prstGeom>
              <a:noFill/>
            </p:spPr>
            <p:txBody>
              <a:bodyPr wrap="square" lIns="71323" tIns="35662" rIns="71323" bIns="35662" rtlCol="0">
                <a:spAutoFit/>
              </a:bodyPr>
              <a:lstStyle/>
              <a:p>
                <a:pPr algn="ctr">
                  <a:lnSpc>
                    <a:spcPct val="150000"/>
                  </a:lnSpc>
                </a:pPr>
                <a:r>
                  <a:rPr lang="zh-CN" altLang="en-US" sz="1200" b="1" dirty="0">
                    <a:solidFill>
                      <a:schemeClr val="tx1">
                        <a:lumMod val="75000"/>
                        <a:lumOff val="25000"/>
                      </a:schemeClr>
                    </a:solidFill>
                    <a:latin typeface="微软雅黑" pitchFamily="34" charset="-122"/>
                    <a:ea typeface="微软雅黑" pitchFamily="34" charset="-122"/>
                  </a:rPr>
                  <a:t>师德、专业水平、组织领导能力、社会服务</a:t>
                </a:r>
              </a:p>
            </p:txBody>
          </p:sp>
          <p:sp>
            <p:nvSpPr>
              <p:cNvPr id="17" name="TextBox 16"/>
              <p:cNvSpPr txBox="1"/>
              <p:nvPr/>
            </p:nvSpPr>
            <p:spPr>
              <a:xfrm>
                <a:off x="5796136" y="2558824"/>
                <a:ext cx="2972714" cy="349019"/>
              </a:xfrm>
              <a:prstGeom prst="rect">
                <a:avLst/>
              </a:prstGeom>
              <a:noFill/>
            </p:spPr>
            <p:txBody>
              <a:bodyPr wrap="square" lIns="71323" tIns="35662" rIns="71323" bIns="35662" rtlCol="0">
                <a:spAutoFit/>
              </a:bodyPr>
              <a:lstStyle/>
              <a:p>
                <a:pPr algn="ctr">
                  <a:lnSpc>
                    <a:spcPct val="150000"/>
                  </a:lnSpc>
                </a:pPr>
                <a:r>
                  <a:rPr lang="zh-CN" altLang="en-US" sz="1200" b="1" dirty="0">
                    <a:solidFill>
                      <a:schemeClr val="tx1">
                        <a:lumMod val="75000"/>
                        <a:lumOff val="25000"/>
                      </a:schemeClr>
                    </a:solidFill>
                    <a:latin typeface="微软雅黑" pitchFamily="34" charset="-122"/>
                    <a:ea typeface="微软雅黑" pitchFamily="34" charset="-122"/>
                  </a:rPr>
                  <a:t>师德、专业水平、双师素质、教学质量</a:t>
                </a:r>
              </a:p>
            </p:txBody>
          </p:sp>
          <p:sp>
            <p:nvSpPr>
              <p:cNvPr id="18" name="TextBox 17"/>
              <p:cNvSpPr txBox="1"/>
              <p:nvPr/>
            </p:nvSpPr>
            <p:spPr>
              <a:xfrm>
                <a:off x="5724128" y="1849765"/>
                <a:ext cx="2972714" cy="349019"/>
              </a:xfrm>
              <a:prstGeom prst="rect">
                <a:avLst/>
              </a:prstGeom>
              <a:noFill/>
            </p:spPr>
            <p:txBody>
              <a:bodyPr wrap="square" lIns="71323" tIns="35662" rIns="71323" bIns="35662" rtlCol="0">
                <a:spAutoFit/>
              </a:bodyPr>
              <a:lstStyle/>
              <a:p>
                <a:pPr algn="ctr">
                  <a:lnSpc>
                    <a:spcPct val="150000"/>
                  </a:lnSpc>
                </a:pPr>
                <a:r>
                  <a:rPr lang="zh-CN" altLang="en-US" sz="1200" b="1" dirty="0">
                    <a:solidFill>
                      <a:schemeClr val="tx1">
                        <a:lumMod val="75000"/>
                        <a:lumOff val="25000"/>
                      </a:schemeClr>
                    </a:solidFill>
                    <a:latin typeface="微软雅黑" pitchFamily="34" charset="-122"/>
                    <a:ea typeface="微软雅黑" pitchFamily="34" charset="-122"/>
                  </a:rPr>
                  <a:t>师德、教学能力、双师素质、教学质量</a:t>
                </a:r>
              </a:p>
            </p:txBody>
          </p:sp>
          <p:cxnSp>
            <p:nvCxnSpPr>
              <p:cNvPr id="19" name="直接连接符 18"/>
              <p:cNvCxnSpPr/>
              <p:nvPr/>
            </p:nvCxnSpPr>
            <p:spPr>
              <a:xfrm>
                <a:off x="5940152" y="3343782"/>
                <a:ext cx="29234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5993482" y="4059971"/>
                <a:ext cx="2971006" cy="11021"/>
              </a:xfrm>
              <a:prstGeom prst="line">
                <a:avLst/>
              </a:prstGeom>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322976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25</a:t>
            </a:r>
            <a:endParaRPr lang="zh-CN" altLang="en-US" sz="1600" b="1" dirty="0">
              <a:solidFill>
                <a:prstClr val="white"/>
              </a:solidFill>
            </a:endParaRPr>
          </a:p>
        </p:txBody>
      </p:sp>
      <p:cxnSp>
        <p:nvCxnSpPr>
          <p:cNvPr id="32" name="直接连接符 31"/>
          <p:cNvCxnSpPr/>
          <p:nvPr/>
        </p:nvCxnSpPr>
        <p:spPr>
          <a:xfrm>
            <a:off x="1768416" y="404813"/>
            <a:ext cx="98425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MH_Other_5"/>
          <p:cNvSpPr>
            <a:spLocks noChangeArrowheads="1"/>
          </p:cNvSpPr>
          <p:nvPr>
            <p:custDataLst>
              <p:tags r:id="rId1"/>
            </p:custDataLst>
          </p:nvPr>
        </p:nvSpPr>
        <p:spPr bwMode="auto">
          <a:xfrm>
            <a:off x="228925" y="715881"/>
            <a:ext cx="2893415" cy="477299"/>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（十三）质量</a:t>
            </a:r>
            <a:r>
              <a:rPr lang="zh-CN" altLang="en-US" sz="2000" b="1" dirty="0">
                <a:solidFill>
                  <a:srgbClr val="FFFFFF"/>
                </a:solidFill>
                <a:ea typeface="微软雅黑" pitchFamily="34" charset="-122"/>
              </a:rPr>
              <a:t>平台</a:t>
            </a:r>
            <a:r>
              <a:rPr lang="zh-CN" altLang="en-US" sz="2000" b="1" dirty="0" smtClean="0">
                <a:solidFill>
                  <a:srgbClr val="FFFFFF"/>
                </a:solidFill>
                <a:ea typeface="微软雅黑" pitchFamily="34" charset="-122"/>
              </a:rPr>
              <a:t>建设</a:t>
            </a:r>
            <a:endParaRPr lang="zh-CN" altLang="en-US" sz="2000" b="1" dirty="0">
              <a:solidFill>
                <a:srgbClr val="FFFFFF"/>
              </a:solidFill>
              <a:ea typeface="微软雅黑" pitchFamily="34" charset="-122"/>
              <a:sym typeface="微软雅黑" panose="020B0503020204020204" pitchFamily="34" charset="-122"/>
            </a:endParaRPr>
          </a:p>
        </p:txBody>
      </p:sp>
      <p:grpSp>
        <p:nvGrpSpPr>
          <p:cNvPr id="10" name="组合 9"/>
          <p:cNvGrpSpPr/>
          <p:nvPr/>
        </p:nvGrpSpPr>
        <p:grpSpPr>
          <a:xfrm>
            <a:off x="1581169" y="1601940"/>
            <a:ext cx="8766448" cy="3801646"/>
            <a:chOff x="387957" y="782953"/>
            <a:chExt cx="8308582" cy="3555641"/>
          </a:xfrm>
        </p:grpSpPr>
        <p:sp>
          <p:nvSpPr>
            <p:cNvPr id="11" name="矩形 10"/>
            <p:cNvSpPr/>
            <p:nvPr/>
          </p:nvSpPr>
          <p:spPr>
            <a:xfrm>
              <a:off x="387957" y="951246"/>
              <a:ext cx="8308582" cy="3387348"/>
            </a:xfrm>
            <a:prstGeom prst="rect">
              <a:avLst/>
            </a:prstGeom>
            <a:noFill/>
          </p:spPr>
          <p:style>
            <a:lnRef idx="2">
              <a:schemeClr val="accent2"/>
            </a:lnRef>
            <a:fillRef idx="1">
              <a:schemeClr val="lt1"/>
            </a:fillRef>
            <a:effectRef idx="0">
              <a:schemeClr val="accent2"/>
            </a:effectRef>
            <a:fontRef idx="minor">
              <a:schemeClr val="dk1"/>
            </a:fontRef>
          </p:style>
          <p:txBody>
            <a:bodyPr wrap="square" lIns="71323" tIns="35662" rIns="71323" bIns="35662">
              <a:spAutoFit/>
            </a:bodyPr>
            <a:lstStyle/>
            <a:p>
              <a:pPr marL="222885" indent="-222885" algn="just" hangingPunct="0">
                <a:lnSpc>
                  <a:spcPts val="780"/>
                </a:lnSpc>
                <a:spcBef>
                  <a:spcPts val="1404"/>
                </a:spcBef>
                <a:buBlip>
                  <a:blip r:embed="rId3"/>
                </a:buBlip>
              </a:pPr>
              <a:endParaRPr lang="en-US" altLang="zh-CN" dirty="0" smtClean="0">
                <a:solidFill>
                  <a:schemeClr val="dk1"/>
                </a:solidFill>
                <a:latin typeface="Times New Roman" panose="02020603050405020304" pitchFamily="18" charset="0"/>
                <a:ea typeface="微软雅黑" panose="020B0503020204020204" charset="-122"/>
              </a:endParaRPr>
            </a:p>
            <a:p>
              <a:pPr marL="222885" indent="-222885" algn="just" hangingPunct="0">
                <a:lnSpc>
                  <a:spcPct val="200000"/>
                </a:lnSpc>
                <a:buBlip>
                  <a:blip r:embed="rId3"/>
                </a:buBlip>
              </a:pPr>
              <a:r>
                <a:rPr lang="zh-CN" altLang="en-US" sz="1600" dirty="0" smtClean="0">
                  <a:solidFill>
                    <a:schemeClr val="dk1"/>
                  </a:solidFill>
                  <a:latin typeface="Times New Roman" panose="02020603050405020304" pitchFamily="18" charset="0"/>
                  <a:ea typeface="微软雅黑" panose="020B0503020204020204" charset="-122"/>
                </a:rPr>
                <a:t>基于相关政策文件要求，融合</a:t>
              </a:r>
              <a:r>
                <a:rPr lang="en-US" altLang="zh-CN" sz="1600" dirty="0" smtClean="0">
                  <a:solidFill>
                    <a:schemeClr val="dk1"/>
                  </a:solidFill>
                  <a:latin typeface="Times New Roman" panose="02020603050405020304" pitchFamily="18" charset="0"/>
                  <a:ea typeface="微软雅黑" panose="020B0503020204020204" charset="-122"/>
                </a:rPr>
                <a:t>PDCA</a:t>
              </a:r>
              <a:r>
                <a:rPr lang="zh-CN" altLang="en-US" sz="1600" dirty="0" smtClean="0">
                  <a:solidFill>
                    <a:schemeClr val="dk1"/>
                  </a:solidFill>
                  <a:latin typeface="Times New Roman" panose="02020603050405020304" pitchFamily="18" charset="0"/>
                  <a:ea typeface="微软雅黑" panose="020B0503020204020204" charset="-122"/>
                </a:rPr>
                <a:t>质量管理理念，通过动态信息采集、大数据分析等等先进信息技术，为学校</a:t>
              </a:r>
              <a:r>
                <a:rPr lang="zh-CN" altLang="en-US" sz="1600" b="1" dirty="0" smtClean="0">
                  <a:solidFill>
                    <a:schemeClr val="dk1"/>
                  </a:solidFill>
                  <a:latin typeface="Times New Roman" panose="02020603050405020304" pitchFamily="18" charset="0"/>
                  <a:ea typeface="微软雅黑" panose="020B0503020204020204" charset="-122"/>
                </a:rPr>
                <a:t>打造涵盖学校、专业、课程、教师、学生等多层面的教育教学质量实时监测信息平台</a:t>
              </a:r>
              <a:r>
                <a:rPr lang="zh-CN" altLang="en-US" sz="1600" dirty="0" smtClean="0">
                  <a:solidFill>
                    <a:schemeClr val="dk1"/>
                  </a:solidFill>
                  <a:latin typeface="Times New Roman" panose="02020603050405020304" pitchFamily="18" charset="0"/>
                  <a:ea typeface="微软雅黑" panose="020B0503020204020204" charset="-122"/>
                </a:rPr>
                <a:t>；</a:t>
              </a:r>
              <a:endParaRPr lang="en-US" altLang="zh-CN" sz="1600" dirty="0" smtClean="0">
                <a:solidFill>
                  <a:schemeClr val="dk1"/>
                </a:solidFill>
                <a:latin typeface="Times New Roman" panose="02020603050405020304" pitchFamily="18" charset="0"/>
                <a:ea typeface="微软雅黑" panose="020B0503020204020204" charset="-122"/>
              </a:endParaRPr>
            </a:p>
            <a:p>
              <a:pPr marL="222885" indent="-222885" algn="just" hangingPunct="0">
                <a:lnSpc>
                  <a:spcPct val="200000"/>
                </a:lnSpc>
                <a:buBlip>
                  <a:blip r:embed="rId3"/>
                </a:buBlip>
              </a:pPr>
              <a:r>
                <a:rPr lang="zh-CN" altLang="en-US" sz="1600" dirty="0" smtClean="0">
                  <a:solidFill>
                    <a:schemeClr val="dk1"/>
                  </a:solidFill>
                  <a:latin typeface="Times New Roman" panose="02020603050405020304" pitchFamily="18" charset="0"/>
                  <a:ea typeface="微软雅黑" panose="020B0503020204020204" charset="-122"/>
                </a:rPr>
                <a:t>通过诊断指标设计、诊断方案管理、诊断任务管理、诊断分析等，</a:t>
              </a:r>
              <a:r>
                <a:rPr lang="zh-CN" altLang="en-US" sz="1600" b="1" dirty="0" smtClean="0">
                  <a:solidFill>
                    <a:schemeClr val="dk1"/>
                  </a:solidFill>
                  <a:latin typeface="Times New Roman" panose="02020603050405020304" pitchFamily="18" charset="0"/>
                  <a:ea typeface="微软雅黑" panose="020B0503020204020204" charset="-122"/>
                </a:rPr>
                <a:t>促使教育教学质量的可测量，为学校领导决策提供有效依据</a:t>
              </a:r>
              <a:r>
                <a:rPr lang="zh-CN" altLang="en-US" sz="1600" dirty="0" smtClean="0">
                  <a:solidFill>
                    <a:schemeClr val="dk1"/>
                  </a:solidFill>
                  <a:latin typeface="Times New Roman" panose="02020603050405020304" pitchFamily="18" charset="0"/>
                  <a:ea typeface="微软雅黑" panose="020B0503020204020204" charset="-122"/>
                </a:rPr>
                <a:t>；</a:t>
              </a:r>
              <a:endParaRPr lang="en-US" altLang="zh-CN" sz="1600" dirty="0" smtClean="0">
                <a:solidFill>
                  <a:schemeClr val="dk1"/>
                </a:solidFill>
                <a:latin typeface="Times New Roman" panose="02020603050405020304" pitchFamily="18" charset="0"/>
                <a:ea typeface="微软雅黑" panose="020B0503020204020204" charset="-122"/>
              </a:endParaRPr>
            </a:p>
            <a:p>
              <a:pPr marL="222885" indent="-222885" algn="just" hangingPunct="0">
                <a:lnSpc>
                  <a:spcPct val="200000"/>
                </a:lnSpc>
                <a:buBlip>
                  <a:blip r:embed="rId3"/>
                </a:buBlip>
              </a:pPr>
              <a:r>
                <a:rPr lang="zh-CN" altLang="en-US" sz="1600" dirty="0" smtClean="0">
                  <a:solidFill>
                    <a:schemeClr val="dk1"/>
                  </a:solidFill>
                  <a:latin typeface="Times New Roman" panose="02020603050405020304" pitchFamily="18" charset="0"/>
                  <a:ea typeface="微软雅黑" panose="020B0503020204020204" charset="-122"/>
                </a:rPr>
                <a:t>实现网络化联动、多循环改进、常态化运行，最终达到螺旋式质量提升的结果，</a:t>
              </a:r>
              <a:r>
                <a:rPr lang="zh-CN" altLang="en-US" sz="1600" b="1" dirty="0" smtClean="0">
                  <a:solidFill>
                    <a:schemeClr val="dk1"/>
                  </a:solidFill>
                  <a:latin typeface="Times New Roman" panose="02020603050405020304" pitchFamily="18" charset="0"/>
                  <a:ea typeface="微软雅黑" panose="020B0503020204020204" charset="-122"/>
                </a:rPr>
                <a:t>创新学校教学质量诊改手段，促进学校人才培养质量不断提升</a:t>
              </a:r>
              <a:r>
                <a:rPr lang="zh-CN" altLang="en-US" sz="1600" dirty="0" smtClean="0">
                  <a:solidFill>
                    <a:schemeClr val="dk1"/>
                  </a:solidFill>
                  <a:latin typeface="Times New Roman" panose="02020603050405020304" pitchFamily="18" charset="0"/>
                  <a:ea typeface="微软雅黑" panose="020B0503020204020204" charset="-122"/>
                </a:rPr>
                <a:t>。</a:t>
              </a:r>
              <a:endParaRPr lang="zh-CN" altLang="en-US" sz="1600" dirty="0">
                <a:solidFill>
                  <a:schemeClr val="dk1"/>
                </a:solidFill>
                <a:latin typeface="Times New Roman" panose="02020603050405020304" pitchFamily="18" charset="0"/>
                <a:ea typeface="微软雅黑" panose="020B0503020204020204" charset="-122"/>
              </a:endParaRPr>
            </a:p>
          </p:txBody>
        </p:sp>
        <p:sp>
          <p:nvSpPr>
            <p:cNvPr id="12" name="矩形 11"/>
            <p:cNvSpPr/>
            <p:nvPr/>
          </p:nvSpPr>
          <p:spPr>
            <a:xfrm>
              <a:off x="674694" y="782953"/>
              <a:ext cx="3240359" cy="326434"/>
            </a:xfrm>
            <a:prstGeom prst="rect">
              <a:avLst/>
            </a:prstGeom>
            <a:solidFill>
              <a:schemeClr val="bg1">
                <a:lumMod val="95000"/>
              </a:schemeClr>
            </a:solidFill>
          </p:spPr>
          <p:txBody>
            <a:bodyPr wrap="square" lIns="71323" tIns="35662" rIns="71323" bIns="35662" anchor="ctr">
              <a:spAutoFit/>
            </a:bodyPr>
            <a:lstStyle/>
            <a:p>
              <a:pPr lvl="0" algn="ctr" fontAlgn="ctr" hangingPunct="0"/>
              <a:r>
                <a:rPr lang="zh-CN" altLang="en-US" b="1" dirty="0" smtClean="0">
                  <a:solidFill>
                    <a:prstClr val="black"/>
                  </a:solidFill>
                  <a:latin typeface="微软雅黑" panose="020B0503020204020204" charset="-122"/>
                  <a:ea typeface="微软雅黑" panose="020B0503020204020204" charset="-122"/>
                  <a:cs typeface="珠穆朗玛—乌金苏通体" panose="01010100010101010101" pitchFamily="2" charset="0"/>
                </a:rPr>
                <a:t>职业学校</a:t>
              </a:r>
              <a:r>
                <a:rPr lang="zh-CN" altLang="en-US" b="1" dirty="0">
                  <a:solidFill>
                    <a:prstClr val="black"/>
                  </a:solidFill>
                  <a:latin typeface="微软雅黑" panose="020B0503020204020204" charset="-122"/>
                  <a:ea typeface="微软雅黑" panose="020B0503020204020204" charset="-122"/>
                  <a:cs typeface="珠穆朗玛—乌金苏通体" panose="01010100010101010101" pitchFamily="2" charset="0"/>
                </a:rPr>
                <a:t>教育质量平台</a:t>
              </a:r>
              <a:endParaRPr lang="en-US" altLang="zh-CN" b="1" dirty="0">
                <a:solidFill>
                  <a:prstClr val="black"/>
                </a:solidFill>
                <a:latin typeface="微软雅黑" panose="020B0503020204020204" charset="-122"/>
                <a:ea typeface="微软雅黑" panose="020B0503020204020204" charset="-122"/>
                <a:cs typeface="珠穆朗玛—乌金苏通体" panose="01010100010101010101" pitchFamily="2" charset="0"/>
              </a:endParaRPr>
            </a:p>
          </p:txBody>
        </p:sp>
      </p:grpSp>
    </p:spTree>
    <p:extLst>
      <p:ext uri="{BB962C8B-B14F-4D97-AF65-F5344CB8AC3E}">
        <p14:creationId xmlns:p14="http://schemas.microsoft.com/office/powerpoint/2010/main" val="1087161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26</a:t>
            </a:r>
            <a:endParaRPr lang="zh-CN" altLang="en-US" sz="1600" b="1" dirty="0">
              <a:solidFill>
                <a:prstClr val="white"/>
              </a:solidFill>
            </a:endParaRPr>
          </a:p>
        </p:txBody>
      </p:sp>
      <p:cxnSp>
        <p:nvCxnSpPr>
          <p:cNvPr id="32" name="直接连接符 31"/>
          <p:cNvCxnSpPr/>
          <p:nvPr/>
        </p:nvCxnSpPr>
        <p:spPr>
          <a:xfrm>
            <a:off x="1768416" y="404813"/>
            <a:ext cx="98330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MH_Other_5"/>
          <p:cNvSpPr>
            <a:spLocks noChangeArrowheads="1"/>
          </p:cNvSpPr>
          <p:nvPr>
            <p:custDataLst>
              <p:tags r:id="rId1"/>
            </p:custDataLst>
          </p:nvPr>
        </p:nvSpPr>
        <p:spPr bwMode="auto">
          <a:xfrm>
            <a:off x="233822" y="727032"/>
            <a:ext cx="2799245" cy="509823"/>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（十四）数据</a:t>
            </a:r>
            <a:r>
              <a:rPr lang="zh-CN" altLang="en-US" sz="2000" b="1" dirty="0">
                <a:solidFill>
                  <a:srgbClr val="FFFFFF"/>
                </a:solidFill>
                <a:ea typeface="微软雅黑" pitchFamily="34" charset="-122"/>
              </a:rPr>
              <a:t>中心</a:t>
            </a:r>
            <a:r>
              <a:rPr lang="zh-CN" altLang="en-US" sz="2000" b="1" dirty="0" smtClean="0">
                <a:solidFill>
                  <a:srgbClr val="FFFFFF"/>
                </a:solidFill>
                <a:ea typeface="微软雅黑" pitchFamily="34" charset="-122"/>
              </a:rPr>
              <a:t>建设</a:t>
            </a:r>
            <a:endParaRPr lang="zh-CN" altLang="en-US" sz="2000" b="1" dirty="0">
              <a:solidFill>
                <a:srgbClr val="FFFFFF"/>
              </a:solidFill>
              <a:ea typeface="微软雅黑" pitchFamily="34" charset="-122"/>
              <a:sym typeface="微软雅黑" panose="020B0503020204020204" pitchFamily="34" charset="-122"/>
            </a:endParaRPr>
          </a:p>
        </p:txBody>
      </p:sp>
      <p:grpSp>
        <p:nvGrpSpPr>
          <p:cNvPr id="10" name="组合 9"/>
          <p:cNvGrpSpPr/>
          <p:nvPr/>
        </p:nvGrpSpPr>
        <p:grpSpPr>
          <a:xfrm>
            <a:off x="1549554" y="2899571"/>
            <a:ext cx="8280920" cy="3037696"/>
            <a:chOff x="467544" y="2268076"/>
            <a:chExt cx="8280920" cy="3037696"/>
          </a:xfrm>
        </p:grpSpPr>
        <p:grpSp>
          <p:nvGrpSpPr>
            <p:cNvPr id="11" name="组合 10"/>
            <p:cNvGrpSpPr/>
            <p:nvPr/>
          </p:nvGrpSpPr>
          <p:grpSpPr>
            <a:xfrm>
              <a:off x="467544" y="2281436"/>
              <a:ext cx="5864880" cy="3024336"/>
              <a:chOff x="2030095" y="2770505"/>
              <a:chExt cx="7296786" cy="3181350"/>
            </a:xfrm>
          </p:grpSpPr>
          <p:sp>
            <p:nvSpPr>
              <p:cNvPr id="13" name="矩形 12"/>
              <p:cNvSpPr/>
              <p:nvPr/>
            </p:nvSpPr>
            <p:spPr>
              <a:xfrm>
                <a:off x="3402965" y="5409565"/>
                <a:ext cx="5923915" cy="504190"/>
              </a:xfrm>
              <a:prstGeom prst="rect">
                <a:avLst/>
              </a:prstGeom>
              <a:solidFill>
                <a:schemeClr val="tx1">
                  <a:lumMod val="50000"/>
                  <a:lumOff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3200" b="1">
                  <a:latin typeface="微软雅黑" panose="020B0503020204020204" charset="-122"/>
                  <a:ea typeface="微软雅黑" panose="020B0503020204020204" charset="-122"/>
                </a:endParaRPr>
              </a:p>
            </p:txBody>
          </p:sp>
          <p:sp>
            <p:nvSpPr>
              <p:cNvPr id="15" name="文本框 10"/>
              <p:cNvSpPr txBox="1"/>
              <p:nvPr/>
            </p:nvSpPr>
            <p:spPr>
              <a:xfrm>
                <a:off x="3376277" y="5539740"/>
                <a:ext cx="836358" cy="254427"/>
              </a:xfrm>
              <a:prstGeom prst="rect">
                <a:avLst/>
              </a:prstGeom>
              <a:noFill/>
            </p:spPr>
            <p:txBody>
              <a:bodyPr wrap="none" rtlCol="0" anchor="ctr">
                <a:spAutoFit/>
              </a:bodyPr>
              <a:lstStyle/>
              <a:p>
                <a:pPr algn="ctr"/>
                <a:r>
                  <a:rPr lang="zh-CN" altLang="en-US" sz="1200" dirty="0">
                    <a:solidFill>
                      <a:schemeClr val="bg1"/>
                    </a:solidFill>
                    <a:latin typeface="微软雅黑" panose="020B0503020204020204" charset="-122"/>
                    <a:ea typeface="微软雅黑" panose="020B0503020204020204" charset="-122"/>
                  </a:rPr>
                  <a:t>基础数据</a:t>
                </a:r>
              </a:p>
            </p:txBody>
          </p:sp>
          <p:sp>
            <p:nvSpPr>
              <p:cNvPr id="16" name="矩形 15"/>
              <p:cNvSpPr/>
              <p:nvPr/>
            </p:nvSpPr>
            <p:spPr>
              <a:xfrm>
                <a:off x="4307840" y="5518150"/>
                <a:ext cx="575945" cy="287655"/>
              </a:xfrm>
              <a:prstGeom prst="rect">
                <a:avLst/>
              </a:prstGeom>
              <a:solidFill>
                <a:schemeClr val="accent5"/>
              </a:solidFill>
            </p:spPr>
            <p:style>
              <a:lnRef idx="3">
                <a:schemeClr val="lt1"/>
              </a:lnRef>
              <a:fillRef idx="1">
                <a:schemeClr val="dk1"/>
              </a:fillRef>
              <a:effectRef idx="1">
                <a:schemeClr val="dk1"/>
              </a:effectRef>
              <a:fontRef idx="minor">
                <a:schemeClr val="lt1"/>
              </a:fontRef>
            </p:style>
            <p:txBody>
              <a:bodyPr rtlCol="0" anchor="ctr"/>
              <a:lstStyle/>
              <a:p>
                <a:pPr algn="ctr"/>
                <a:r>
                  <a:rPr lang="zh-CN" altLang="en-US" sz="1050" b="1" dirty="0">
                    <a:solidFill>
                      <a:schemeClr val="bg1"/>
                    </a:solidFill>
                    <a:latin typeface="微软雅黑" panose="020B0503020204020204" charset="-122"/>
                    <a:ea typeface="微软雅黑" panose="020B0503020204020204" charset="-122"/>
                  </a:rPr>
                  <a:t>学生</a:t>
                </a:r>
              </a:p>
            </p:txBody>
          </p:sp>
          <p:sp>
            <p:nvSpPr>
              <p:cNvPr id="17" name="矩形 16"/>
              <p:cNvSpPr/>
              <p:nvPr/>
            </p:nvSpPr>
            <p:spPr>
              <a:xfrm>
                <a:off x="5002530" y="5523230"/>
                <a:ext cx="575945" cy="287655"/>
              </a:xfrm>
              <a:prstGeom prst="rect">
                <a:avLst/>
              </a:prstGeom>
              <a:solidFill>
                <a:schemeClr val="accent5"/>
              </a:solidFill>
            </p:spPr>
            <p:style>
              <a:lnRef idx="3">
                <a:schemeClr val="lt1"/>
              </a:lnRef>
              <a:fillRef idx="1">
                <a:schemeClr val="dk1"/>
              </a:fillRef>
              <a:effectRef idx="1">
                <a:schemeClr val="dk1"/>
              </a:effectRef>
              <a:fontRef idx="minor">
                <a:schemeClr val="lt1"/>
              </a:fontRef>
            </p:style>
            <p:txBody>
              <a:bodyPr rtlCol="0" anchor="ctr"/>
              <a:lstStyle/>
              <a:p>
                <a:pPr algn="ctr"/>
                <a:r>
                  <a:rPr lang="zh-CN" altLang="en-US" sz="1050" b="1" dirty="0">
                    <a:solidFill>
                      <a:schemeClr val="bg1"/>
                    </a:solidFill>
                    <a:latin typeface="微软雅黑" panose="020B0503020204020204" charset="-122"/>
                    <a:ea typeface="微软雅黑" panose="020B0503020204020204" charset="-122"/>
                  </a:rPr>
                  <a:t>师资</a:t>
                </a:r>
              </a:p>
            </p:txBody>
          </p:sp>
          <p:sp>
            <p:nvSpPr>
              <p:cNvPr id="18" name="矩形 17"/>
              <p:cNvSpPr/>
              <p:nvPr/>
            </p:nvSpPr>
            <p:spPr>
              <a:xfrm>
                <a:off x="5710555" y="5517515"/>
                <a:ext cx="575945" cy="287655"/>
              </a:xfrm>
              <a:prstGeom prst="rect">
                <a:avLst/>
              </a:prstGeom>
              <a:solidFill>
                <a:schemeClr val="accent5"/>
              </a:solidFill>
            </p:spPr>
            <p:style>
              <a:lnRef idx="3">
                <a:schemeClr val="lt1"/>
              </a:lnRef>
              <a:fillRef idx="1">
                <a:schemeClr val="dk1"/>
              </a:fillRef>
              <a:effectRef idx="1">
                <a:schemeClr val="dk1"/>
              </a:effectRef>
              <a:fontRef idx="minor">
                <a:schemeClr val="lt1"/>
              </a:fontRef>
            </p:style>
            <p:txBody>
              <a:bodyPr rtlCol="0" anchor="ctr"/>
              <a:lstStyle/>
              <a:p>
                <a:pPr algn="ctr"/>
                <a:r>
                  <a:rPr lang="zh-CN" altLang="en-US" sz="1050" b="1" dirty="0">
                    <a:solidFill>
                      <a:schemeClr val="bg1"/>
                    </a:solidFill>
                    <a:latin typeface="微软雅黑" panose="020B0503020204020204" charset="-122"/>
                    <a:ea typeface="微软雅黑" panose="020B0503020204020204" charset="-122"/>
                  </a:rPr>
                  <a:t>资产</a:t>
                </a:r>
              </a:p>
            </p:txBody>
          </p:sp>
          <p:sp>
            <p:nvSpPr>
              <p:cNvPr id="19" name="矩形 18"/>
              <p:cNvSpPr/>
              <p:nvPr/>
            </p:nvSpPr>
            <p:spPr>
              <a:xfrm>
                <a:off x="6424930" y="5518150"/>
                <a:ext cx="575945" cy="287655"/>
              </a:xfrm>
              <a:prstGeom prst="rect">
                <a:avLst/>
              </a:prstGeom>
              <a:solidFill>
                <a:schemeClr val="accent5"/>
              </a:solidFill>
            </p:spPr>
            <p:style>
              <a:lnRef idx="3">
                <a:schemeClr val="lt1"/>
              </a:lnRef>
              <a:fillRef idx="1">
                <a:schemeClr val="dk1"/>
              </a:fillRef>
              <a:effectRef idx="1">
                <a:schemeClr val="dk1"/>
              </a:effectRef>
              <a:fontRef idx="minor">
                <a:schemeClr val="lt1"/>
              </a:fontRef>
            </p:style>
            <p:txBody>
              <a:bodyPr rtlCol="0" anchor="ctr"/>
              <a:lstStyle/>
              <a:p>
                <a:pPr algn="ctr"/>
                <a:r>
                  <a:rPr lang="zh-CN" altLang="en-US" sz="1050" b="1" dirty="0">
                    <a:solidFill>
                      <a:schemeClr val="bg1"/>
                    </a:solidFill>
                    <a:latin typeface="微软雅黑" panose="020B0503020204020204" charset="-122"/>
                    <a:ea typeface="微软雅黑" panose="020B0503020204020204" charset="-122"/>
                  </a:rPr>
                  <a:t>成绩</a:t>
                </a:r>
              </a:p>
            </p:txBody>
          </p:sp>
          <p:sp>
            <p:nvSpPr>
              <p:cNvPr id="20" name="矩形 19"/>
              <p:cNvSpPr/>
              <p:nvPr/>
            </p:nvSpPr>
            <p:spPr>
              <a:xfrm>
                <a:off x="7112000" y="5506720"/>
                <a:ext cx="575945" cy="287655"/>
              </a:xfrm>
              <a:prstGeom prst="rect">
                <a:avLst/>
              </a:prstGeom>
              <a:solidFill>
                <a:schemeClr val="accent5"/>
              </a:solidFill>
            </p:spPr>
            <p:style>
              <a:lnRef idx="3">
                <a:schemeClr val="lt1"/>
              </a:lnRef>
              <a:fillRef idx="1">
                <a:schemeClr val="dk1"/>
              </a:fillRef>
              <a:effectRef idx="1">
                <a:schemeClr val="dk1"/>
              </a:effectRef>
              <a:fontRef idx="minor">
                <a:schemeClr val="lt1"/>
              </a:fontRef>
            </p:style>
            <p:txBody>
              <a:bodyPr rtlCol="0" anchor="ctr"/>
              <a:lstStyle/>
              <a:p>
                <a:pPr algn="ctr"/>
                <a:r>
                  <a:rPr lang="zh-CN" altLang="en-US" sz="1050" b="1" dirty="0">
                    <a:solidFill>
                      <a:schemeClr val="bg1"/>
                    </a:solidFill>
                    <a:latin typeface="微软雅黑" panose="020B0503020204020204" charset="-122"/>
                    <a:ea typeface="微软雅黑" panose="020B0503020204020204" charset="-122"/>
                  </a:rPr>
                  <a:t>财务</a:t>
                </a:r>
              </a:p>
            </p:txBody>
          </p:sp>
          <p:sp>
            <p:nvSpPr>
              <p:cNvPr id="21" name="矩形 20"/>
              <p:cNvSpPr/>
              <p:nvPr/>
            </p:nvSpPr>
            <p:spPr>
              <a:xfrm>
                <a:off x="7792720" y="5506720"/>
                <a:ext cx="575945" cy="287655"/>
              </a:xfrm>
              <a:prstGeom prst="rect">
                <a:avLst/>
              </a:prstGeom>
              <a:solidFill>
                <a:schemeClr val="accent5"/>
              </a:solidFill>
            </p:spPr>
            <p:style>
              <a:lnRef idx="3">
                <a:schemeClr val="lt1"/>
              </a:lnRef>
              <a:fillRef idx="1">
                <a:schemeClr val="dk1"/>
              </a:fillRef>
              <a:effectRef idx="1">
                <a:schemeClr val="dk1"/>
              </a:effectRef>
              <a:fontRef idx="minor">
                <a:schemeClr val="lt1"/>
              </a:fontRef>
            </p:style>
            <p:txBody>
              <a:bodyPr rtlCol="0" anchor="ctr"/>
              <a:lstStyle/>
              <a:p>
                <a:pPr algn="ctr"/>
                <a:r>
                  <a:rPr lang="zh-CN" altLang="en-US" sz="1050" b="1" dirty="0">
                    <a:solidFill>
                      <a:schemeClr val="bg1"/>
                    </a:solidFill>
                    <a:latin typeface="微软雅黑" panose="020B0503020204020204" charset="-122"/>
                    <a:ea typeface="微软雅黑" panose="020B0503020204020204" charset="-122"/>
                  </a:rPr>
                  <a:t>人事</a:t>
                </a:r>
              </a:p>
            </p:txBody>
          </p:sp>
          <p:sp>
            <p:nvSpPr>
              <p:cNvPr id="22" name="矩形 21"/>
              <p:cNvSpPr/>
              <p:nvPr/>
            </p:nvSpPr>
            <p:spPr>
              <a:xfrm>
                <a:off x="8479790" y="5506720"/>
                <a:ext cx="575945" cy="287655"/>
              </a:xfrm>
              <a:prstGeom prst="rect">
                <a:avLst/>
              </a:prstGeom>
              <a:solidFill>
                <a:schemeClr val="accent5"/>
              </a:solidFill>
            </p:spPr>
            <p:style>
              <a:lnRef idx="3">
                <a:schemeClr val="lt1"/>
              </a:lnRef>
              <a:fillRef idx="1">
                <a:schemeClr val="dk1"/>
              </a:fillRef>
              <a:effectRef idx="1">
                <a:schemeClr val="dk1"/>
              </a:effectRef>
              <a:fontRef idx="minor">
                <a:schemeClr val="lt1"/>
              </a:fontRef>
            </p:style>
            <p:txBody>
              <a:bodyPr rtlCol="0" anchor="ctr"/>
              <a:lstStyle/>
              <a:p>
                <a:pPr algn="ctr"/>
                <a:r>
                  <a:rPr lang="en-US" altLang="zh-CN" sz="1050" b="1" dirty="0">
                    <a:solidFill>
                      <a:schemeClr val="bg1"/>
                    </a:solidFill>
                    <a:latin typeface="微软雅黑" panose="020B0503020204020204" charset="-122"/>
                    <a:ea typeface="微软雅黑" panose="020B0503020204020204" charset="-122"/>
                  </a:rPr>
                  <a:t>......</a:t>
                </a:r>
              </a:p>
            </p:txBody>
          </p:sp>
          <p:sp>
            <p:nvSpPr>
              <p:cNvPr id="23" name="矩形 22"/>
              <p:cNvSpPr/>
              <p:nvPr/>
            </p:nvSpPr>
            <p:spPr>
              <a:xfrm>
                <a:off x="3402965" y="4426585"/>
                <a:ext cx="5923915" cy="919480"/>
              </a:xfrm>
              <a:prstGeom prst="rect">
                <a:avLst/>
              </a:prstGeom>
              <a:solidFill>
                <a:schemeClr val="tx1">
                  <a:lumMod val="50000"/>
                  <a:lumOff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3200" b="1">
                  <a:solidFill>
                    <a:schemeClr val="bg1"/>
                  </a:solidFill>
                  <a:latin typeface="微软雅黑" panose="020B0503020204020204" charset="-122"/>
                  <a:ea typeface="微软雅黑" panose="020B0503020204020204" charset="-122"/>
                </a:endParaRPr>
              </a:p>
            </p:txBody>
          </p:sp>
          <p:sp>
            <p:nvSpPr>
              <p:cNvPr id="24" name="文本框 19"/>
              <p:cNvSpPr txBox="1"/>
              <p:nvPr/>
            </p:nvSpPr>
            <p:spPr>
              <a:xfrm>
                <a:off x="3376277" y="4751705"/>
                <a:ext cx="836358" cy="254427"/>
              </a:xfrm>
              <a:prstGeom prst="rect">
                <a:avLst/>
              </a:prstGeom>
              <a:noFill/>
            </p:spPr>
            <p:txBody>
              <a:bodyPr wrap="none" rtlCol="0" anchor="ctr">
                <a:spAutoFit/>
              </a:bodyPr>
              <a:lstStyle/>
              <a:p>
                <a:pPr algn="ctr"/>
                <a:r>
                  <a:rPr lang="zh-CN" altLang="en-US" sz="1200" dirty="0">
                    <a:solidFill>
                      <a:schemeClr val="bg1"/>
                    </a:solidFill>
                    <a:latin typeface="微软雅黑" panose="020B0503020204020204" charset="-122"/>
                    <a:ea typeface="微软雅黑" panose="020B0503020204020204" charset="-122"/>
                  </a:rPr>
                  <a:t>数据处理</a:t>
                </a:r>
              </a:p>
            </p:txBody>
          </p:sp>
          <p:sp>
            <p:nvSpPr>
              <p:cNvPr id="25" name="矩形 24"/>
              <p:cNvSpPr/>
              <p:nvPr/>
            </p:nvSpPr>
            <p:spPr>
              <a:xfrm>
                <a:off x="4265929" y="4933950"/>
                <a:ext cx="904586" cy="287655"/>
              </a:xfrm>
              <a:prstGeom prst="rect">
                <a:avLst/>
              </a:prstGeom>
              <a:solidFill>
                <a:schemeClr val="accent2"/>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050" b="1" dirty="0">
                    <a:solidFill>
                      <a:schemeClr val="bg1"/>
                    </a:solidFill>
                    <a:latin typeface="微软雅黑" panose="020B0503020204020204" charset="-122"/>
                    <a:ea typeface="微软雅黑" panose="020B0503020204020204" charset="-122"/>
                  </a:rPr>
                  <a:t>数据稽查</a:t>
                </a:r>
              </a:p>
            </p:txBody>
          </p:sp>
          <p:sp>
            <p:nvSpPr>
              <p:cNvPr id="31" name="矩形 30"/>
              <p:cNvSpPr/>
              <p:nvPr/>
            </p:nvSpPr>
            <p:spPr>
              <a:xfrm>
                <a:off x="5170514" y="4933950"/>
                <a:ext cx="969490" cy="287655"/>
              </a:xfrm>
              <a:prstGeom prst="rect">
                <a:avLst/>
              </a:prstGeom>
              <a:solidFill>
                <a:schemeClr val="accent2"/>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050" b="1" dirty="0">
                    <a:solidFill>
                      <a:schemeClr val="bg1"/>
                    </a:solidFill>
                    <a:latin typeface="微软雅黑" panose="020B0503020204020204" charset="-122"/>
                    <a:ea typeface="微软雅黑" panose="020B0503020204020204" charset="-122"/>
                  </a:rPr>
                  <a:t>数据清洗</a:t>
                </a:r>
              </a:p>
            </p:txBody>
          </p:sp>
          <p:sp>
            <p:nvSpPr>
              <p:cNvPr id="33" name="矩形 32"/>
              <p:cNvSpPr/>
              <p:nvPr/>
            </p:nvSpPr>
            <p:spPr>
              <a:xfrm>
                <a:off x="6140005" y="4933950"/>
                <a:ext cx="932510" cy="287655"/>
              </a:xfrm>
              <a:prstGeom prst="rect">
                <a:avLst/>
              </a:prstGeom>
              <a:solidFill>
                <a:schemeClr val="accent2"/>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050" b="1" dirty="0">
                    <a:solidFill>
                      <a:schemeClr val="bg1"/>
                    </a:solidFill>
                    <a:latin typeface="微软雅黑" panose="020B0503020204020204" charset="-122"/>
                    <a:ea typeface="微软雅黑" panose="020B0503020204020204" charset="-122"/>
                  </a:rPr>
                  <a:t>数据对比</a:t>
                </a:r>
              </a:p>
            </p:txBody>
          </p:sp>
          <p:sp>
            <p:nvSpPr>
              <p:cNvPr id="34" name="矩形 33"/>
              <p:cNvSpPr/>
              <p:nvPr/>
            </p:nvSpPr>
            <p:spPr>
              <a:xfrm>
                <a:off x="7072515" y="4933950"/>
                <a:ext cx="903120" cy="287655"/>
              </a:xfrm>
              <a:prstGeom prst="rect">
                <a:avLst/>
              </a:prstGeom>
              <a:solidFill>
                <a:schemeClr val="accent2"/>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050" b="1">
                    <a:solidFill>
                      <a:schemeClr val="bg1"/>
                    </a:solidFill>
                    <a:latin typeface="微软雅黑" panose="020B0503020204020204" charset="-122"/>
                    <a:ea typeface="微软雅黑" panose="020B0503020204020204" charset="-122"/>
                  </a:rPr>
                  <a:t>数据脱敏</a:t>
                </a:r>
              </a:p>
            </p:txBody>
          </p:sp>
          <p:sp>
            <p:nvSpPr>
              <p:cNvPr id="35" name="矩形 34"/>
              <p:cNvSpPr/>
              <p:nvPr/>
            </p:nvSpPr>
            <p:spPr>
              <a:xfrm>
                <a:off x="7975634" y="4933950"/>
                <a:ext cx="1288325" cy="287655"/>
              </a:xfrm>
              <a:prstGeom prst="rect">
                <a:avLst/>
              </a:prstGeom>
              <a:solidFill>
                <a:schemeClr val="accent2"/>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050" b="1" dirty="0">
                    <a:solidFill>
                      <a:schemeClr val="bg1"/>
                    </a:solidFill>
                    <a:latin typeface="微软雅黑" panose="020B0503020204020204" charset="-122"/>
                    <a:ea typeface="微软雅黑" panose="020B0503020204020204" charset="-122"/>
                  </a:rPr>
                  <a:t>数据质量管理</a:t>
                </a:r>
              </a:p>
            </p:txBody>
          </p:sp>
          <p:sp>
            <p:nvSpPr>
              <p:cNvPr id="36" name="矩形 35"/>
              <p:cNvSpPr/>
              <p:nvPr/>
            </p:nvSpPr>
            <p:spPr>
              <a:xfrm>
                <a:off x="4265928" y="4545965"/>
                <a:ext cx="4998031" cy="287655"/>
              </a:xfrm>
              <a:prstGeom prst="rect">
                <a:avLst/>
              </a:prstGeom>
              <a:solidFill>
                <a:schemeClr val="accent2"/>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050" b="1">
                    <a:solidFill>
                      <a:schemeClr val="bg1"/>
                    </a:solidFill>
                    <a:latin typeface="微软雅黑" panose="020B0503020204020204" charset="-122"/>
                    <a:ea typeface="微软雅黑" panose="020B0503020204020204" charset="-122"/>
                  </a:rPr>
                  <a:t>数据清洗融合管理</a:t>
                </a:r>
              </a:p>
            </p:txBody>
          </p:sp>
          <p:sp>
            <p:nvSpPr>
              <p:cNvPr id="37" name="矩形 36"/>
              <p:cNvSpPr/>
              <p:nvPr/>
            </p:nvSpPr>
            <p:spPr>
              <a:xfrm>
                <a:off x="3402965" y="3471545"/>
                <a:ext cx="5923915" cy="919480"/>
              </a:xfrm>
              <a:prstGeom prst="rect">
                <a:avLst/>
              </a:prstGeom>
              <a:solidFill>
                <a:schemeClr val="tx1">
                  <a:lumMod val="50000"/>
                  <a:lumOff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3200" b="1">
                  <a:solidFill>
                    <a:schemeClr val="bg1"/>
                  </a:solidFill>
                  <a:latin typeface="微软雅黑" panose="020B0503020204020204" charset="-122"/>
                  <a:ea typeface="微软雅黑" panose="020B0503020204020204" charset="-122"/>
                </a:endParaRPr>
              </a:p>
            </p:txBody>
          </p:sp>
          <p:sp>
            <p:nvSpPr>
              <p:cNvPr id="38" name="文本框 27"/>
              <p:cNvSpPr txBox="1"/>
              <p:nvPr/>
            </p:nvSpPr>
            <p:spPr>
              <a:xfrm>
                <a:off x="3401439" y="3827565"/>
                <a:ext cx="836358" cy="254427"/>
              </a:xfrm>
              <a:prstGeom prst="rect">
                <a:avLst/>
              </a:prstGeom>
              <a:noFill/>
            </p:spPr>
            <p:txBody>
              <a:bodyPr wrap="none" rtlCol="0" anchor="ctr">
                <a:spAutoFit/>
              </a:bodyPr>
              <a:lstStyle/>
              <a:p>
                <a:pPr algn="ctr"/>
                <a:r>
                  <a:rPr lang="zh-CN" altLang="en-US" sz="1200" dirty="0">
                    <a:solidFill>
                      <a:schemeClr val="bg1"/>
                    </a:solidFill>
                    <a:latin typeface="微软雅黑" panose="020B0503020204020204" charset="-122"/>
                    <a:ea typeface="微软雅黑" panose="020B0503020204020204" charset="-122"/>
                  </a:rPr>
                  <a:t>数据仓库</a:t>
                </a:r>
              </a:p>
            </p:txBody>
          </p:sp>
          <p:sp>
            <p:nvSpPr>
              <p:cNvPr id="39" name="流程图: 磁盘 38"/>
              <p:cNvSpPr/>
              <p:nvPr/>
            </p:nvSpPr>
            <p:spPr>
              <a:xfrm>
                <a:off x="4307839" y="3689986"/>
                <a:ext cx="982664" cy="529590"/>
              </a:xfrm>
              <a:prstGeom prst="flowChartMagneticDisk">
                <a:avLst/>
              </a:prstGeom>
              <a:solidFill>
                <a:schemeClr val="accent6"/>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900" b="1" dirty="0">
                    <a:solidFill>
                      <a:schemeClr val="bg1"/>
                    </a:solidFill>
                    <a:latin typeface="微软雅黑" panose="020B0503020204020204" charset="-122"/>
                    <a:ea typeface="微软雅黑" panose="020B0503020204020204" charset="-122"/>
                  </a:rPr>
                  <a:t>教师</a:t>
                </a:r>
                <a:r>
                  <a:rPr lang="zh-CN" altLang="en-US" sz="900" b="1" dirty="0" smtClean="0">
                    <a:solidFill>
                      <a:schemeClr val="bg1"/>
                    </a:solidFill>
                    <a:latin typeface="微软雅黑" panose="020B0503020204020204" charset="-122"/>
                    <a:ea typeface="微软雅黑" panose="020B0503020204020204" charset="-122"/>
                  </a:rPr>
                  <a:t>主题库</a:t>
                </a:r>
                <a:endParaRPr lang="zh-CN" altLang="en-US" sz="900" b="1" dirty="0">
                  <a:solidFill>
                    <a:schemeClr val="bg1"/>
                  </a:solidFill>
                  <a:latin typeface="微软雅黑" panose="020B0503020204020204" charset="-122"/>
                  <a:ea typeface="微软雅黑" panose="020B0503020204020204" charset="-122"/>
                </a:endParaRPr>
              </a:p>
            </p:txBody>
          </p:sp>
          <p:sp>
            <p:nvSpPr>
              <p:cNvPr id="40" name="流程图: 磁盘 39"/>
              <p:cNvSpPr/>
              <p:nvPr/>
            </p:nvSpPr>
            <p:spPr>
              <a:xfrm>
                <a:off x="5272404" y="3689986"/>
                <a:ext cx="963928" cy="529590"/>
              </a:xfrm>
              <a:prstGeom prst="flowChartMagneticDisk">
                <a:avLst/>
              </a:prstGeom>
              <a:solidFill>
                <a:schemeClr val="accent6"/>
              </a:solidFill>
            </p:spPr>
            <p:style>
              <a:lnRef idx="3">
                <a:schemeClr val="lt1"/>
              </a:lnRef>
              <a:fillRef idx="1">
                <a:schemeClr val="accent4"/>
              </a:fillRef>
              <a:effectRef idx="1">
                <a:schemeClr val="accent4"/>
              </a:effectRef>
              <a:fontRef idx="minor">
                <a:schemeClr val="lt1"/>
              </a:fontRef>
            </p:style>
            <p:txBody>
              <a:bodyPr rtlCol="0" anchor="ctr"/>
              <a:lstStyle/>
              <a:p>
                <a:pPr algn="ctr">
                  <a:spcBef>
                    <a:spcPts val="600"/>
                  </a:spcBef>
                </a:pPr>
                <a:r>
                  <a:rPr lang="zh-CN" altLang="en-US" sz="900" b="1" dirty="0">
                    <a:solidFill>
                      <a:schemeClr val="bg1"/>
                    </a:solidFill>
                    <a:latin typeface="微软雅黑" panose="020B0503020204020204" charset="-122"/>
                    <a:ea typeface="微软雅黑" panose="020B0503020204020204" charset="-122"/>
                  </a:rPr>
                  <a:t>学生主题库</a:t>
                </a:r>
              </a:p>
            </p:txBody>
          </p:sp>
          <p:sp>
            <p:nvSpPr>
              <p:cNvPr id="41" name="流程图: 磁盘 40"/>
              <p:cNvSpPr/>
              <p:nvPr/>
            </p:nvSpPr>
            <p:spPr>
              <a:xfrm>
                <a:off x="6236335" y="3689986"/>
                <a:ext cx="1061961" cy="529590"/>
              </a:xfrm>
              <a:prstGeom prst="flowChartMagneticDisk">
                <a:avLst/>
              </a:prstGeom>
              <a:solidFill>
                <a:schemeClr val="accent6"/>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900" b="1" dirty="0">
                    <a:solidFill>
                      <a:schemeClr val="bg1"/>
                    </a:solidFill>
                    <a:latin typeface="微软雅黑" panose="020B0503020204020204" charset="-122"/>
                    <a:ea typeface="微软雅黑" panose="020B0503020204020204" charset="-122"/>
                  </a:rPr>
                  <a:t>资产主题库</a:t>
                </a:r>
              </a:p>
            </p:txBody>
          </p:sp>
          <p:sp>
            <p:nvSpPr>
              <p:cNvPr id="42" name="流程图: 磁盘 41"/>
              <p:cNvSpPr/>
              <p:nvPr/>
            </p:nvSpPr>
            <p:spPr>
              <a:xfrm>
                <a:off x="7350560" y="3689986"/>
                <a:ext cx="1000126" cy="529590"/>
              </a:xfrm>
              <a:prstGeom prst="flowChartMagneticDisk">
                <a:avLst/>
              </a:prstGeom>
              <a:solidFill>
                <a:schemeClr val="accent6"/>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900" b="1" dirty="0">
                    <a:solidFill>
                      <a:schemeClr val="bg1"/>
                    </a:solidFill>
                    <a:latin typeface="微软雅黑" panose="020B0503020204020204" charset="-122"/>
                    <a:ea typeface="微软雅黑" panose="020B0503020204020204" charset="-122"/>
                  </a:rPr>
                  <a:t>教学主题库</a:t>
                </a:r>
              </a:p>
            </p:txBody>
          </p:sp>
          <p:sp>
            <p:nvSpPr>
              <p:cNvPr id="43" name="流程图: 磁盘 42"/>
              <p:cNvSpPr/>
              <p:nvPr/>
            </p:nvSpPr>
            <p:spPr>
              <a:xfrm>
                <a:off x="8415599" y="3689986"/>
                <a:ext cx="848360" cy="529590"/>
              </a:xfrm>
              <a:prstGeom prst="flowChartMagneticDisk">
                <a:avLst/>
              </a:prstGeom>
              <a:solidFill>
                <a:schemeClr val="accent6"/>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1050" b="1" dirty="0">
                    <a:solidFill>
                      <a:schemeClr val="bg1"/>
                    </a:solidFill>
                    <a:latin typeface="微软雅黑" panose="020B0503020204020204" charset="-122"/>
                    <a:ea typeface="微软雅黑" panose="020B0503020204020204" charset="-122"/>
                  </a:rPr>
                  <a:t>......</a:t>
                </a:r>
              </a:p>
            </p:txBody>
          </p:sp>
          <p:sp>
            <p:nvSpPr>
              <p:cNvPr id="44" name="矩形 43"/>
              <p:cNvSpPr/>
              <p:nvPr/>
            </p:nvSpPr>
            <p:spPr>
              <a:xfrm>
                <a:off x="3402965" y="2771140"/>
                <a:ext cx="2883535" cy="633730"/>
              </a:xfrm>
              <a:prstGeom prst="rect">
                <a:avLst/>
              </a:prstGeom>
              <a:solidFill>
                <a:schemeClr val="tx1">
                  <a:lumMod val="50000"/>
                  <a:lumOff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3200" b="1">
                  <a:solidFill>
                    <a:schemeClr val="bg1"/>
                  </a:solidFill>
                  <a:latin typeface="微软雅黑" panose="020B0503020204020204" charset="-122"/>
                  <a:ea typeface="微软雅黑" panose="020B0503020204020204" charset="-122"/>
                </a:endParaRPr>
              </a:p>
            </p:txBody>
          </p:sp>
          <p:sp>
            <p:nvSpPr>
              <p:cNvPr id="46" name="文本框 34"/>
              <p:cNvSpPr txBox="1"/>
              <p:nvPr/>
            </p:nvSpPr>
            <p:spPr>
              <a:xfrm>
                <a:off x="3451537" y="2991589"/>
                <a:ext cx="836358" cy="254427"/>
              </a:xfrm>
              <a:prstGeom prst="rect">
                <a:avLst/>
              </a:prstGeom>
              <a:noFill/>
            </p:spPr>
            <p:txBody>
              <a:bodyPr wrap="none" rtlCol="0" anchor="ctr">
                <a:spAutoFit/>
              </a:bodyPr>
              <a:lstStyle/>
              <a:p>
                <a:pPr algn="ctr"/>
                <a:r>
                  <a:rPr lang="zh-CN" altLang="zh-CN" sz="1200" dirty="0">
                    <a:solidFill>
                      <a:schemeClr val="bg1"/>
                    </a:solidFill>
                    <a:latin typeface="微软雅黑" panose="020B0503020204020204" charset="-122"/>
                    <a:ea typeface="微软雅黑" panose="020B0503020204020204" charset="-122"/>
                  </a:rPr>
                  <a:t>数据应用</a:t>
                </a:r>
              </a:p>
            </p:txBody>
          </p:sp>
          <p:sp>
            <p:nvSpPr>
              <p:cNvPr id="47" name="矩形 46"/>
              <p:cNvSpPr/>
              <p:nvPr/>
            </p:nvSpPr>
            <p:spPr>
              <a:xfrm>
                <a:off x="6443346" y="2785110"/>
                <a:ext cx="2883535" cy="633730"/>
              </a:xfrm>
              <a:prstGeom prst="rect">
                <a:avLst/>
              </a:prstGeom>
              <a:solidFill>
                <a:schemeClr val="tx1">
                  <a:lumMod val="50000"/>
                  <a:lumOff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3200" b="1">
                  <a:solidFill>
                    <a:schemeClr val="bg1"/>
                  </a:solidFill>
                  <a:latin typeface="微软雅黑" panose="020B0503020204020204" charset="-122"/>
                  <a:ea typeface="微软雅黑" panose="020B0503020204020204" charset="-122"/>
                </a:endParaRPr>
              </a:p>
            </p:txBody>
          </p:sp>
          <p:sp>
            <p:nvSpPr>
              <p:cNvPr id="48" name="文本框 36"/>
              <p:cNvSpPr txBox="1"/>
              <p:nvPr/>
            </p:nvSpPr>
            <p:spPr>
              <a:xfrm>
                <a:off x="6461937" y="2991589"/>
                <a:ext cx="836358" cy="254427"/>
              </a:xfrm>
              <a:prstGeom prst="rect">
                <a:avLst/>
              </a:prstGeom>
              <a:noFill/>
            </p:spPr>
            <p:txBody>
              <a:bodyPr wrap="none" rtlCol="0" anchor="ctr">
                <a:spAutoFit/>
              </a:bodyPr>
              <a:lstStyle/>
              <a:p>
                <a:r>
                  <a:rPr lang="zh-CN" altLang="zh-CN" sz="1200" dirty="0">
                    <a:solidFill>
                      <a:schemeClr val="bg1"/>
                    </a:solidFill>
                    <a:latin typeface="微软雅黑" panose="020B0503020204020204" charset="-122"/>
                    <a:ea typeface="微软雅黑" panose="020B0503020204020204" charset="-122"/>
                  </a:rPr>
                  <a:t>数据开放</a:t>
                </a:r>
              </a:p>
            </p:txBody>
          </p:sp>
          <p:sp>
            <p:nvSpPr>
              <p:cNvPr id="49" name="矩形 48"/>
              <p:cNvSpPr/>
              <p:nvPr/>
            </p:nvSpPr>
            <p:spPr>
              <a:xfrm>
                <a:off x="4265929" y="2974974"/>
                <a:ext cx="578803" cy="287655"/>
              </a:xfrm>
              <a:prstGeom prst="rect">
                <a:avLst/>
              </a:prstGeom>
              <a:solidFill>
                <a:schemeClr val="accent6"/>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050" b="1" dirty="0">
                    <a:solidFill>
                      <a:schemeClr val="bg1"/>
                    </a:solidFill>
                    <a:latin typeface="微软雅黑" panose="020B0503020204020204" charset="-122"/>
                    <a:ea typeface="微软雅黑" panose="020B0503020204020204" charset="-122"/>
                  </a:rPr>
                  <a:t>督导</a:t>
                </a:r>
              </a:p>
            </p:txBody>
          </p:sp>
          <p:sp>
            <p:nvSpPr>
              <p:cNvPr id="50" name="矩形 49"/>
              <p:cNvSpPr/>
              <p:nvPr/>
            </p:nvSpPr>
            <p:spPr>
              <a:xfrm>
                <a:off x="4922521" y="2974974"/>
                <a:ext cx="655954" cy="287655"/>
              </a:xfrm>
              <a:prstGeom prst="rect">
                <a:avLst/>
              </a:prstGeom>
              <a:solidFill>
                <a:schemeClr val="accent6"/>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050" b="1" dirty="0">
                    <a:solidFill>
                      <a:schemeClr val="bg1"/>
                    </a:solidFill>
                    <a:latin typeface="微软雅黑" panose="020B0503020204020204" charset="-122"/>
                    <a:ea typeface="微软雅黑" panose="020B0503020204020204" charset="-122"/>
                  </a:rPr>
                  <a:t>教务</a:t>
                </a:r>
              </a:p>
            </p:txBody>
          </p:sp>
          <p:sp>
            <p:nvSpPr>
              <p:cNvPr id="51" name="矩形 50"/>
              <p:cNvSpPr/>
              <p:nvPr/>
            </p:nvSpPr>
            <p:spPr>
              <a:xfrm>
                <a:off x="5578475" y="2974974"/>
                <a:ext cx="657861" cy="287655"/>
              </a:xfrm>
              <a:prstGeom prst="rect">
                <a:avLst/>
              </a:prstGeom>
              <a:solidFill>
                <a:schemeClr val="accent6"/>
              </a:solidFill>
            </p:spPr>
            <p:style>
              <a:lnRef idx="3">
                <a:schemeClr val="lt1"/>
              </a:lnRef>
              <a:fillRef idx="1">
                <a:schemeClr val="accent6"/>
              </a:fillRef>
              <a:effectRef idx="1">
                <a:schemeClr val="accent6"/>
              </a:effectRef>
              <a:fontRef idx="minor">
                <a:schemeClr val="lt1"/>
              </a:fontRef>
            </p:style>
            <p:txBody>
              <a:bodyPr rtlCol="0" anchor="ctr"/>
              <a:lstStyle/>
              <a:p>
                <a:pPr algn="just"/>
                <a:r>
                  <a:rPr lang="zh-CN" altLang="en-US" sz="1050" b="1" dirty="0">
                    <a:solidFill>
                      <a:schemeClr val="bg1"/>
                    </a:solidFill>
                    <a:latin typeface="微软雅黑" panose="020B0503020204020204" charset="-122"/>
                    <a:ea typeface="微软雅黑" panose="020B0503020204020204" charset="-122"/>
                  </a:rPr>
                  <a:t>后勤</a:t>
                </a:r>
                <a:r>
                  <a:rPr lang="en-US" altLang="zh-CN" sz="1050" b="1" dirty="0" smtClean="0">
                    <a:solidFill>
                      <a:schemeClr val="bg1"/>
                    </a:solidFill>
                    <a:latin typeface="微软雅黑" panose="020B0503020204020204" charset="-122"/>
                    <a:ea typeface="微软雅黑" panose="020B0503020204020204" charset="-122"/>
                  </a:rPr>
                  <a:t>...</a:t>
                </a:r>
                <a:endParaRPr lang="en-US" altLang="zh-CN" sz="1050" b="1" dirty="0">
                  <a:solidFill>
                    <a:schemeClr val="bg1"/>
                  </a:solidFill>
                  <a:latin typeface="微软雅黑" panose="020B0503020204020204" charset="-122"/>
                  <a:ea typeface="微软雅黑" panose="020B0503020204020204" charset="-122"/>
                </a:endParaRPr>
              </a:p>
            </p:txBody>
          </p:sp>
          <p:sp>
            <p:nvSpPr>
              <p:cNvPr id="52" name="矩形 51"/>
              <p:cNvSpPr/>
              <p:nvPr/>
            </p:nvSpPr>
            <p:spPr>
              <a:xfrm>
                <a:off x="7399973" y="2982624"/>
                <a:ext cx="650635" cy="287655"/>
              </a:xfrm>
              <a:prstGeom prst="rect">
                <a:avLst/>
              </a:prstGeom>
              <a:solidFill>
                <a:schemeClr val="accent6"/>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050" b="1" dirty="0">
                    <a:solidFill>
                      <a:schemeClr val="bg1"/>
                    </a:solidFill>
                    <a:latin typeface="微软雅黑" panose="020B0503020204020204" charset="-122"/>
                    <a:ea typeface="微软雅黑" panose="020B0503020204020204" charset="-122"/>
                  </a:rPr>
                  <a:t>文件</a:t>
                </a:r>
              </a:p>
            </p:txBody>
          </p:sp>
          <p:sp>
            <p:nvSpPr>
              <p:cNvPr id="53" name="矩形 52"/>
              <p:cNvSpPr/>
              <p:nvPr/>
            </p:nvSpPr>
            <p:spPr>
              <a:xfrm>
                <a:off x="8139581" y="2974974"/>
                <a:ext cx="1124379" cy="287655"/>
              </a:xfrm>
              <a:prstGeom prst="rect">
                <a:avLst/>
              </a:prstGeom>
              <a:solidFill>
                <a:schemeClr val="accent6"/>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050" b="1" dirty="0">
                    <a:solidFill>
                      <a:schemeClr val="bg1"/>
                    </a:solidFill>
                    <a:latin typeface="微软雅黑" panose="020B0503020204020204" charset="-122"/>
                    <a:ea typeface="微软雅黑" panose="020B0503020204020204" charset="-122"/>
                  </a:rPr>
                  <a:t>数据分析</a:t>
                </a:r>
                <a:r>
                  <a:rPr lang="en-US" altLang="zh-CN" sz="1050" b="1" dirty="0" smtClean="0">
                    <a:solidFill>
                      <a:schemeClr val="bg1"/>
                    </a:solidFill>
                    <a:latin typeface="微软雅黑" panose="020B0503020204020204" charset="-122"/>
                    <a:ea typeface="微软雅黑" panose="020B0503020204020204" charset="-122"/>
                  </a:rPr>
                  <a:t>...</a:t>
                </a:r>
                <a:endParaRPr lang="en-US" altLang="zh-CN" sz="1050" b="1" dirty="0">
                  <a:solidFill>
                    <a:schemeClr val="bg1"/>
                  </a:solidFill>
                  <a:latin typeface="微软雅黑" panose="020B0503020204020204" charset="-122"/>
                  <a:ea typeface="微软雅黑" panose="020B0503020204020204" charset="-122"/>
                </a:endParaRPr>
              </a:p>
            </p:txBody>
          </p:sp>
          <p:sp>
            <p:nvSpPr>
              <p:cNvPr id="54" name="矩形 53"/>
              <p:cNvSpPr/>
              <p:nvPr/>
            </p:nvSpPr>
            <p:spPr>
              <a:xfrm>
                <a:off x="2030095" y="2770505"/>
                <a:ext cx="1270000" cy="3181350"/>
              </a:xfrm>
              <a:prstGeom prst="rect">
                <a:avLst/>
              </a:prstGeom>
              <a:solidFill>
                <a:schemeClr val="tx1">
                  <a:lumMod val="50000"/>
                  <a:lumOff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3200" b="1">
                  <a:latin typeface="微软雅黑" panose="020B0503020204020204" charset="-122"/>
                  <a:ea typeface="微软雅黑" panose="020B0503020204020204" charset="-122"/>
                </a:endParaRPr>
              </a:p>
            </p:txBody>
          </p:sp>
          <p:sp>
            <p:nvSpPr>
              <p:cNvPr id="55" name="文本框 44"/>
              <p:cNvSpPr txBox="1"/>
              <p:nvPr/>
            </p:nvSpPr>
            <p:spPr>
              <a:xfrm>
                <a:off x="2193961" y="3152788"/>
                <a:ext cx="942265" cy="267943"/>
              </a:xfrm>
              <a:prstGeom prst="rect">
                <a:avLst/>
              </a:prstGeom>
              <a:noFill/>
            </p:spPr>
            <p:txBody>
              <a:bodyPr wrap="none" rtlCol="0">
                <a:spAutoFit/>
              </a:bodyPr>
              <a:lstStyle/>
              <a:p>
                <a:pPr algn="ctr"/>
                <a:r>
                  <a:rPr lang="zh-CN" altLang="en-US" sz="1400" b="1" dirty="0">
                    <a:solidFill>
                      <a:schemeClr val="bg1"/>
                    </a:solidFill>
                    <a:latin typeface="微软雅黑" panose="020B0503020204020204" charset="-122"/>
                    <a:ea typeface="微软雅黑" panose="020B0503020204020204" charset="-122"/>
                  </a:rPr>
                  <a:t>元数据规范</a:t>
                </a:r>
              </a:p>
            </p:txBody>
          </p:sp>
          <p:sp>
            <p:nvSpPr>
              <p:cNvPr id="56" name="文本框 45"/>
              <p:cNvSpPr txBox="1"/>
              <p:nvPr/>
            </p:nvSpPr>
            <p:spPr>
              <a:xfrm>
                <a:off x="2193961" y="3888581"/>
                <a:ext cx="942265" cy="267943"/>
              </a:xfrm>
              <a:prstGeom prst="rect">
                <a:avLst/>
              </a:prstGeom>
              <a:noFill/>
            </p:spPr>
            <p:txBody>
              <a:bodyPr wrap="none" rtlCol="0">
                <a:spAutoFit/>
              </a:bodyPr>
              <a:lstStyle/>
              <a:p>
                <a:pPr algn="ctr"/>
                <a:r>
                  <a:rPr lang="zh-CN" altLang="en-US" sz="1400" b="1" dirty="0">
                    <a:solidFill>
                      <a:schemeClr val="bg1"/>
                    </a:solidFill>
                    <a:latin typeface="微软雅黑" panose="020B0503020204020204" charset="-122"/>
                    <a:ea typeface="微软雅黑" panose="020B0503020204020204" charset="-122"/>
                  </a:rPr>
                  <a:t>数据代码集</a:t>
                </a:r>
              </a:p>
            </p:txBody>
          </p:sp>
          <p:sp>
            <p:nvSpPr>
              <p:cNvPr id="57" name="文本框 46"/>
              <p:cNvSpPr txBox="1"/>
              <p:nvPr/>
            </p:nvSpPr>
            <p:spPr>
              <a:xfrm>
                <a:off x="2382885" y="4696654"/>
                <a:ext cx="629665" cy="267943"/>
              </a:xfrm>
              <a:prstGeom prst="rect">
                <a:avLst/>
              </a:prstGeom>
              <a:noFill/>
            </p:spPr>
            <p:txBody>
              <a:bodyPr wrap="none" rtlCol="0">
                <a:spAutoFit/>
              </a:bodyPr>
              <a:lstStyle/>
              <a:p>
                <a:pPr algn="ctr"/>
                <a:r>
                  <a:rPr lang="zh-CN" altLang="en-US" sz="1400" b="1" dirty="0">
                    <a:solidFill>
                      <a:schemeClr val="bg1"/>
                    </a:solidFill>
                    <a:latin typeface="微软雅黑" panose="020B0503020204020204" charset="-122"/>
                    <a:ea typeface="微软雅黑" panose="020B0503020204020204" charset="-122"/>
                  </a:rPr>
                  <a:t>数据集</a:t>
                </a:r>
              </a:p>
            </p:txBody>
          </p:sp>
          <p:sp>
            <p:nvSpPr>
              <p:cNvPr id="58" name="文本框 47"/>
              <p:cNvSpPr txBox="1"/>
              <p:nvPr/>
            </p:nvSpPr>
            <p:spPr>
              <a:xfrm>
                <a:off x="2115811" y="5448914"/>
                <a:ext cx="1098564" cy="267943"/>
              </a:xfrm>
              <a:prstGeom prst="rect">
                <a:avLst/>
              </a:prstGeom>
              <a:noFill/>
            </p:spPr>
            <p:txBody>
              <a:bodyPr wrap="none" rtlCol="0">
                <a:spAutoFit/>
              </a:bodyPr>
              <a:lstStyle/>
              <a:p>
                <a:pPr algn="ctr"/>
                <a:r>
                  <a:rPr lang="zh-CN" altLang="en-US" sz="1400" b="1" dirty="0">
                    <a:solidFill>
                      <a:schemeClr val="bg1"/>
                    </a:solidFill>
                    <a:latin typeface="微软雅黑" panose="020B0503020204020204" charset="-122"/>
                    <a:ea typeface="微软雅黑" panose="020B0503020204020204" charset="-122"/>
                  </a:rPr>
                  <a:t>数据交换规范</a:t>
                </a:r>
              </a:p>
            </p:txBody>
          </p:sp>
        </p:grpSp>
        <p:sp>
          <p:nvSpPr>
            <p:cNvPr id="12" name="TextBox 57"/>
            <p:cNvSpPr txBox="1"/>
            <p:nvPr/>
          </p:nvSpPr>
          <p:spPr>
            <a:xfrm>
              <a:off x="6588224" y="2268076"/>
              <a:ext cx="2160240" cy="2677656"/>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zh-CN" altLang="en-US" sz="1400" dirty="0" smtClean="0">
                  <a:latin typeface="微软雅黑" panose="020B0503020204020204" charset="-122"/>
                  <a:ea typeface="微软雅黑" panose="020B0503020204020204" charset="-122"/>
                </a:rPr>
                <a:t>实现数据</a:t>
              </a:r>
              <a:r>
                <a:rPr lang="zh-CN" altLang="en-US" sz="1400" b="1" dirty="0" smtClean="0">
                  <a:solidFill>
                    <a:srgbClr val="F15929"/>
                  </a:solidFill>
                  <a:latin typeface="微软雅黑" panose="020B0503020204020204" charset="-122"/>
                  <a:ea typeface="微软雅黑" panose="020B0503020204020204" charset="-122"/>
                </a:rPr>
                <a:t>互联互通</a:t>
              </a:r>
            </a:p>
            <a:p>
              <a:pPr marL="285750" indent="-285750">
                <a:lnSpc>
                  <a:spcPct val="200000"/>
                </a:lnSpc>
                <a:buFont typeface="Wingdings" panose="05000000000000000000" pitchFamily="2" charset="2"/>
                <a:buChar char="ü"/>
              </a:pPr>
              <a:r>
                <a:rPr lang="zh-CN" altLang="en-US" sz="1400" dirty="0" smtClean="0">
                  <a:latin typeface="微软雅黑" panose="020B0503020204020204" charset="-122"/>
                  <a:ea typeface="微软雅黑" panose="020B0503020204020204" charset="-122"/>
                </a:rPr>
                <a:t>打破</a:t>
              </a:r>
              <a:r>
                <a:rPr lang="zh-CN" altLang="en-US" sz="1400" b="1" dirty="0" smtClean="0">
                  <a:solidFill>
                    <a:srgbClr val="F15929"/>
                  </a:solidFill>
                  <a:latin typeface="微软雅黑" panose="020B0503020204020204" charset="-122"/>
                  <a:ea typeface="微软雅黑" panose="020B0503020204020204" charset="-122"/>
                </a:rPr>
                <a:t>信息孤岛</a:t>
              </a:r>
            </a:p>
            <a:p>
              <a:pPr marL="285750" indent="-285750">
                <a:lnSpc>
                  <a:spcPct val="200000"/>
                </a:lnSpc>
                <a:buFont typeface="Wingdings" panose="05000000000000000000" pitchFamily="2" charset="2"/>
                <a:buChar char="ü"/>
              </a:pPr>
              <a:r>
                <a:rPr lang="zh-CN" altLang="en-US" sz="1400" dirty="0" smtClean="0">
                  <a:latin typeface="微软雅黑" panose="020B0503020204020204" charset="-122"/>
                  <a:ea typeface="微软雅黑" panose="020B0503020204020204" charset="-122"/>
                </a:rPr>
                <a:t>建立统一的</a:t>
              </a:r>
              <a:r>
                <a:rPr lang="zh-CN" altLang="en-US" sz="1400" b="1" dirty="0" smtClean="0">
                  <a:solidFill>
                    <a:srgbClr val="F15929"/>
                  </a:solidFill>
                  <a:latin typeface="微软雅黑" panose="020B0503020204020204" charset="-122"/>
                  <a:ea typeface="微软雅黑" panose="020B0503020204020204" charset="-122"/>
                </a:rPr>
                <a:t>数据标准</a:t>
              </a:r>
            </a:p>
            <a:p>
              <a:pPr marL="285750" indent="-285750">
                <a:lnSpc>
                  <a:spcPct val="200000"/>
                </a:lnSpc>
                <a:buFont typeface="Wingdings" panose="05000000000000000000" pitchFamily="2" charset="2"/>
                <a:buChar char="ü"/>
              </a:pPr>
              <a:r>
                <a:rPr lang="zh-CN" altLang="en-US" sz="1400" dirty="0" smtClean="0">
                  <a:latin typeface="微软雅黑" panose="020B0503020204020204" charset="-122"/>
                  <a:ea typeface="微软雅黑" panose="020B0503020204020204" charset="-122"/>
                </a:rPr>
                <a:t>建立</a:t>
              </a:r>
              <a:r>
                <a:rPr lang="zh-CN" altLang="en-US" sz="1400" b="1" dirty="0" smtClean="0">
                  <a:solidFill>
                    <a:srgbClr val="F15929"/>
                  </a:solidFill>
                  <a:latin typeface="微软雅黑" panose="020B0503020204020204" charset="-122"/>
                  <a:ea typeface="微软雅黑" panose="020B0503020204020204" charset="-122"/>
                </a:rPr>
                <a:t>开放</a:t>
              </a:r>
              <a:r>
                <a:rPr lang="zh-CN" altLang="en-US" sz="1400" dirty="0" smtClean="0">
                  <a:latin typeface="微软雅黑" panose="020B0503020204020204" charset="-122"/>
                  <a:ea typeface="微软雅黑" panose="020B0503020204020204" charset="-122"/>
                </a:rPr>
                <a:t>的数据服务</a:t>
              </a:r>
              <a:endParaRPr lang="en-US" altLang="zh-CN" sz="1400" dirty="0" smtClean="0">
                <a:latin typeface="微软雅黑" panose="020B0503020204020204" charset="-122"/>
                <a:ea typeface="微软雅黑" panose="020B0503020204020204" charset="-122"/>
              </a:endParaRPr>
            </a:p>
            <a:p>
              <a:pPr marL="285750" indent="-285750">
                <a:lnSpc>
                  <a:spcPct val="200000"/>
                </a:lnSpc>
                <a:buFont typeface="Wingdings" panose="05000000000000000000" pitchFamily="2" charset="2"/>
                <a:buChar char="ü"/>
              </a:pPr>
              <a:r>
                <a:rPr lang="zh-CN" altLang="en-US" sz="1400" dirty="0" smtClean="0">
                  <a:latin typeface="微软雅黑" panose="020B0503020204020204" charset="-122"/>
                  <a:ea typeface="微软雅黑" panose="020B0503020204020204" charset="-122"/>
                </a:rPr>
                <a:t>实现数据</a:t>
              </a:r>
              <a:r>
                <a:rPr lang="zh-CN" altLang="en-US" sz="1400" b="1" dirty="0" smtClean="0">
                  <a:solidFill>
                    <a:srgbClr val="F15929"/>
                  </a:solidFill>
                  <a:latin typeface="微软雅黑" panose="020B0503020204020204" charset="-122"/>
                  <a:ea typeface="微软雅黑" panose="020B0503020204020204" charset="-122"/>
                </a:rPr>
                <a:t>集中管理</a:t>
              </a:r>
              <a:endParaRPr lang="en-US" altLang="zh-CN" sz="1400" b="1" dirty="0" smtClean="0">
                <a:solidFill>
                  <a:srgbClr val="F15929"/>
                </a:solidFill>
                <a:latin typeface="微软雅黑" panose="020B0503020204020204" charset="-122"/>
                <a:ea typeface="微软雅黑" panose="020B0503020204020204" charset="-122"/>
              </a:endParaRPr>
            </a:p>
            <a:p>
              <a:pPr marL="285750" lvl="1" indent="-285750">
                <a:lnSpc>
                  <a:spcPct val="200000"/>
                </a:lnSpc>
                <a:buFont typeface="Wingdings" panose="05000000000000000000" pitchFamily="2" charset="2"/>
                <a:buChar char="ü"/>
              </a:pPr>
              <a:r>
                <a:rPr lang="zh-CN" altLang="en-US" sz="1400" dirty="0" smtClean="0">
                  <a:latin typeface="微软雅黑" panose="020B0503020204020204" charset="-122"/>
                  <a:ea typeface="微软雅黑" panose="020B0503020204020204" charset="-122"/>
                </a:rPr>
                <a:t>诊断结果</a:t>
              </a:r>
              <a:r>
                <a:rPr lang="zh-CN" altLang="en-US" sz="1400" b="1" dirty="0">
                  <a:solidFill>
                    <a:srgbClr val="F15929"/>
                  </a:solidFill>
                  <a:latin typeface="微软雅黑" panose="020B0503020204020204" charset="-122"/>
                  <a:ea typeface="微软雅黑" panose="020B0503020204020204" charset="-122"/>
                </a:rPr>
                <a:t>准确完整</a:t>
              </a:r>
            </a:p>
          </p:txBody>
        </p:sp>
      </p:grpSp>
      <p:sp>
        <p:nvSpPr>
          <p:cNvPr id="59" name="矩形 58"/>
          <p:cNvSpPr/>
          <p:nvPr/>
        </p:nvSpPr>
        <p:spPr>
          <a:xfrm>
            <a:off x="1543077" y="1436705"/>
            <a:ext cx="8887754" cy="1200329"/>
          </a:xfrm>
          <a:prstGeom prst="rect">
            <a:avLst/>
          </a:prstGeom>
        </p:spPr>
        <p:txBody>
          <a:bodyPr wrap="square">
            <a:spAutoFit/>
          </a:bodyPr>
          <a:lstStyle/>
          <a:p>
            <a:pPr algn="just" hangingPunct="0">
              <a:lnSpc>
                <a:spcPct val="150000"/>
              </a:lnSpc>
            </a:pPr>
            <a:r>
              <a:rPr lang="zh-CN" altLang="en-US" sz="1600" dirty="0" smtClean="0">
                <a:latin typeface="Times New Roman" panose="02020603050405020304" pitchFamily="18" charset="0"/>
                <a:ea typeface="微软雅黑" panose="020B0503020204020204" charset="-122"/>
              </a:rPr>
              <a:t>        </a:t>
            </a:r>
            <a:r>
              <a:rPr lang="zh-CN" altLang="en-US" sz="1600" b="1" dirty="0" smtClean="0">
                <a:latin typeface="Times New Roman" panose="02020603050405020304" pitchFamily="18" charset="0"/>
                <a:ea typeface="微软雅黑" panose="020B0503020204020204" charset="-122"/>
              </a:rPr>
              <a:t>建设面向应用</a:t>
            </a:r>
            <a:r>
              <a:rPr lang="zh-CN" altLang="en-US" sz="1600" b="1" dirty="0">
                <a:latin typeface="Times New Roman" panose="02020603050405020304" pitchFamily="18" charset="0"/>
                <a:ea typeface="微软雅黑" panose="020B0503020204020204" charset="-122"/>
              </a:rPr>
              <a:t>、安全可靠、操作便捷、技术先进、规范统一、灵活可扩展的数据中心</a:t>
            </a:r>
            <a:r>
              <a:rPr lang="zh-CN" altLang="en-US" sz="1600" dirty="0">
                <a:latin typeface="Times New Roman" panose="02020603050405020304" pitchFamily="18" charset="0"/>
                <a:ea typeface="微软雅黑" panose="020B0503020204020204" charset="-122"/>
              </a:rPr>
              <a:t>，通过数据交换工具进行数据过滤、清洗和双向传递，实现各业务系统和数据中心之间的数据交换和共享</a:t>
            </a:r>
            <a:r>
              <a:rPr lang="zh-CN" altLang="en-US" sz="1600" dirty="0" smtClean="0">
                <a:latin typeface="Times New Roman" panose="02020603050405020304" pitchFamily="18" charset="0"/>
                <a:ea typeface="微软雅黑" panose="020B0503020204020204" charset="-122"/>
              </a:rPr>
              <a:t>，为</a:t>
            </a:r>
            <a:r>
              <a:rPr lang="zh-CN" altLang="en-US" sz="1600" dirty="0">
                <a:latin typeface="Times New Roman" panose="02020603050405020304" pitchFamily="18" charset="0"/>
                <a:ea typeface="微软雅黑" panose="020B0503020204020204" charset="-122"/>
              </a:rPr>
              <a:t>质量诊断与</a:t>
            </a:r>
            <a:r>
              <a:rPr lang="zh-CN" altLang="en-US" sz="1600" dirty="0" smtClean="0">
                <a:latin typeface="Times New Roman" panose="02020603050405020304" pitchFamily="18" charset="0"/>
                <a:ea typeface="微软雅黑" panose="020B0503020204020204" charset="-122"/>
              </a:rPr>
              <a:t>改进提供</a:t>
            </a:r>
            <a:r>
              <a:rPr lang="zh-CN" altLang="en-US" sz="1600" dirty="0">
                <a:latin typeface="Times New Roman" panose="02020603050405020304" pitchFamily="18" charset="0"/>
                <a:ea typeface="微软雅黑" panose="020B0503020204020204" charset="-122"/>
              </a:rPr>
              <a:t>数据来源与依据，</a:t>
            </a:r>
            <a:r>
              <a:rPr lang="zh-CN" altLang="en-US" sz="1600" dirty="0" smtClean="0">
                <a:latin typeface="Times New Roman" panose="02020603050405020304" pitchFamily="18" charset="0"/>
                <a:ea typeface="微软雅黑" panose="020B0503020204020204" charset="-122"/>
              </a:rPr>
              <a:t>更好地支撑</a:t>
            </a:r>
            <a:r>
              <a:rPr lang="zh-CN" altLang="en-US" sz="1600" dirty="0">
                <a:latin typeface="Times New Roman" panose="02020603050405020304" pitchFamily="18" charset="0"/>
                <a:ea typeface="微软雅黑" panose="020B0503020204020204" charset="-122"/>
              </a:rPr>
              <a:t>诊断工作数据生成与数据分析。</a:t>
            </a:r>
          </a:p>
        </p:txBody>
      </p:sp>
    </p:spTree>
    <p:extLst>
      <p:ext uri="{BB962C8B-B14F-4D97-AF65-F5344CB8AC3E}">
        <p14:creationId xmlns:p14="http://schemas.microsoft.com/office/powerpoint/2010/main" val="878013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27</a:t>
            </a:r>
            <a:endParaRPr lang="zh-CN" altLang="en-US" sz="1600" b="1" dirty="0">
              <a:solidFill>
                <a:prstClr val="white"/>
              </a:solidFill>
            </a:endParaRPr>
          </a:p>
        </p:txBody>
      </p:sp>
      <p:cxnSp>
        <p:nvCxnSpPr>
          <p:cNvPr id="32" name="直接连接符 31"/>
          <p:cNvCxnSpPr/>
          <p:nvPr/>
        </p:nvCxnSpPr>
        <p:spPr>
          <a:xfrm>
            <a:off x="1768416" y="404813"/>
            <a:ext cx="98520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MH_Other_5"/>
          <p:cNvSpPr>
            <a:spLocks noChangeArrowheads="1"/>
          </p:cNvSpPr>
          <p:nvPr>
            <p:custDataLst>
              <p:tags r:id="rId1"/>
            </p:custDataLst>
          </p:nvPr>
        </p:nvSpPr>
        <p:spPr bwMode="auto">
          <a:xfrm>
            <a:off x="228926" y="739025"/>
            <a:ext cx="2726147" cy="42409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en-US" altLang="zh-CN" sz="2000" b="1" dirty="0" smtClean="0">
              <a:solidFill>
                <a:srgbClr val="FFFFFF"/>
              </a:solidFill>
              <a:ea typeface="微软雅黑" pitchFamily="34" charset="-122"/>
            </a:endParaRPr>
          </a:p>
          <a:p>
            <a:r>
              <a:rPr lang="zh-CN" altLang="en-US" sz="2000" b="1" dirty="0" smtClean="0">
                <a:solidFill>
                  <a:srgbClr val="FFFFFF"/>
                </a:solidFill>
                <a:ea typeface="微软雅黑" pitchFamily="34" charset="-122"/>
              </a:rPr>
              <a:t>（十五）信息</a:t>
            </a:r>
            <a:r>
              <a:rPr lang="zh-CN" altLang="en-US" sz="2000" b="1" dirty="0">
                <a:solidFill>
                  <a:srgbClr val="FFFFFF"/>
                </a:solidFill>
                <a:ea typeface="微软雅黑" pitchFamily="34" charset="-122"/>
              </a:rPr>
              <a:t>平台建设</a:t>
            </a:r>
          </a:p>
          <a:p>
            <a:endParaRPr lang="zh-CN" altLang="en-US" sz="2000" b="1" dirty="0">
              <a:solidFill>
                <a:srgbClr val="FFFFFF"/>
              </a:solidFill>
              <a:ea typeface="微软雅黑" pitchFamily="34" charset="-122"/>
              <a:sym typeface="微软雅黑" panose="020B0503020204020204" pitchFamily="34" charset="-122"/>
            </a:endParaRPr>
          </a:p>
        </p:txBody>
      </p:sp>
      <p:grpSp>
        <p:nvGrpSpPr>
          <p:cNvPr id="15" name="组合 14"/>
          <p:cNvGrpSpPr/>
          <p:nvPr/>
        </p:nvGrpSpPr>
        <p:grpSpPr>
          <a:xfrm>
            <a:off x="886001" y="1163123"/>
            <a:ext cx="10132509" cy="5298528"/>
            <a:chOff x="159092" y="654567"/>
            <a:chExt cx="8886595" cy="4961954"/>
          </a:xfrm>
        </p:grpSpPr>
        <p:pic>
          <p:nvPicPr>
            <p:cNvPr id="1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9092" y="654567"/>
              <a:ext cx="5060979" cy="4961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28184" y="781455"/>
              <a:ext cx="2817503" cy="4835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5364532" y="985292"/>
              <a:ext cx="803973" cy="2448272"/>
            </a:xfrm>
            <a:prstGeom prst="rect">
              <a:avLst/>
            </a:prstGeom>
            <a:noFill/>
          </p:spPr>
          <p:txBody>
            <a:bodyPr vert="eaVert" wrap="square" rtlCol="0" anchor="ctr" anchorCtr="1">
              <a:spAutoFit/>
            </a:bodyPr>
            <a:lstStyle/>
            <a:p>
              <a:pPr algn="ctr" fontAlgn="ctr" hangingPunct="0">
                <a:lnSpc>
                  <a:spcPct val="150000"/>
                </a:lnSpc>
              </a:pPr>
              <a:r>
                <a:rPr lang="zh-CN" altLang="en-US" sz="1200" b="1" dirty="0">
                  <a:latin typeface="微软雅黑" panose="020B0503020204020204" charset="-122"/>
                  <a:ea typeface="微软雅黑" panose="020B0503020204020204" charset="-122"/>
                </a:rPr>
                <a:t>平台功能结构图</a:t>
              </a:r>
              <a:endParaRPr lang="en-US" altLang="zh-CN" sz="1200" b="1" dirty="0">
                <a:latin typeface="微软雅黑" panose="020B0503020204020204" charset="-122"/>
                <a:ea typeface="微软雅黑" panose="020B0503020204020204" charset="-122"/>
              </a:endParaRPr>
            </a:p>
            <a:p>
              <a:pPr algn="ctr" fontAlgn="ctr" hangingPunct="0">
                <a:lnSpc>
                  <a:spcPct val="150000"/>
                </a:lnSpc>
              </a:pPr>
              <a:r>
                <a:rPr lang="zh-CN" altLang="en-US" sz="1200" b="1" dirty="0">
                  <a:latin typeface="微软雅黑" panose="020B0503020204020204" charset="-122"/>
                  <a:ea typeface="微软雅黑" panose="020B0503020204020204" charset="-122"/>
                </a:rPr>
                <a:t>平台总体框架图</a:t>
              </a:r>
            </a:p>
          </p:txBody>
        </p:sp>
        <p:sp>
          <p:nvSpPr>
            <p:cNvPr id="19" name="左右箭头 18"/>
            <p:cNvSpPr/>
            <p:nvPr/>
          </p:nvSpPr>
          <p:spPr>
            <a:xfrm>
              <a:off x="5304854" y="1005880"/>
              <a:ext cx="707306" cy="360040"/>
            </a:xfrm>
            <a:prstGeom prst="lef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7384223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01</a:t>
            </a:r>
            <a:endParaRPr lang="zh-CN" altLang="en-US" sz="1600" b="1" dirty="0">
              <a:solidFill>
                <a:prstClr val="white"/>
              </a:solidFill>
            </a:endParaRPr>
          </a:p>
        </p:txBody>
      </p:sp>
      <p:sp>
        <p:nvSpPr>
          <p:cNvPr id="51" name="MH_Other_5"/>
          <p:cNvSpPr>
            <a:spLocks noChangeArrowheads="1"/>
          </p:cNvSpPr>
          <p:nvPr>
            <p:custDataLst>
              <p:tags r:id="rId1"/>
            </p:custDataLst>
          </p:nvPr>
        </p:nvSpPr>
        <p:spPr bwMode="auto">
          <a:xfrm>
            <a:off x="197483" y="707952"/>
            <a:ext cx="3002917" cy="407171"/>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（一）产业发展新趋势</a:t>
            </a:r>
            <a:endParaRPr lang="zh-CN" altLang="en-US" sz="2000" b="1" dirty="0">
              <a:solidFill>
                <a:srgbClr val="FFFFFF"/>
              </a:solidFill>
              <a:ea typeface="微软雅黑" pitchFamily="34" charset="-122"/>
            </a:endParaRPr>
          </a:p>
        </p:txBody>
      </p:sp>
      <p:sp>
        <p:nvSpPr>
          <p:cNvPr id="29" name="文本占位符 20"/>
          <p:cNvSpPr txBox="1">
            <a:spLocks/>
          </p:cNvSpPr>
          <p:nvPr/>
        </p:nvSpPr>
        <p:spPr>
          <a:xfrm>
            <a:off x="8997984" y="140285"/>
            <a:ext cx="2623720" cy="405229"/>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smtClean="0">
                <a:solidFill>
                  <a:prstClr val="black"/>
                </a:solidFill>
              </a:rPr>
              <a:t>一、教学诊改背景</a:t>
            </a:r>
            <a:endParaRPr lang="zh-CN" altLang="en-US" b="1" dirty="0">
              <a:solidFill>
                <a:prstClr val="black"/>
              </a:solidFill>
            </a:endParaRPr>
          </a:p>
        </p:txBody>
      </p:sp>
      <p:cxnSp>
        <p:nvCxnSpPr>
          <p:cNvPr id="32" name="直接连接符 31"/>
          <p:cNvCxnSpPr/>
          <p:nvPr/>
        </p:nvCxnSpPr>
        <p:spPr>
          <a:xfrm>
            <a:off x="1768416" y="404814"/>
            <a:ext cx="722956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3" name="图片 3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746904" y="4133656"/>
            <a:ext cx="2886010" cy="2031680"/>
          </a:xfrm>
          <a:prstGeom prst="rect">
            <a:avLst/>
          </a:prstGeom>
          <a:ln>
            <a:noFill/>
          </a:ln>
          <a:effectLst>
            <a:outerShdw blurRad="292100" dist="139700" dir="2700000" algn="tl" rotWithShape="0">
              <a:srgbClr val="333333">
                <a:alpha val="65000"/>
              </a:srgbClr>
            </a:outerShdw>
          </a:effectLst>
        </p:spPr>
      </p:pic>
      <p:pic>
        <p:nvPicPr>
          <p:cNvPr id="34" name="图片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3625" y="4146988"/>
            <a:ext cx="3072821" cy="2005015"/>
          </a:xfrm>
          <a:prstGeom prst="rect">
            <a:avLst/>
          </a:prstGeom>
          <a:ln>
            <a:noFill/>
          </a:ln>
          <a:effectLst>
            <a:outerShdw blurRad="292100" dist="139700" dir="2700000" algn="tl" rotWithShape="0">
              <a:srgbClr val="333333">
                <a:alpha val="65000"/>
              </a:srgbClr>
            </a:outerShdw>
          </a:effectLst>
        </p:spPr>
      </p:pic>
      <p:pic>
        <p:nvPicPr>
          <p:cNvPr id="35" name="图片 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6083" y="4135389"/>
            <a:ext cx="3164011" cy="2028213"/>
          </a:xfrm>
          <a:prstGeom prst="rect">
            <a:avLst/>
          </a:prstGeom>
          <a:ln>
            <a:noFill/>
          </a:ln>
          <a:effectLst>
            <a:outerShdw blurRad="292100" dist="139700" dir="2700000" algn="tl" rotWithShape="0">
              <a:srgbClr val="333333">
                <a:alpha val="65000"/>
              </a:srgbClr>
            </a:outerShdw>
          </a:effectLst>
        </p:spPr>
      </p:pic>
      <p:sp>
        <p:nvSpPr>
          <p:cNvPr id="62" name="文本框 15"/>
          <p:cNvSpPr txBox="1">
            <a:spLocks noChangeArrowheads="1"/>
          </p:cNvSpPr>
          <p:nvPr/>
        </p:nvSpPr>
        <p:spPr bwMode="auto">
          <a:xfrm>
            <a:off x="7519815" y="1665952"/>
            <a:ext cx="151836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hangingPunct="0">
              <a:defRPr>
                <a:solidFill>
                  <a:schemeClr val="tx1"/>
                </a:solidFill>
                <a:latin typeface="Calibri" pitchFamily="34" charset="0"/>
                <a:ea typeface="宋体" pitchFamily="2" charset="-122"/>
              </a:defRPr>
            </a:lvl6pPr>
            <a:lvl7pPr eaLnBrk="0" hangingPunct="0">
              <a:defRPr>
                <a:solidFill>
                  <a:schemeClr val="tx1"/>
                </a:solidFill>
                <a:latin typeface="Calibri" pitchFamily="34" charset="0"/>
                <a:ea typeface="宋体" pitchFamily="2" charset="-122"/>
              </a:defRPr>
            </a:lvl7pPr>
            <a:lvl8pPr eaLnBrk="0" hangingPunct="0">
              <a:defRPr>
                <a:solidFill>
                  <a:schemeClr val="tx1"/>
                </a:solidFill>
                <a:latin typeface="Calibri" pitchFamily="34" charset="0"/>
                <a:ea typeface="宋体" pitchFamily="2" charset="-122"/>
              </a:defRPr>
            </a:lvl8pPr>
            <a:lvl9pPr eaLnBrk="0" hangingPunct="0">
              <a:defRPr>
                <a:solidFill>
                  <a:schemeClr val="tx1"/>
                </a:solidFill>
                <a:latin typeface="Calibri" pitchFamily="34" charset="0"/>
                <a:ea typeface="宋体"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2. </a:t>
            </a:r>
            <a:r>
              <a:rPr kumimoji="0" lang="en-US" altLang="zh-CN" sz="1600" b="1"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 </a:t>
            </a:r>
            <a:r>
              <a:rPr kumimoji="0" lang="zh-CN" altLang="en-US" sz="1600" b="1"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技术</a:t>
            </a: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新变革</a:t>
            </a:r>
          </a:p>
        </p:txBody>
      </p:sp>
      <p:grpSp>
        <p:nvGrpSpPr>
          <p:cNvPr id="43" name="组合 42"/>
          <p:cNvGrpSpPr/>
          <p:nvPr/>
        </p:nvGrpSpPr>
        <p:grpSpPr>
          <a:xfrm>
            <a:off x="3586579" y="2004507"/>
            <a:ext cx="4400738" cy="1639730"/>
            <a:chOff x="1064454" y="1815995"/>
            <a:chExt cx="2859474" cy="1113513"/>
          </a:xfrm>
        </p:grpSpPr>
        <p:grpSp>
          <p:nvGrpSpPr>
            <p:cNvPr id="47" name="组合 46"/>
            <p:cNvGrpSpPr/>
            <p:nvPr/>
          </p:nvGrpSpPr>
          <p:grpSpPr>
            <a:xfrm>
              <a:off x="1064454" y="1815995"/>
              <a:ext cx="2859474" cy="323166"/>
              <a:chOff x="729040" y="1878711"/>
              <a:chExt cx="3205450" cy="323166"/>
            </a:xfrm>
          </p:grpSpPr>
          <p:sp>
            <p:nvSpPr>
              <p:cNvPr id="55" name="燕尾形 54"/>
              <p:cNvSpPr/>
              <p:nvPr/>
            </p:nvSpPr>
            <p:spPr>
              <a:xfrm>
                <a:off x="2267744" y="1878711"/>
                <a:ext cx="1666746" cy="323166"/>
              </a:xfrm>
              <a:prstGeom prst="chevron">
                <a:avLst/>
              </a:prstGeom>
              <a:solidFill>
                <a:srgbClr val="4F81BD">
                  <a:lumMod val="20000"/>
                  <a:lumOff val="8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创新驱动战略</a:t>
                </a:r>
              </a:p>
            </p:txBody>
          </p:sp>
          <p:sp>
            <p:nvSpPr>
              <p:cNvPr id="56" name="燕尾形 55"/>
              <p:cNvSpPr/>
              <p:nvPr/>
            </p:nvSpPr>
            <p:spPr>
              <a:xfrm>
                <a:off x="729040" y="1878711"/>
                <a:ext cx="1666746" cy="323166"/>
              </a:xfrm>
              <a:prstGeom prst="chevron">
                <a:avLst/>
              </a:prstGeom>
              <a:solidFill>
                <a:srgbClr val="1F497D">
                  <a:lumMod val="60000"/>
                  <a:lumOff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发展动力转换：</a:t>
                </a:r>
                <a:endParaRPr kumimoji="0" lang="zh-CN" altLang="en-US"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grpSp>
          <p:nvGrpSpPr>
            <p:cNvPr id="48" name="组合 47"/>
            <p:cNvGrpSpPr/>
            <p:nvPr/>
          </p:nvGrpSpPr>
          <p:grpSpPr>
            <a:xfrm>
              <a:off x="1064454" y="2209428"/>
              <a:ext cx="2859474" cy="323166"/>
              <a:chOff x="729040" y="1878711"/>
              <a:chExt cx="3205450" cy="323166"/>
            </a:xfrm>
          </p:grpSpPr>
          <p:sp>
            <p:nvSpPr>
              <p:cNvPr id="53" name="燕尾形 52"/>
              <p:cNvSpPr/>
              <p:nvPr/>
            </p:nvSpPr>
            <p:spPr>
              <a:xfrm>
                <a:off x="2267744" y="1878711"/>
                <a:ext cx="1666746" cy="323166"/>
              </a:xfrm>
              <a:prstGeom prst="chevron">
                <a:avLst/>
              </a:prstGeom>
              <a:solidFill>
                <a:srgbClr val="4F81BD">
                  <a:lumMod val="20000"/>
                  <a:lumOff val="8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中国制造</a:t>
                </a:r>
                <a:r>
                  <a:rPr kumimoji="0" lang="en-US" altLang="zh-CN"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2025</a:t>
                </a:r>
              </a:p>
            </p:txBody>
          </p:sp>
          <p:sp>
            <p:nvSpPr>
              <p:cNvPr id="54" name="燕尾形 53"/>
              <p:cNvSpPr/>
              <p:nvPr/>
            </p:nvSpPr>
            <p:spPr>
              <a:xfrm>
                <a:off x="729040" y="1878711"/>
                <a:ext cx="1666746" cy="323166"/>
              </a:xfrm>
              <a:prstGeom prst="chevron">
                <a:avLst/>
              </a:prstGeom>
              <a:solidFill>
                <a:srgbClr val="1F497D">
                  <a:lumMod val="60000"/>
                  <a:lumOff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产业转型升级：</a:t>
                </a:r>
                <a:endParaRPr kumimoji="0" lang="zh-CN" altLang="en-US"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grpSp>
          <p:nvGrpSpPr>
            <p:cNvPr id="49" name="组合 48"/>
            <p:cNvGrpSpPr/>
            <p:nvPr/>
          </p:nvGrpSpPr>
          <p:grpSpPr>
            <a:xfrm>
              <a:off x="1064454" y="2606342"/>
              <a:ext cx="2859474" cy="323166"/>
              <a:chOff x="729040" y="1878711"/>
              <a:chExt cx="3205450" cy="323166"/>
            </a:xfrm>
          </p:grpSpPr>
          <p:sp>
            <p:nvSpPr>
              <p:cNvPr id="50" name="燕尾形 49"/>
              <p:cNvSpPr/>
              <p:nvPr/>
            </p:nvSpPr>
            <p:spPr>
              <a:xfrm>
                <a:off x="2267744" y="1878711"/>
                <a:ext cx="1666746" cy="323166"/>
              </a:xfrm>
              <a:prstGeom prst="chevron">
                <a:avLst/>
              </a:prstGeom>
              <a:solidFill>
                <a:srgbClr val="4F81BD">
                  <a:lumMod val="20000"/>
                  <a:lumOff val="8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“一带一路”</a:t>
                </a:r>
              </a:p>
            </p:txBody>
          </p:sp>
          <p:sp>
            <p:nvSpPr>
              <p:cNvPr id="52" name="燕尾形 51"/>
              <p:cNvSpPr/>
              <p:nvPr/>
            </p:nvSpPr>
            <p:spPr>
              <a:xfrm>
                <a:off x="729040" y="1878711"/>
                <a:ext cx="1666746" cy="323166"/>
              </a:xfrm>
              <a:prstGeom prst="chevron">
                <a:avLst/>
              </a:prstGeom>
              <a:solidFill>
                <a:srgbClr val="1F497D">
                  <a:lumMod val="60000"/>
                  <a:lumOff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国际产能</a:t>
                </a:r>
                <a:r>
                  <a:rPr kumimoji="0" lang="zh-CN" altLang="en-US" b="1"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合作：</a:t>
                </a:r>
                <a:endParaRPr kumimoji="0" lang="zh-CN" altLang="en-US"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4278322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28</a:t>
            </a:r>
            <a:endParaRPr lang="zh-CN" altLang="en-US" sz="1600" b="1" dirty="0">
              <a:solidFill>
                <a:prstClr val="white"/>
              </a:solidFill>
            </a:endParaRPr>
          </a:p>
        </p:txBody>
      </p:sp>
      <p:cxnSp>
        <p:nvCxnSpPr>
          <p:cNvPr id="32" name="直接连接符 31"/>
          <p:cNvCxnSpPr/>
          <p:nvPr/>
        </p:nvCxnSpPr>
        <p:spPr>
          <a:xfrm>
            <a:off x="1768416" y="404813"/>
            <a:ext cx="98235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1443977" y="1711608"/>
            <a:ext cx="8790982" cy="4547581"/>
            <a:chOff x="210350" y="769546"/>
            <a:chExt cx="8790982" cy="4547581"/>
          </a:xfrm>
        </p:grpSpPr>
        <p:sp>
          <p:nvSpPr>
            <p:cNvPr id="11" name="TextBox 10"/>
            <p:cNvSpPr txBox="1"/>
            <p:nvPr/>
          </p:nvSpPr>
          <p:spPr>
            <a:xfrm>
              <a:off x="355657" y="769546"/>
              <a:ext cx="2885225" cy="364408"/>
            </a:xfrm>
            <a:prstGeom prst="rect">
              <a:avLst/>
            </a:prstGeom>
            <a:noFill/>
          </p:spPr>
          <p:txBody>
            <a:bodyPr wrap="square" lIns="71323" tIns="35662" rIns="71323" bIns="35662" rtlCol="0">
              <a:spAutoFit/>
            </a:bodyPr>
            <a:lstStyle/>
            <a:p>
              <a:endParaRPr lang="zh-CN" altLang="en-US" sz="1900" b="1" dirty="0">
                <a:solidFill>
                  <a:srgbClr val="FF0000"/>
                </a:solidFill>
                <a:latin typeface="微软雅黑" panose="020B0503020204020204" charset="-122"/>
                <a:ea typeface="微软雅黑" panose="020B0503020204020204" charset="-122"/>
              </a:endParaRPr>
            </a:p>
          </p:txBody>
        </p:sp>
        <p:sp>
          <p:nvSpPr>
            <p:cNvPr id="12" name="椭圆 11"/>
            <p:cNvSpPr/>
            <p:nvPr/>
          </p:nvSpPr>
          <p:spPr>
            <a:xfrm>
              <a:off x="2916384" y="3469137"/>
              <a:ext cx="3075710" cy="1801073"/>
            </a:xfrm>
            <a:prstGeom prst="ellipse">
              <a:avLst/>
            </a:prstGeom>
            <a:solidFill>
              <a:schemeClr val="bg1">
                <a:lumMod val="95000"/>
              </a:schemeClr>
            </a:soli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dirty="0"/>
            </a:p>
          </p:txBody>
        </p:sp>
        <p:sp>
          <p:nvSpPr>
            <p:cNvPr id="13" name="椭圆 12"/>
            <p:cNvSpPr/>
            <p:nvPr/>
          </p:nvSpPr>
          <p:spPr>
            <a:xfrm>
              <a:off x="2992582" y="769546"/>
              <a:ext cx="3075710" cy="1801073"/>
            </a:xfrm>
            <a:prstGeom prst="ellipse">
              <a:avLst/>
            </a:prstGeom>
            <a:solidFill>
              <a:schemeClr val="bg1">
                <a:lumMod val="95000"/>
              </a:schemeClr>
            </a:soli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dirty="0"/>
            </a:p>
          </p:txBody>
        </p:sp>
        <p:sp>
          <p:nvSpPr>
            <p:cNvPr id="15" name="椭圆 14"/>
            <p:cNvSpPr/>
            <p:nvPr/>
          </p:nvSpPr>
          <p:spPr>
            <a:xfrm>
              <a:off x="5696737" y="2024562"/>
              <a:ext cx="3304595" cy="1939618"/>
            </a:xfrm>
            <a:prstGeom prst="ellipse">
              <a:avLst/>
            </a:prstGeom>
            <a:solidFill>
              <a:schemeClr val="bg1">
                <a:lumMod val="95000"/>
              </a:schemeClr>
            </a:soli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dirty="0"/>
            </a:p>
          </p:txBody>
        </p:sp>
        <p:sp>
          <p:nvSpPr>
            <p:cNvPr id="16" name="椭圆 15"/>
            <p:cNvSpPr/>
            <p:nvPr/>
          </p:nvSpPr>
          <p:spPr>
            <a:xfrm>
              <a:off x="3487888" y="4722875"/>
              <a:ext cx="415637" cy="290967"/>
            </a:xfrm>
            <a:prstGeom prst="ellipse">
              <a:avLst/>
            </a:prstGeom>
          </p:spPr>
          <p:style>
            <a:lnRef idx="1">
              <a:schemeClr val="accent5"/>
            </a:lnRef>
            <a:fillRef idx="2">
              <a:schemeClr val="accent5"/>
            </a:fillRef>
            <a:effectRef idx="1">
              <a:schemeClr val="accent5"/>
            </a:effectRef>
            <a:fontRef idx="minor">
              <a:schemeClr val="dk1"/>
            </a:fontRef>
          </p:style>
          <p:txBody>
            <a:bodyPr lIns="71323" tIns="35662" rIns="71323" bIns="35662" rtlCol="0" anchor="ctr"/>
            <a:lstStyle/>
            <a:p>
              <a:pPr algn="ctr"/>
              <a:endParaRPr lang="zh-CN" altLang="en-US" sz="900" dirty="0"/>
            </a:p>
          </p:txBody>
        </p:sp>
        <p:sp>
          <p:nvSpPr>
            <p:cNvPr id="17" name="TextBox 16"/>
            <p:cNvSpPr txBox="1"/>
            <p:nvPr/>
          </p:nvSpPr>
          <p:spPr>
            <a:xfrm>
              <a:off x="3936095" y="4998885"/>
              <a:ext cx="1160527" cy="318242"/>
            </a:xfrm>
            <a:prstGeom prst="rect">
              <a:avLst/>
            </a:prstGeom>
            <a:noFill/>
          </p:spPr>
          <p:txBody>
            <a:bodyPr wrap="square" lIns="71323" tIns="35662" rIns="71323" bIns="35662" rtlCol="0">
              <a:spAutoFit/>
            </a:bodyPr>
            <a:lstStyle/>
            <a:p>
              <a:pPr algn="ctr"/>
              <a:r>
                <a:rPr lang="zh-CN" altLang="en-US" sz="1600" b="1" dirty="0">
                  <a:solidFill>
                    <a:schemeClr val="tx1">
                      <a:lumMod val="75000"/>
                      <a:lumOff val="25000"/>
                    </a:schemeClr>
                  </a:solidFill>
                  <a:latin typeface="微软雅黑" panose="020B0503020204020204" charset="-122"/>
                  <a:ea typeface="微软雅黑" panose="020B0503020204020204" charset="-122"/>
                </a:rPr>
                <a:t>基础设施</a:t>
              </a:r>
            </a:p>
          </p:txBody>
        </p:sp>
        <p:sp>
          <p:nvSpPr>
            <p:cNvPr id="18" name="TextBox 17"/>
            <p:cNvSpPr txBox="1"/>
            <p:nvPr/>
          </p:nvSpPr>
          <p:spPr>
            <a:xfrm>
              <a:off x="3401029" y="4767784"/>
              <a:ext cx="606139" cy="225909"/>
            </a:xfrm>
            <a:prstGeom prst="rect">
              <a:avLst/>
            </a:prstGeom>
            <a:noFill/>
          </p:spPr>
          <p:txBody>
            <a:bodyPr wrap="square" lIns="71323" tIns="35662" rIns="71323" bIns="35662" rtlCol="0">
              <a:spAutoFit/>
            </a:bodyPr>
            <a:lstStyle/>
            <a:p>
              <a:pPr algn="ctr"/>
              <a:r>
                <a:rPr lang="zh-CN" altLang="en-US" sz="1000" b="1" dirty="0">
                  <a:latin typeface="微软雅黑" panose="020B0503020204020204" charset="-122"/>
                  <a:ea typeface="微软雅黑" panose="020B0503020204020204" charset="-122"/>
                </a:rPr>
                <a:t>服务器</a:t>
              </a:r>
            </a:p>
          </p:txBody>
        </p:sp>
        <p:sp>
          <p:nvSpPr>
            <p:cNvPr id="19" name="椭圆 18"/>
            <p:cNvSpPr/>
            <p:nvPr/>
          </p:nvSpPr>
          <p:spPr>
            <a:xfrm>
              <a:off x="4043795" y="4722875"/>
              <a:ext cx="415637" cy="290967"/>
            </a:xfrm>
            <a:prstGeom prst="ellipse">
              <a:avLst/>
            </a:prstGeom>
          </p:spPr>
          <p:style>
            <a:lnRef idx="1">
              <a:schemeClr val="accent5"/>
            </a:lnRef>
            <a:fillRef idx="2">
              <a:schemeClr val="accent5"/>
            </a:fillRef>
            <a:effectRef idx="1">
              <a:schemeClr val="accent5"/>
            </a:effectRef>
            <a:fontRef idx="minor">
              <a:schemeClr val="dk1"/>
            </a:fontRef>
          </p:style>
          <p:txBody>
            <a:bodyPr lIns="71323" tIns="35662" rIns="71323" bIns="35662" rtlCol="0" anchor="ctr"/>
            <a:lstStyle/>
            <a:p>
              <a:pPr algn="ctr"/>
              <a:endParaRPr lang="zh-CN" altLang="en-US" sz="900" dirty="0"/>
            </a:p>
          </p:txBody>
        </p:sp>
        <p:sp>
          <p:nvSpPr>
            <p:cNvPr id="20" name="TextBox 19"/>
            <p:cNvSpPr txBox="1"/>
            <p:nvPr/>
          </p:nvSpPr>
          <p:spPr>
            <a:xfrm>
              <a:off x="3956936" y="4767784"/>
              <a:ext cx="606139" cy="225909"/>
            </a:xfrm>
            <a:prstGeom prst="rect">
              <a:avLst/>
            </a:prstGeom>
            <a:noFill/>
          </p:spPr>
          <p:txBody>
            <a:bodyPr wrap="square" lIns="71323" tIns="35662" rIns="71323" bIns="35662" rtlCol="0">
              <a:spAutoFit/>
            </a:bodyPr>
            <a:lstStyle/>
            <a:p>
              <a:pPr algn="ctr"/>
              <a:r>
                <a:rPr lang="zh-CN" altLang="en-US" sz="1000" b="1" dirty="0">
                  <a:latin typeface="微软雅黑" panose="020B0503020204020204" charset="-122"/>
                  <a:ea typeface="微软雅黑" panose="020B0503020204020204" charset="-122"/>
                </a:rPr>
                <a:t>网络</a:t>
              </a:r>
            </a:p>
          </p:txBody>
        </p:sp>
        <p:sp>
          <p:nvSpPr>
            <p:cNvPr id="21" name="椭圆 20"/>
            <p:cNvSpPr/>
            <p:nvPr/>
          </p:nvSpPr>
          <p:spPr>
            <a:xfrm>
              <a:off x="4584118" y="4722875"/>
              <a:ext cx="415637" cy="290967"/>
            </a:xfrm>
            <a:prstGeom prst="ellipse">
              <a:avLst/>
            </a:prstGeom>
          </p:spPr>
          <p:style>
            <a:lnRef idx="1">
              <a:schemeClr val="accent5"/>
            </a:lnRef>
            <a:fillRef idx="2">
              <a:schemeClr val="accent5"/>
            </a:fillRef>
            <a:effectRef idx="1">
              <a:schemeClr val="accent5"/>
            </a:effectRef>
            <a:fontRef idx="minor">
              <a:schemeClr val="dk1"/>
            </a:fontRef>
          </p:style>
          <p:txBody>
            <a:bodyPr lIns="71323" tIns="35662" rIns="71323" bIns="35662" rtlCol="0" anchor="ctr"/>
            <a:lstStyle/>
            <a:p>
              <a:pPr algn="ctr"/>
              <a:endParaRPr lang="zh-CN" altLang="en-US" sz="900" dirty="0"/>
            </a:p>
          </p:txBody>
        </p:sp>
        <p:sp>
          <p:nvSpPr>
            <p:cNvPr id="22" name="TextBox 21"/>
            <p:cNvSpPr txBox="1"/>
            <p:nvPr/>
          </p:nvSpPr>
          <p:spPr>
            <a:xfrm>
              <a:off x="4518041" y="4767784"/>
              <a:ext cx="606139" cy="225909"/>
            </a:xfrm>
            <a:prstGeom prst="rect">
              <a:avLst/>
            </a:prstGeom>
            <a:noFill/>
          </p:spPr>
          <p:txBody>
            <a:bodyPr wrap="square" lIns="71323" tIns="35662" rIns="71323" bIns="35662" rtlCol="0">
              <a:spAutoFit/>
            </a:bodyPr>
            <a:lstStyle/>
            <a:p>
              <a:pPr algn="ctr"/>
              <a:r>
                <a:rPr lang="zh-CN" altLang="en-US" sz="1000" b="1" dirty="0">
                  <a:latin typeface="微软雅黑" panose="020B0503020204020204" charset="-122"/>
                  <a:ea typeface="微软雅黑" panose="020B0503020204020204" charset="-122"/>
                </a:rPr>
                <a:t>存储</a:t>
              </a:r>
            </a:p>
          </p:txBody>
        </p:sp>
        <p:sp>
          <p:nvSpPr>
            <p:cNvPr id="23" name="椭圆 22"/>
            <p:cNvSpPr/>
            <p:nvPr/>
          </p:nvSpPr>
          <p:spPr>
            <a:xfrm>
              <a:off x="5106514" y="4722875"/>
              <a:ext cx="415637" cy="290967"/>
            </a:xfrm>
            <a:prstGeom prst="ellipse">
              <a:avLst/>
            </a:prstGeom>
          </p:spPr>
          <p:style>
            <a:lnRef idx="1">
              <a:schemeClr val="accent5"/>
            </a:lnRef>
            <a:fillRef idx="2">
              <a:schemeClr val="accent5"/>
            </a:fillRef>
            <a:effectRef idx="1">
              <a:schemeClr val="accent5"/>
            </a:effectRef>
            <a:fontRef idx="minor">
              <a:schemeClr val="dk1"/>
            </a:fontRef>
          </p:style>
          <p:txBody>
            <a:bodyPr lIns="71323" tIns="35662" rIns="71323" bIns="35662" rtlCol="0" anchor="ctr"/>
            <a:lstStyle/>
            <a:p>
              <a:pPr algn="ctr"/>
              <a:endParaRPr lang="zh-CN" altLang="en-US" sz="900" dirty="0"/>
            </a:p>
          </p:txBody>
        </p:sp>
        <p:sp>
          <p:nvSpPr>
            <p:cNvPr id="24" name="TextBox 23"/>
            <p:cNvSpPr txBox="1"/>
            <p:nvPr/>
          </p:nvSpPr>
          <p:spPr>
            <a:xfrm>
              <a:off x="5019655" y="4767784"/>
              <a:ext cx="606139" cy="225909"/>
            </a:xfrm>
            <a:prstGeom prst="rect">
              <a:avLst/>
            </a:prstGeom>
            <a:noFill/>
          </p:spPr>
          <p:txBody>
            <a:bodyPr wrap="square" lIns="71323" tIns="35662" rIns="71323" bIns="35662" rtlCol="0">
              <a:spAutoFit/>
            </a:bodyPr>
            <a:lstStyle/>
            <a:p>
              <a:pPr algn="ctr"/>
              <a:r>
                <a:rPr lang="zh-CN" altLang="en-US" sz="1000" b="1" dirty="0">
                  <a:latin typeface="微软雅黑" panose="020B0503020204020204" charset="-122"/>
                  <a:ea typeface="微软雅黑" panose="020B0503020204020204" charset="-122"/>
                </a:rPr>
                <a:t>其他</a:t>
              </a:r>
            </a:p>
          </p:txBody>
        </p:sp>
        <p:sp>
          <p:nvSpPr>
            <p:cNvPr id="25" name="TextBox 24"/>
            <p:cNvSpPr txBox="1"/>
            <p:nvPr/>
          </p:nvSpPr>
          <p:spPr>
            <a:xfrm>
              <a:off x="6766330" y="3587470"/>
              <a:ext cx="1341314" cy="318242"/>
            </a:xfrm>
            <a:prstGeom prst="rect">
              <a:avLst/>
            </a:prstGeom>
            <a:noFill/>
          </p:spPr>
          <p:txBody>
            <a:bodyPr wrap="square" lIns="71323" tIns="35662" rIns="71323" bIns="35662" rtlCol="0">
              <a:spAutoFit/>
            </a:bodyPr>
            <a:lstStyle/>
            <a:p>
              <a:pPr algn="ctr"/>
              <a:r>
                <a:rPr lang="zh-CN" altLang="en-US" sz="1600" b="1" dirty="0">
                  <a:solidFill>
                    <a:schemeClr val="tx1">
                      <a:lumMod val="75000"/>
                      <a:lumOff val="25000"/>
                    </a:schemeClr>
                  </a:solidFill>
                  <a:latin typeface="微软雅黑" panose="020B0503020204020204" charset="-122"/>
                  <a:ea typeface="微软雅黑" panose="020B0503020204020204" charset="-122"/>
                </a:rPr>
                <a:t>智能管理层</a:t>
              </a:r>
            </a:p>
          </p:txBody>
        </p:sp>
        <p:sp>
          <p:nvSpPr>
            <p:cNvPr id="31" name="TextBox 30"/>
            <p:cNvSpPr txBox="1"/>
            <p:nvPr/>
          </p:nvSpPr>
          <p:spPr>
            <a:xfrm>
              <a:off x="8602087" y="2633426"/>
              <a:ext cx="224680" cy="626018"/>
            </a:xfrm>
            <a:prstGeom prst="rect">
              <a:avLst/>
            </a:prstGeom>
            <a:noFill/>
          </p:spPr>
          <p:txBody>
            <a:bodyPr wrap="square" lIns="71323" tIns="35662" rIns="71323" bIns="35662" rtlCol="0">
              <a:spAutoFit/>
            </a:bodyPr>
            <a:lstStyle/>
            <a:p>
              <a:pPr algn="ctr"/>
              <a:r>
                <a:rPr lang="zh-CN" altLang="en-US" sz="1200" b="1" dirty="0">
                  <a:solidFill>
                    <a:schemeClr val="tx1">
                      <a:lumMod val="75000"/>
                      <a:lumOff val="25000"/>
                    </a:schemeClr>
                  </a:solidFill>
                  <a:latin typeface="微软雅黑" panose="020B0503020204020204" charset="-122"/>
                  <a:ea typeface="微软雅黑" panose="020B0503020204020204" charset="-122"/>
                </a:rPr>
                <a:t>更多</a:t>
              </a:r>
              <a:r>
                <a:rPr lang="en-US" altLang="zh-CN" sz="1200" b="1" dirty="0">
                  <a:solidFill>
                    <a:schemeClr val="tx1">
                      <a:lumMod val="75000"/>
                      <a:lumOff val="25000"/>
                    </a:schemeClr>
                  </a:solidFill>
                  <a:latin typeface="微软雅黑" panose="020B0503020204020204" charset="-122"/>
                  <a:ea typeface="微软雅黑" panose="020B0503020204020204" charset="-122"/>
                </a:rPr>
                <a:t>…</a:t>
              </a:r>
              <a:endParaRPr lang="zh-CN" altLang="en-US" sz="1200" b="1" dirty="0">
                <a:solidFill>
                  <a:schemeClr val="tx1">
                    <a:lumMod val="75000"/>
                    <a:lumOff val="25000"/>
                  </a:schemeClr>
                </a:solidFill>
                <a:latin typeface="微软雅黑" panose="020B0503020204020204" charset="-122"/>
                <a:ea typeface="微软雅黑" panose="020B0503020204020204" charset="-122"/>
              </a:endParaRPr>
            </a:p>
          </p:txBody>
        </p:sp>
        <p:sp>
          <p:nvSpPr>
            <p:cNvPr id="33" name="椭圆 32"/>
            <p:cNvSpPr/>
            <p:nvPr/>
          </p:nvSpPr>
          <p:spPr>
            <a:xfrm>
              <a:off x="4081726" y="1287046"/>
              <a:ext cx="731155" cy="73751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lIns="71323" tIns="35662" rIns="71323" bIns="35662" rtlCol="0" anchor="ctr"/>
            <a:lstStyle/>
            <a:p>
              <a:pPr algn="ctr"/>
              <a:r>
                <a:rPr lang="zh-CN" altLang="en-US" sz="1400" b="1" dirty="0" smtClean="0">
                  <a:solidFill>
                    <a:schemeClr val="tx1"/>
                  </a:solidFill>
                  <a:latin typeface="微软雅黑" panose="020B0503020204020204" charset="-122"/>
                  <a:ea typeface="微软雅黑" panose="020B0503020204020204" charset="-122"/>
                </a:rPr>
                <a:t>数据中心</a:t>
              </a:r>
              <a:endParaRPr lang="zh-CN" altLang="en-US" sz="1400" b="1" dirty="0">
                <a:solidFill>
                  <a:schemeClr val="tx1"/>
                </a:solidFill>
                <a:latin typeface="微软雅黑" panose="020B0503020204020204" charset="-122"/>
                <a:ea typeface="微软雅黑" panose="020B0503020204020204" charset="-122"/>
              </a:endParaRPr>
            </a:p>
          </p:txBody>
        </p:sp>
        <p:sp>
          <p:nvSpPr>
            <p:cNvPr id="34" name="圆角矩形 33"/>
            <p:cNvSpPr/>
            <p:nvPr/>
          </p:nvSpPr>
          <p:spPr>
            <a:xfrm>
              <a:off x="4951268" y="1441983"/>
              <a:ext cx="1044291" cy="376154"/>
            </a:xfrm>
            <a:prstGeom prst="roundRect">
              <a:avLst/>
            </a:prstGeom>
          </p:spPr>
          <p:style>
            <a:lnRef idx="1">
              <a:schemeClr val="accent1"/>
            </a:lnRef>
            <a:fillRef idx="2">
              <a:schemeClr val="accent1"/>
            </a:fillRef>
            <a:effectRef idx="1">
              <a:schemeClr val="accent1"/>
            </a:effectRef>
            <a:fontRef idx="minor">
              <a:schemeClr val="dk1"/>
            </a:fontRef>
          </p:style>
          <p:txBody>
            <a:bodyPr lIns="71323" tIns="35662" rIns="71323" bIns="35662" rtlCol="0" anchor="ctr"/>
            <a:lstStyle/>
            <a:p>
              <a:pPr algn="ctr"/>
              <a:r>
                <a:rPr lang="zh-CN" altLang="en-US" sz="1100" b="1" dirty="0">
                  <a:solidFill>
                    <a:srgbClr val="1D3F96"/>
                  </a:solidFill>
                  <a:latin typeface="微软雅黑" panose="020B0503020204020204" charset="-122"/>
                  <a:ea typeface="微软雅黑" panose="020B0503020204020204" charset="-122"/>
                </a:rPr>
                <a:t>状态数据平台</a:t>
              </a:r>
            </a:p>
          </p:txBody>
        </p:sp>
        <p:sp>
          <p:nvSpPr>
            <p:cNvPr id="35" name="圆角矩形 34"/>
            <p:cNvSpPr/>
            <p:nvPr/>
          </p:nvSpPr>
          <p:spPr>
            <a:xfrm>
              <a:off x="3075708" y="1441982"/>
              <a:ext cx="926525" cy="376154"/>
            </a:xfrm>
            <a:prstGeom prst="roundRect">
              <a:avLst/>
            </a:prstGeom>
          </p:spPr>
          <p:style>
            <a:lnRef idx="1">
              <a:schemeClr val="accent1"/>
            </a:lnRef>
            <a:fillRef idx="2">
              <a:schemeClr val="accent1"/>
            </a:fillRef>
            <a:effectRef idx="1">
              <a:schemeClr val="accent1"/>
            </a:effectRef>
            <a:fontRef idx="minor">
              <a:schemeClr val="dk1"/>
            </a:fontRef>
          </p:style>
          <p:txBody>
            <a:bodyPr lIns="71323" tIns="35662" rIns="71323" bIns="35662" rtlCol="0" anchor="ctr"/>
            <a:lstStyle/>
            <a:p>
              <a:pPr algn="ctr"/>
              <a:r>
                <a:rPr lang="zh-CN" altLang="en-US" sz="1100" b="1" dirty="0">
                  <a:solidFill>
                    <a:srgbClr val="1D3F96"/>
                  </a:solidFill>
                  <a:latin typeface="微软雅黑" panose="020B0503020204020204" charset="-122"/>
                  <a:ea typeface="微软雅黑" panose="020B0503020204020204" charset="-122"/>
                </a:rPr>
                <a:t>管理驾驶舱</a:t>
              </a:r>
            </a:p>
          </p:txBody>
        </p:sp>
        <p:sp>
          <p:nvSpPr>
            <p:cNvPr id="36" name="TextBox 35"/>
            <p:cNvSpPr txBox="1"/>
            <p:nvPr/>
          </p:nvSpPr>
          <p:spPr>
            <a:xfrm>
              <a:off x="3762013" y="875783"/>
              <a:ext cx="1334609" cy="318242"/>
            </a:xfrm>
            <a:prstGeom prst="rect">
              <a:avLst/>
            </a:prstGeom>
            <a:noFill/>
          </p:spPr>
          <p:txBody>
            <a:bodyPr wrap="square" lIns="71323" tIns="35662" rIns="71323" bIns="35662" rtlCol="0">
              <a:spAutoFit/>
            </a:bodyPr>
            <a:lstStyle/>
            <a:p>
              <a:pPr algn="ctr"/>
              <a:r>
                <a:rPr lang="zh-CN" altLang="en-US" sz="1600" b="1" dirty="0">
                  <a:solidFill>
                    <a:schemeClr val="tx1">
                      <a:lumMod val="75000"/>
                      <a:lumOff val="25000"/>
                    </a:schemeClr>
                  </a:solidFill>
                  <a:latin typeface="微软雅黑" panose="020B0503020204020204" charset="-122"/>
                  <a:ea typeface="微软雅黑" panose="020B0503020204020204" charset="-122"/>
                </a:rPr>
                <a:t>数据中心层</a:t>
              </a:r>
            </a:p>
          </p:txBody>
        </p:sp>
        <p:sp>
          <p:nvSpPr>
            <p:cNvPr id="37" name="TextBox 36"/>
            <p:cNvSpPr txBox="1"/>
            <p:nvPr/>
          </p:nvSpPr>
          <p:spPr>
            <a:xfrm>
              <a:off x="1179689" y="2922578"/>
              <a:ext cx="1242097" cy="318242"/>
            </a:xfrm>
            <a:prstGeom prst="rect">
              <a:avLst/>
            </a:prstGeom>
            <a:noFill/>
          </p:spPr>
          <p:txBody>
            <a:bodyPr wrap="square" lIns="71323" tIns="35662" rIns="71323" bIns="35662" rtlCol="0">
              <a:spAutoFit/>
            </a:bodyPr>
            <a:lstStyle/>
            <a:p>
              <a:pPr algn="ctr"/>
              <a:r>
                <a:rPr lang="zh-CN" altLang="en-US" sz="1600" b="1" dirty="0">
                  <a:solidFill>
                    <a:schemeClr val="tx1">
                      <a:lumMod val="75000"/>
                      <a:lumOff val="25000"/>
                    </a:schemeClr>
                  </a:solidFill>
                  <a:latin typeface="微软雅黑" panose="020B0503020204020204" charset="-122"/>
                  <a:ea typeface="微软雅黑" panose="020B0503020204020204" charset="-122"/>
                </a:rPr>
                <a:t>智能服务层</a:t>
              </a:r>
            </a:p>
          </p:txBody>
        </p:sp>
        <p:sp>
          <p:nvSpPr>
            <p:cNvPr id="38" name="椭圆 37"/>
            <p:cNvSpPr/>
            <p:nvPr/>
          </p:nvSpPr>
          <p:spPr>
            <a:xfrm>
              <a:off x="625138" y="2444385"/>
              <a:ext cx="2108928" cy="123263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zh-CN" altLang="en-US" dirty="0"/>
            </a:p>
          </p:txBody>
        </p:sp>
        <p:pic>
          <p:nvPicPr>
            <p:cNvPr id="3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9769" y="2797890"/>
              <a:ext cx="349217" cy="3236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4392" y="2422593"/>
              <a:ext cx="367175" cy="294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0584" y="2315219"/>
              <a:ext cx="362125" cy="2854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83180" y="2415759"/>
              <a:ext cx="335763" cy="3097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66228" y="2824815"/>
              <a:ext cx="402002" cy="281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51061" y="3304689"/>
              <a:ext cx="383005" cy="337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 name="Picture 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98270" y="3489094"/>
              <a:ext cx="390267" cy="3148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 name="Picture 1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87747" y="3492228"/>
              <a:ext cx="360415" cy="318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 name="Picture 11"/>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27035" b="2340"/>
            <a:stretch>
              <a:fillRect/>
            </a:stretch>
          </p:blipFill>
          <p:spPr bwMode="auto">
            <a:xfrm>
              <a:off x="639534" y="3268194"/>
              <a:ext cx="364163" cy="3164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 name="TextBox 48"/>
            <p:cNvSpPr txBox="1"/>
            <p:nvPr/>
          </p:nvSpPr>
          <p:spPr>
            <a:xfrm>
              <a:off x="210350" y="2548812"/>
              <a:ext cx="655781" cy="410575"/>
            </a:xfrm>
            <a:prstGeom prst="rect">
              <a:avLst/>
            </a:prstGeom>
            <a:noFill/>
          </p:spPr>
          <p:txBody>
            <a:bodyPr wrap="square" lIns="71323" tIns="35662" rIns="71323" bIns="35662" rtlCol="0">
              <a:spAutoFit/>
            </a:bodyPr>
            <a:lstStyle/>
            <a:p>
              <a:pPr algn="ctr"/>
              <a:r>
                <a:rPr lang="zh-CN" altLang="en-US" sz="1100" b="1" dirty="0">
                  <a:solidFill>
                    <a:srgbClr val="4472C4"/>
                  </a:solidFill>
                  <a:latin typeface="微软雅黑" panose="020B0503020204020204" charset="-122"/>
                  <a:ea typeface="微软雅黑" panose="020B0503020204020204" charset="-122"/>
                </a:rPr>
                <a:t>电子书包</a:t>
              </a:r>
            </a:p>
          </p:txBody>
        </p:sp>
        <p:sp>
          <p:nvSpPr>
            <p:cNvPr id="50" name="TextBox 49"/>
            <p:cNvSpPr txBox="1"/>
            <p:nvPr/>
          </p:nvSpPr>
          <p:spPr>
            <a:xfrm>
              <a:off x="646502" y="2218162"/>
              <a:ext cx="721452" cy="410575"/>
            </a:xfrm>
            <a:prstGeom prst="rect">
              <a:avLst/>
            </a:prstGeom>
            <a:noFill/>
          </p:spPr>
          <p:txBody>
            <a:bodyPr wrap="square" lIns="71323" tIns="35662" rIns="71323" bIns="35662" rtlCol="0">
              <a:spAutoFit/>
            </a:bodyPr>
            <a:lstStyle/>
            <a:p>
              <a:pPr algn="ctr"/>
              <a:r>
                <a:rPr lang="zh-CN" altLang="en-US" sz="1100" b="1" dirty="0">
                  <a:solidFill>
                    <a:srgbClr val="4472C4"/>
                  </a:solidFill>
                  <a:latin typeface="微软雅黑" panose="020B0503020204020204" charset="-122"/>
                  <a:ea typeface="微软雅黑" panose="020B0503020204020204" charset="-122"/>
                </a:rPr>
                <a:t>数字数字馆</a:t>
              </a:r>
            </a:p>
          </p:txBody>
        </p:sp>
        <p:sp>
          <p:nvSpPr>
            <p:cNvPr id="51" name="TextBox 50"/>
            <p:cNvSpPr txBox="1"/>
            <p:nvPr/>
          </p:nvSpPr>
          <p:spPr>
            <a:xfrm>
              <a:off x="1390920" y="2064274"/>
              <a:ext cx="721452" cy="410575"/>
            </a:xfrm>
            <a:prstGeom prst="rect">
              <a:avLst/>
            </a:prstGeom>
            <a:noFill/>
          </p:spPr>
          <p:txBody>
            <a:bodyPr wrap="square" lIns="71323" tIns="35662" rIns="71323" bIns="35662" rtlCol="0">
              <a:spAutoFit/>
            </a:bodyPr>
            <a:lstStyle/>
            <a:p>
              <a:pPr algn="ctr"/>
              <a:r>
                <a:rPr lang="zh-CN" altLang="en-US" sz="1100" b="1" dirty="0">
                  <a:solidFill>
                    <a:srgbClr val="4472C4"/>
                  </a:solidFill>
                  <a:latin typeface="微软雅黑" panose="020B0503020204020204" charset="-122"/>
                  <a:ea typeface="微软雅黑" panose="020B0503020204020204" charset="-122"/>
                </a:rPr>
                <a:t>校园一卡通</a:t>
              </a:r>
            </a:p>
          </p:txBody>
        </p:sp>
        <p:sp>
          <p:nvSpPr>
            <p:cNvPr id="52" name="TextBox 51"/>
            <p:cNvSpPr txBox="1"/>
            <p:nvPr/>
          </p:nvSpPr>
          <p:spPr>
            <a:xfrm>
              <a:off x="2061060" y="2170384"/>
              <a:ext cx="721452" cy="241298"/>
            </a:xfrm>
            <a:prstGeom prst="rect">
              <a:avLst/>
            </a:prstGeom>
            <a:noFill/>
          </p:spPr>
          <p:txBody>
            <a:bodyPr wrap="square" lIns="71323" tIns="35662" rIns="71323" bIns="35662" rtlCol="0">
              <a:spAutoFit/>
            </a:bodyPr>
            <a:lstStyle/>
            <a:p>
              <a:pPr algn="ctr"/>
              <a:r>
                <a:rPr lang="zh-CN" altLang="en-US" sz="1100" b="1" dirty="0">
                  <a:solidFill>
                    <a:srgbClr val="4472C4"/>
                  </a:solidFill>
                  <a:latin typeface="微软雅黑" panose="020B0503020204020204" charset="-122"/>
                  <a:ea typeface="微软雅黑" panose="020B0503020204020204" charset="-122"/>
                </a:rPr>
                <a:t>统一通信</a:t>
              </a:r>
            </a:p>
          </p:txBody>
        </p:sp>
        <p:sp>
          <p:nvSpPr>
            <p:cNvPr id="53" name="TextBox 52"/>
            <p:cNvSpPr txBox="1"/>
            <p:nvPr/>
          </p:nvSpPr>
          <p:spPr>
            <a:xfrm>
              <a:off x="2472706" y="2575861"/>
              <a:ext cx="721452" cy="241298"/>
            </a:xfrm>
            <a:prstGeom prst="rect">
              <a:avLst/>
            </a:prstGeom>
            <a:noFill/>
          </p:spPr>
          <p:txBody>
            <a:bodyPr wrap="square" lIns="71323" tIns="35662" rIns="71323" bIns="35662" rtlCol="0">
              <a:spAutoFit/>
            </a:bodyPr>
            <a:lstStyle/>
            <a:p>
              <a:pPr algn="ctr"/>
              <a:r>
                <a:rPr lang="zh-CN" altLang="en-US" sz="1100" b="1" dirty="0">
                  <a:solidFill>
                    <a:srgbClr val="4472C4"/>
                  </a:solidFill>
                  <a:latin typeface="微软雅黑" panose="020B0503020204020204" charset="-122"/>
                  <a:ea typeface="微软雅黑" panose="020B0503020204020204" charset="-122"/>
                </a:rPr>
                <a:t>校园监控</a:t>
              </a:r>
            </a:p>
          </p:txBody>
        </p:sp>
        <p:sp>
          <p:nvSpPr>
            <p:cNvPr id="54" name="TextBox 53"/>
            <p:cNvSpPr txBox="1"/>
            <p:nvPr/>
          </p:nvSpPr>
          <p:spPr>
            <a:xfrm>
              <a:off x="2175906" y="3651536"/>
              <a:ext cx="721452" cy="241298"/>
            </a:xfrm>
            <a:prstGeom prst="rect">
              <a:avLst/>
            </a:prstGeom>
            <a:noFill/>
          </p:spPr>
          <p:txBody>
            <a:bodyPr wrap="square" lIns="71323" tIns="35662" rIns="71323" bIns="35662" rtlCol="0">
              <a:spAutoFit/>
            </a:bodyPr>
            <a:lstStyle/>
            <a:p>
              <a:pPr algn="ctr"/>
              <a:r>
                <a:rPr lang="zh-CN" altLang="en-US" sz="1100" b="1" dirty="0">
                  <a:solidFill>
                    <a:srgbClr val="4472C4"/>
                  </a:solidFill>
                  <a:latin typeface="微软雅黑" panose="020B0503020204020204" charset="-122"/>
                  <a:ea typeface="微软雅黑" panose="020B0503020204020204" charset="-122"/>
                </a:rPr>
                <a:t>学生社区</a:t>
              </a:r>
            </a:p>
          </p:txBody>
        </p:sp>
        <p:sp>
          <p:nvSpPr>
            <p:cNvPr id="55" name="TextBox 54"/>
            <p:cNvSpPr txBox="1"/>
            <p:nvPr/>
          </p:nvSpPr>
          <p:spPr>
            <a:xfrm>
              <a:off x="1632677" y="3810844"/>
              <a:ext cx="721452" cy="410575"/>
            </a:xfrm>
            <a:prstGeom prst="rect">
              <a:avLst/>
            </a:prstGeom>
            <a:noFill/>
          </p:spPr>
          <p:txBody>
            <a:bodyPr wrap="square" lIns="71323" tIns="35662" rIns="71323" bIns="35662" rtlCol="0">
              <a:spAutoFit/>
            </a:bodyPr>
            <a:lstStyle/>
            <a:p>
              <a:pPr algn="ctr"/>
              <a:r>
                <a:rPr lang="zh-CN" altLang="en-US" sz="1100" b="1" dirty="0">
                  <a:solidFill>
                    <a:srgbClr val="4472C4"/>
                  </a:solidFill>
                  <a:latin typeface="微软雅黑" panose="020B0503020204020204" charset="-122"/>
                  <a:ea typeface="微软雅黑" panose="020B0503020204020204" charset="-122"/>
                </a:rPr>
                <a:t>学生服务</a:t>
              </a:r>
              <a:endParaRPr lang="en-US" altLang="zh-CN" sz="1100" b="1" dirty="0">
                <a:solidFill>
                  <a:srgbClr val="4472C4"/>
                </a:solidFill>
                <a:latin typeface="微软雅黑" panose="020B0503020204020204" charset="-122"/>
                <a:ea typeface="微软雅黑" panose="020B0503020204020204" charset="-122"/>
              </a:endParaRPr>
            </a:p>
            <a:p>
              <a:pPr algn="ctr"/>
              <a:r>
                <a:rPr lang="zh-CN" altLang="en-US" sz="1100" b="1" dirty="0">
                  <a:solidFill>
                    <a:srgbClr val="4472C4"/>
                  </a:solidFill>
                  <a:latin typeface="微软雅黑" panose="020B0503020204020204" charset="-122"/>
                  <a:ea typeface="微软雅黑" panose="020B0503020204020204" charset="-122"/>
                </a:rPr>
                <a:t>大厅</a:t>
              </a:r>
            </a:p>
          </p:txBody>
        </p:sp>
        <p:sp>
          <p:nvSpPr>
            <p:cNvPr id="56" name="TextBox 55"/>
            <p:cNvSpPr txBox="1"/>
            <p:nvPr/>
          </p:nvSpPr>
          <p:spPr>
            <a:xfrm>
              <a:off x="989155" y="3812198"/>
              <a:ext cx="721452" cy="410575"/>
            </a:xfrm>
            <a:prstGeom prst="rect">
              <a:avLst/>
            </a:prstGeom>
            <a:noFill/>
          </p:spPr>
          <p:txBody>
            <a:bodyPr wrap="square" lIns="71323" tIns="35662" rIns="71323" bIns="35662" rtlCol="0">
              <a:spAutoFit/>
            </a:bodyPr>
            <a:lstStyle/>
            <a:p>
              <a:pPr algn="ctr"/>
              <a:r>
                <a:rPr lang="zh-CN" altLang="en-US" sz="1100" b="1" dirty="0">
                  <a:solidFill>
                    <a:srgbClr val="4472C4"/>
                  </a:solidFill>
                  <a:latin typeface="微软雅黑" panose="020B0503020204020204" charset="-122"/>
                  <a:ea typeface="微软雅黑" panose="020B0503020204020204" charset="-122"/>
                </a:rPr>
                <a:t>教与学互动</a:t>
              </a:r>
            </a:p>
          </p:txBody>
        </p:sp>
        <p:sp>
          <p:nvSpPr>
            <p:cNvPr id="57" name="TextBox 56"/>
            <p:cNvSpPr txBox="1"/>
            <p:nvPr/>
          </p:nvSpPr>
          <p:spPr>
            <a:xfrm>
              <a:off x="467192" y="3619298"/>
              <a:ext cx="721452" cy="410575"/>
            </a:xfrm>
            <a:prstGeom prst="rect">
              <a:avLst/>
            </a:prstGeom>
            <a:noFill/>
          </p:spPr>
          <p:txBody>
            <a:bodyPr wrap="square" lIns="71323" tIns="35662" rIns="71323" bIns="35662" rtlCol="0">
              <a:spAutoFit/>
            </a:bodyPr>
            <a:lstStyle/>
            <a:p>
              <a:pPr algn="ctr"/>
              <a:r>
                <a:rPr lang="zh-CN" altLang="en-US" sz="1100" b="1" dirty="0">
                  <a:solidFill>
                    <a:srgbClr val="4472C4"/>
                  </a:solidFill>
                  <a:latin typeface="微软雅黑" panose="020B0503020204020204" charset="-122"/>
                  <a:ea typeface="微软雅黑" panose="020B0503020204020204" charset="-122"/>
                </a:rPr>
                <a:t>教学资源库</a:t>
              </a:r>
            </a:p>
          </p:txBody>
        </p:sp>
        <p:cxnSp>
          <p:nvCxnSpPr>
            <p:cNvPr id="58" name="直接连接符 57"/>
            <p:cNvCxnSpPr>
              <a:stCxn id="33" idx="4"/>
              <a:endCxn id="62" idx="0"/>
            </p:cNvCxnSpPr>
            <p:nvPr/>
          </p:nvCxnSpPr>
          <p:spPr>
            <a:xfrm>
              <a:off x="4447304" y="2024562"/>
              <a:ext cx="12130" cy="2280926"/>
            </a:xfrm>
            <a:prstGeom prst="lin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59" name="圆角矩形 58"/>
            <p:cNvSpPr/>
            <p:nvPr/>
          </p:nvSpPr>
          <p:spPr>
            <a:xfrm>
              <a:off x="3540954" y="2064275"/>
              <a:ext cx="2026226" cy="393686"/>
            </a:xfrm>
            <a:prstGeom prst="roundRect">
              <a:avLst/>
            </a:prstGeom>
          </p:spPr>
          <p:style>
            <a:lnRef idx="0">
              <a:schemeClr val="accent1"/>
            </a:lnRef>
            <a:fillRef idx="3">
              <a:schemeClr val="accent1"/>
            </a:fillRef>
            <a:effectRef idx="3">
              <a:schemeClr val="accent1"/>
            </a:effectRef>
            <a:fontRef idx="minor">
              <a:schemeClr val="lt1"/>
            </a:fontRef>
          </p:style>
          <p:txBody>
            <a:bodyPr lIns="71323" tIns="35662" rIns="71323" bIns="35662" rtlCol="0" anchor="ctr"/>
            <a:lstStyle/>
            <a:p>
              <a:pPr algn="ctr"/>
              <a:r>
                <a:rPr lang="zh-CN" altLang="en-US" sz="1100" b="1" dirty="0">
                  <a:solidFill>
                    <a:schemeClr val="bg1"/>
                  </a:solidFill>
                  <a:latin typeface="微软雅黑" panose="020B0503020204020204" charset="-122"/>
                  <a:ea typeface="微软雅黑" panose="020B0503020204020204" charset="-122"/>
                </a:rPr>
                <a:t>统一门户、统一身份认证、单点登录</a:t>
              </a:r>
            </a:p>
          </p:txBody>
        </p:sp>
        <p:sp>
          <p:nvSpPr>
            <p:cNvPr id="60" name="圆角矩形 59"/>
            <p:cNvSpPr/>
            <p:nvPr/>
          </p:nvSpPr>
          <p:spPr>
            <a:xfrm>
              <a:off x="3446320" y="3736081"/>
              <a:ext cx="2026226" cy="228099"/>
            </a:xfrm>
            <a:prstGeom prst="roundRect">
              <a:avLst/>
            </a:prstGeom>
          </p:spPr>
          <p:style>
            <a:lnRef idx="0">
              <a:schemeClr val="accent1"/>
            </a:lnRef>
            <a:fillRef idx="3">
              <a:schemeClr val="accent1"/>
            </a:fillRef>
            <a:effectRef idx="3">
              <a:schemeClr val="accent1"/>
            </a:effectRef>
            <a:fontRef idx="minor">
              <a:schemeClr val="lt1"/>
            </a:fontRef>
          </p:style>
          <p:txBody>
            <a:bodyPr lIns="71323" tIns="35662" rIns="71323" bIns="35662" rtlCol="0" anchor="ctr"/>
            <a:lstStyle/>
            <a:p>
              <a:pPr algn="ctr"/>
              <a:r>
                <a:rPr lang="zh-CN" altLang="en-US" sz="1200" b="1" dirty="0">
                  <a:solidFill>
                    <a:schemeClr val="bg1"/>
                  </a:solidFill>
                  <a:latin typeface="微软雅黑" panose="020B0503020204020204" charset="-122"/>
                  <a:ea typeface="微软雅黑" panose="020B0503020204020204" charset="-122"/>
                </a:rPr>
                <a:t>网络安全</a:t>
              </a:r>
            </a:p>
          </p:txBody>
        </p:sp>
        <p:sp>
          <p:nvSpPr>
            <p:cNvPr id="61" name="圆角矩形 60"/>
            <p:cNvSpPr/>
            <p:nvPr/>
          </p:nvSpPr>
          <p:spPr>
            <a:xfrm>
              <a:off x="3446320" y="4015343"/>
              <a:ext cx="2026226" cy="228099"/>
            </a:xfrm>
            <a:prstGeom prst="roundRect">
              <a:avLst/>
            </a:prstGeom>
          </p:spPr>
          <p:style>
            <a:lnRef idx="0">
              <a:schemeClr val="accent1"/>
            </a:lnRef>
            <a:fillRef idx="3">
              <a:schemeClr val="accent1"/>
            </a:fillRef>
            <a:effectRef idx="3">
              <a:schemeClr val="accent1"/>
            </a:effectRef>
            <a:fontRef idx="minor">
              <a:schemeClr val="lt1"/>
            </a:fontRef>
          </p:style>
          <p:txBody>
            <a:bodyPr lIns="71323" tIns="35662" rIns="71323" bIns="35662" rtlCol="0" anchor="ctr"/>
            <a:lstStyle/>
            <a:p>
              <a:pPr algn="ctr"/>
              <a:r>
                <a:rPr lang="zh-CN" altLang="en-US" sz="1200" b="1" dirty="0">
                  <a:solidFill>
                    <a:schemeClr val="bg1"/>
                  </a:solidFill>
                  <a:latin typeface="微软雅黑" panose="020B0503020204020204" charset="-122"/>
                  <a:ea typeface="微软雅黑" panose="020B0503020204020204" charset="-122"/>
                </a:rPr>
                <a:t>资源管理和负载均衡</a:t>
              </a:r>
            </a:p>
          </p:txBody>
        </p:sp>
        <p:sp>
          <p:nvSpPr>
            <p:cNvPr id="62" name="圆角矩形 61"/>
            <p:cNvSpPr/>
            <p:nvPr/>
          </p:nvSpPr>
          <p:spPr>
            <a:xfrm>
              <a:off x="3446320" y="4305488"/>
              <a:ext cx="2026226" cy="228099"/>
            </a:xfrm>
            <a:prstGeom prst="roundRect">
              <a:avLst/>
            </a:prstGeom>
          </p:spPr>
          <p:style>
            <a:lnRef idx="0">
              <a:schemeClr val="accent1"/>
            </a:lnRef>
            <a:fillRef idx="3">
              <a:schemeClr val="accent1"/>
            </a:fillRef>
            <a:effectRef idx="3">
              <a:schemeClr val="accent1"/>
            </a:effectRef>
            <a:fontRef idx="minor">
              <a:schemeClr val="lt1"/>
            </a:fontRef>
          </p:style>
          <p:txBody>
            <a:bodyPr lIns="71323" tIns="35662" rIns="71323" bIns="35662" rtlCol="0" anchor="ctr"/>
            <a:lstStyle/>
            <a:p>
              <a:pPr algn="ctr"/>
              <a:r>
                <a:rPr lang="zh-CN" altLang="en-US" sz="1200" b="1" dirty="0">
                  <a:solidFill>
                    <a:schemeClr val="bg1"/>
                  </a:solidFill>
                  <a:latin typeface="微软雅黑" panose="020B0503020204020204" charset="-122"/>
                  <a:ea typeface="微软雅黑" panose="020B0503020204020204" charset="-122"/>
                </a:rPr>
                <a:t>硬件虚拟化和应用虚拟化</a:t>
              </a:r>
            </a:p>
          </p:txBody>
        </p:sp>
        <p:cxnSp>
          <p:nvCxnSpPr>
            <p:cNvPr id="63" name="直接连接符 62"/>
            <p:cNvCxnSpPr>
              <a:stCxn id="62" idx="2"/>
              <a:endCxn id="23" idx="0"/>
            </p:cNvCxnSpPr>
            <p:nvPr/>
          </p:nvCxnSpPr>
          <p:spPr>
            <a:xfrm>
              <a:off x="4459433" y="4533587"/>
              <a:ext cx="854900" cy="189288"/>
            </a:xfrm>
            <a:prstGeom prst="lin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4" name="直接连接符 63"/>
            <p:cNvCxnSpPr>
              <a:stCxn id="62" idx="2"/>
              <a:endCxn id="22" idx="0"/>
            </p:cNvCxnSpPr>
            <p:nvPr/>
          </p:nvCxnSpPr>
          <p:spPr>
            <a:xfrm>
              <a:off x="4459433" y="4533587"/>
              <a:ext cx="361678" cy="234197"/>
            </a:xfrm>
            <a:prstGeom prst="lin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a:stCxn id="62" idx="2"/>
              <a:endCxn id="20" idx="0"/>
            </p:cNvCxnSpPr>
            <p:nvPr/>
          </p:nvCxnSpPr>
          <p:spPr>
            <a:xfrm flipH="1">
              <a:off x="4260006" y="4533587"/>
              <a:ext cx="199427" cy="234197"/>
            </a:xfrm>
            <a:prstGeom prst="lin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直接连接符 65"/>
            <p:cNvCxnSpPr>
              <a:stCxn id="62" idx="2"/>
              <a:endCxn id="16" idx="0"/>
            </p:cNvCxnSpPr>
            <p:nvPr/>
          </p:nvCxnSpPr>
          <p:spPr>
            <a:xfrm flipH="1">
              <a:off x="3695707" y="4533587"/>
              <a:ext cx="763727" cy="189288"/>
            </a:xfrm>
            <a:prstGeom prst="lin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a:stCxn id="76" idx="3"/>
            </p:cNvCxnSpPr>
            <p:nvPr/>
          </p:nvCxnSpPr>
          <p:spPr>
            <a:xfrm flipH="1">
              <a:off x="3240881" y="2944134"/>
              <a:ext cx="5304260" cy="132843"/>
            </a:xfrm>
            <a:prstGeom prst="lin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68" name="圆角矩形 67"/>
            <p:cNvSpPr/>
            <p:nvPr/>
          </p:nvSpPr>
          <p:spPr>
            <a:xfrm>
              <a:off x="6118052" y="2342366"/>
              <a:ext cx="239906" cy="1165463"/>
            </a:xfrm>
            <a:prstGeom prst="roundRect">
              <a:avLst/>
            </a:prstGeom>
          </p:spPr>
          <p:style>
            <a:lnRef idx="0">
              <a:schemeClr val="accent1"/>
            </a:lnRef>
            <a:fillRef idx="3">
              <a:schemeClr val="accent1"/>
            </a:fillRef>
            <a:effectRef idx="3">
              <a:schemeClr val="accent1"/>
            </a:effectRef>
            <a:fontRef idx="minor">
              <a:schemeClr val="lt1"/>
            </a:fontRef>
          </p:style>
          <p:txBody>
            <a:bodyPr lIns="71323" tIns="35662" rIns="71323" bIns="35662" rtlCol="0" anchor="ctr"/>
            <a:lstStyle/>
            <a:p>
              <a:pPr algn="ctr"/>
              <a:r>
                <a:rPr lang="zh-CN" altLang="en-US" sz="1100" b="1" dirty="0">
                  <a:solidFill>
                    <a:schemeClr val="bg1"/>
                  </a:solidFill>
                  <a:latin typeface="微软雅黑" panose="020B0503020204020204" charset="-122"/>
                  <a:ea typeface="微软雅黑" panose="020B0503020204020204" charset="-122"/>
                </a:rPr>
                <a:t>教学管理</a:t>
              </a:r>
            </a:p>
          </p:txBody>
        </p:sp>
        <p:sp>
          <p:nvSpPr>
            <p:cNvPr id="69" name="圆角矩形 68"/>
            <p:cNvSpPr/>
            <p:nvPr/>
          </p:nvSpPr>
          <p:spPr>
            <a:xfrm>
              <a:off x="6393869" y="2342366"/>
              <a:ext cx="239906" cy="1165463"/>
            </a:xfrm>
            <a:prstGeom prst="roundRect">
              <a:avLst/>
            </a:prstGeom>
          </p:spPr>
          <p:style>
            <a:lnRef idx="0">
              <a:schemeClr val="accent1"/>
            </a:lnRef>
            <a:fillRef idx="3">
              <a:schemeClr val="accent1"/>
            </a:fillRef>
            <a:effectRef idx="3">
              <a:schemeClr val="accent1"/>
            </a:effectRef>
            <a:fontRef idx="minor">
              <a:schemeClr val="lt1"/>
            </a:fontRef>
          </p:style>
          <p:txBody>
            <a:bodyPr lIns="71323" tIns="35662" rIns="71323" bIns="35662" rtlCol="0" anchor="ctr"/>
            <a:lstStyle/>
            <a:p>
              <a:pPr algn="ctr"/>
              <a:r>
                <a:rPr lang="zh-CN" altLang="en-US" sz="1100" b="1" dirty="0">
                  <a:solidFill>
                    <a:schemeClr val="bg1"/>
                  </a:solidFill>
                  <a:latin typeface="微软雅黑" panose="020B0503020204020204" charset="-122"/>
                  <a:ea typeface="微软雅黑" panose="020B0503020204020204" charset="-122"/>
                </a:rPr>
                <a:t>学工管理</a:t>
              </a:r>
            </a:p>
          </p:txBody>
        </p:sp>
        <p:sp>
          <p:nvSpPr>
            <p:cNvPr id="70" name="圆角矩形 69"/>
            <p:cNvSpPr/>
            <p:nvPr/>
          </p:nvSpPr>
          <p:spPr>
            <a:xfrm>
              <a:off x="6660211" y="2342366"/>
              <a:ext cx="239906" cy="1165463"/>
            </a:xfrm>
            <a:prstGeom prst="roundRect">
              <a:avLst/>
            </a:prstGeom>
          </p:spPr>
          <p:style>
            <a:lnRef idx="0">
              <a:schemeClr val="accent1"/>
            </a:lnRef>
            <a:fillRef idx="3">
              <a:schemeClr val="accent1"/>
            </a:fillRef>
            <a:effectRef idx="3">
              <a:schemeClr val="accent1"/>
            </a:effectRef>
            <a:fontRef idx="minor">
              <a:schemeClr val="lt1"/>
            </a:fontRef>
          </p:style>
          <p:txBody>
            <a:bodyPr lIns="71323" tIns="35662" rIns="71323" bIns="35662" rtlCol="0" anchor="ctr"/>
            <a:lstStyle/>
            <a:p>
              <a:pPr algn="ctr"/>
              <a:r>
                <a:rPr lang="zh-CN" altLang="en-US" sz="1100" b="1" dirty="0">
                  <a:solidFill>
                    <a:schemeClr val="bg1"/>
                  </a:solidFill>
                  <a:latin typeface="微软雅黑" panose="020B0503020204020204" charset="-122"/>
                  <a:ea typeface="微软雅黑" panose="020B0503020204020204" charset="-122"/>
                </a:rPr>
                <a:t>人事管理</a:t>
              </a:r>
            </a:p>
          </p:txBody>
        </p:sp>
        <p:sp>
          <p:nvSpPr>
            <p:cNvPr id="71" name="圆角矩形 70"/>
            <p:cNvSpPr/>
            <p:nvPr/>
          </p:nvSpPr>
          <p:spPr>
            <a:xfrm>
              <a:off x="6936028" y="2342366"/>
              <a:ext cx="239906" cy="1165463"/>
            </a:xfrm>
            <a:prstGeom prst="roundRect">
              <a:avLst/>
            </a:prstGeom>
          </p:spPr>
          <p:style>
            <a:lnRef idx="0">
              <a:schemeClr val="accent1"/>
            </a:lnRef>
            <a:fillRef idx="3">
              <a:schemeClr val="accent1"/>
            </a:fillRef>
            <a:effectRef idx="3">
              <a:schemeClr val="accent1"/>
            </a:effectRef>
            <a:fontRef idx="minor">
              <a:schemeClr val="lt1"/>
            </a:fontRef>
          </p:style>
          <p:txBody>
            <a:bodyPr lIns="71323" tIns="35662" rIns="71323" bIns="35662" rtlCol="0" anchor="ctr"/>
            <a:lstStyle/>
            <a:p>
              <a:pPr algn="ctr"/>
              <a:r>
                <a:rPr lang="zh-CN" altLang="en-US" sz="1100" b="1" dirty="0">
                  <a:solidFill>
                    <a:schemeClr val="bg1"/>
                  </a:solidFill>
                  <a:latin typeface="微软雅黑" panose="020B0503020204020204" charset="-122"/>
                  <a:ea typeface="微软雅黑" panose="020B0503020204020204" charset="-122"/>
                </a:rPr>
                <a:t>后勤管理</a:t>
              </a:r>
            </a:p>
          </p:txBody>
        </p:sp>
        <p:sp>
          <p:nvSpPr>
            <p:cNvPr id="72" name="圆角矩形 71"/>
            <p:cNvSpPr/>
            <p:nvPr/>
          </p:nvSpPr>
          <p:spPr>
            <a:xfrm>
              <a:off x="7202371" y="2361402"/>
              <a:ext cx="239906" cy="1165463"/>
            </a:xfrm>
            <a:prstGeom prst="roundRect">
              <a:avLst/>
            </a:prstGeom>
          </p:spPr>
          <p:style>
            <a:lnRef idx="0">
              <a:schemeClr val="accent1"/>
            </a:lnRef>
            <a:fillRef idx="3">
              <a:schemeClr val="accent1"/>
            </a:fillRef>
            <a:effectRef idx="3">
              <a:schemeClr val="accent1"/>
            </a:effectRef>
            <a:fontRef idx="minor">
              <a:schemeClr val="lt1"/>
            </a:fontRef>
          </p:style>
          <p:txBody>
            <a:bodyPr lIns="71323" tIns="35662" rIns="71323" bIns="35662" rtlCol="0" anchor="ctr"/>
            <a:lstStyle/>
            <a:p>
              <a:pPr algn="ctr"/>
              <a:r>
                <a:rPr lang="zh-CN" altLang="en-US" sz="1100" b="1" dirty="0">
                  <a:solidFill>
                    <a:schemeClr val="bg1"/>
                  </a:solidFill>
                  <a:latin typeface="微软雅黑" panose="020B0503020204020204" charset="-122"/>
                  <a:ea typeface="微软雅黑" panose="020B0503020204020204" charset="-122"/>
                </a:rPr>
                <a:t>科研管理</a:t>
              </a:r>
            </a:p>
          </p:txBody>
        </p:sp>
        <p:sp>
          <p:nvSpPr>
            <p:cNvPr id="73" name="圆角矩形 72"/>
            <p:cNvSpPr/>
            <p:nvPr/>
          </p:nvSpPr>
          <p:spPr>
            <a:xfrm>
              <a:off x="7478188" y="2361402"/>
              <a:ext cx="239906" cy="1165463"/>
            </a:xfrm>
            <a:prstGeom prst="roundRect">
              <a:avLst/>
            </a:prstGeom>
          </p:spPr>
          <p:style>
            <a:lnRef idx="0">
              <a:schemeClr val="accent1"/>
            </a:lnRef>
            <a:fillRef idx="3">
              <a:schemeClr val="accent1"/>
            </a:fillRef>
            <a:effectRef idx="3">
              <a:schemeClr val="accent1"/>
            </a:effectRef>
            <a:fontRef idx="minor">
              <a:schemeClr val="lt1"/>
            </a:fontRef>
          </p:style>
          <p:txBody>
            <a:bodyPr lIns="71323" tIns="35662" rIns="71323" bIns="35662" rtlCol="0" anchor="ctr"/>
            <a:lstStyle/>
            <a:p>
              <a:pPr algn="ctr"/>
              <a:r>
                <a:rPr lang="zh-CN" altLang="en-US" sz="1100" b="1" dirty="0">
                  <a:solidFill>
                    <a:schemeClr val="bg1"/>
                  </a:solidFill>
                  <a:latin typeface="微软雅黑" panose="020B0503020204020204" charset="-122"/>
                  <a:ea typeface="微软雅黑" panose="020B0503020204020204" charset="-122"/>
                </a:rPr>
                <a:t>实训教学管理</a:t>
              </a:r>
            </a:p>
          </p:txBody>
        </p:sp>
        <p:sp>
          <p:nvSpPr>
            <p:cNvPr id="74" name="圆角矩形 73"/>
            <p:cNvSpPr/>
            <p:nvPr/>
          </p:nvSpPr>
          <p:spPr>
            <a:xfrm>
              <a:off x="7744531" y="2361402"/>
              <a:ext cx="239906" cy="1165463"/>
            </a:xfrm>
            <a:prstGeom prst="roundRect">
              <a:avLst/>
            </a:prstGeom>
          </p:spPr>
          <p:style>
            <a:lnRef idx="0">
              <a:schemeClr val="accent1"/>
            </a:lnRef>
            <a:fillRef idx="3">
              <a:schemeClr val="accent1"/>
            </a:fillRef>
            <a:effectRef idx="3">
              <a:schemeClr val="accent1"/>
            </a:effectRef>
            <a:fontRef idx="minor">
              <a:schemeClr val="lt1"/>
            </a:fontRef>
          </p:style>
          <p:txBody>
            <a:bodyPr lIns="71323" tIns="35662" rIns="71323" bIns="35662" rtlCol="0" anchor="ctr"/>
            <a:lstStyle/>
            <a:p>
              <a:pPr algn="ctr"/>
              <a:r>
                <a:rPr lang="zh-CN" altLang="en-US" sz="1100" b="1" dirty="0">
                  <a:solidFill>
                    <a:schemeClr val="bg1"/>
                  </a:solidFill>
                  <a:latin typeface="微软雅黑" panose="020B0503020204020204" charset="-122"/>
                  <a:ea typeface="微软雅黑" panose="020B0503020204020204" charset="-122"/>
                </a:rPr>
                <a:t>招生就业管理</a:t>
              </a:r>
            </a:p>
          </p:txBody>
        </p:sp>
        <p:sp>
          <p:nvSpPr>
            <p:cNvPr id="75" name="圆角矩形 74"/>
            <p:cNvSpPr/>
            <p:nvPr/>
          </p:nvSpPr>
          <p:spPr>
            <a:xfrm>
              <a:off x="8020348" y="2361402"/>
              <a:ext cx="239906" cy="1165463"/>
            </a:xfrm>
            <a:prstGeom prst="roundRect">
              <a:avLst/>
            </a:prstGeom>
          </p:spPr>
          <p:style>
            <a:lnRef idx="0">
              <a:schemeClr val="accent1"/>
            </a:lnRef>
            <a:fillRef idx="3">
              <a:schemeClr val="accent1"/>
            </a:fillRef>
            <a:effectRef idx="3">
              <a:schemeClr val="accent1"/>
            </a:effectRef>
            <a:fontRef idx="minor">
              <a:schemeClr val="lt1"/>
            </a:fontRef>
          </p:style>
          <p:txBody>
            <a:bodyPr lIns="71323" tIns="35662" rIns="71323" bIns="35662" rtlCol="0" anchor="ctr"/>
            <a:lstStyle/>
            <a:p>
              <a:pPr algn="ctr"/>
              <a:r>
                <a:rPr lang="zh-CN" altLang="en-US" sz="1100" b="1" dirty="0">
                  <a:solidFill>
                    <a:schemeClr val="bg1"/>
                  </a:solidFill>
                  <a:latin typeface="微软雅黑" panose="020B0503020204020204" charset="-122"/>
                  <a:ea typeface="微软雅黑" panose="020B0503020204020204" charset="-122"/>
                </a:rPr>
                <a:t>顶岗实习管理</a:t>
              </a:r>
            </a:p>
          </p:txBody>
        </p:sp>
        <p:sp>
          <p:nvSpPr>
            <p:cNvPr id="76" name="圆角矩形 75"/>
            <p:cNvSpPr/>
            <p:nvPr/>
          </p:nvSpPr>
          <p:spPr>
            <a:xfrm>
              <a:off x="8305235" y="2361402"/>
              <a:ext cx="239906" cy="1165463"/>
            </a:xfrm>
            <a:prstGeom prst="roundRect">
              <a:avLst/>
            </a:prstGeom>
          </p:spPr>
          <p:style>
            <a:lnRef idx="0">
              <a:schemeClr val="accent1"/>
            </a:lnRef>
            <a:fillRef idx="3">
              <a:schemeClr val="accent1"/>
            </a:fillRef>
            <a:effectRef idx="3">
              <a:schemeClr val="accent1"/>
            </a:effectRef>
            <a:fontRef idx="minor">
              <a:schemeClr val="lt1"/>
            </a:fontRef>
          </p:style>
          <p:txBody>
            <a:bodyPr lIns="71323" tIns="35662" rIns="71323" bIns="35662" rtlCol="0" anchor="ctr"/>
            <a:lstStyle/>
            <a:p>
              <a:pPr algn="ctr"/>
              <a:r>
                <a:rPr lang="zh-CN" altLang="en-US" sz="1100" b="1" dirty="0">
                  <a:solidFill>
                    <a:schemeClr val="bg1"/>
                  </a:solidFill>
                  <a:latin typeface="微软雅黑" panose="020B0503020204020204" charset="-122"/>
                  <a:ea typeface="微软雅黑" panose="020B0503020204020204" charset="-122"/>
                </a:rPr>
                <a:t>行政办公管理</a:t>
              </a:r>
            </a:p>
          </p:txBody>
        </p:sp>
        <p:sp>
          <p:nvSpPr>
            <p:cNvPr id="77" name="TextBox 76"/>
            <p:cNvSpPr txBox="1"/>
            <p:nvPr/>
          </p:nvSpPr>
          <p:spPr>
            <a:xfrm>
              <a:off x="6138776" y="4307314"/>
              <a:ext cx="1063596" cy="564463"/>
            </a:xfrm>
            <a:prstGeom prst="rect">
              <a:avLst/>
            </a:prstGeom>
            <a:solidFill>
              <a:schemeClr val="accent1">
                <a:lumMod val="75000"/>
              </a:schemeClr>
            </a:solidFill>
          </p:spPr>
          <p:txBody>
            <a:bodyPr wrap="square" lIns="71323" tIns="35662" rIns="71323" bIns="35662" rtlCol="0" anchor="ctr" anchorCtr="0">
              <a:spAutoFit/>
            </a:bodyPr>
            <a:lstStyle/>
            <a:p>
              <a:pPr algn="ctr">
                <a:lnSpc>
                  <a:spcPct val="200000"/>
                </a:lnSpc>
              </a:pPr>
              <a:r>
                <a:rPr lang="zh-CN" altLang="en-US" sz="1600" b="1" dirty="0">
                  <a:solidFill>
                    <a:schemeClr val="bg1"/>
                  </a:solidFill>
                  <a:latin typeface="微软雅黑" panose="020B0503020204020204" charset="-122"/>
                  <a:ea typeface="微软雅黑" panose="020B0503020204020204" charset="-122"/>
                </a:rPr>
                <a:t>智能平台</a:t>
              </a:r>
            </a:p>
          </p:txBody>
        </p:sp>
      </p:grpSp>
      <p:sp>
        <p:nvSpPr>
          <p:cNvPr id="6" name="矩形 5"/>
          <p:cNvSpPr/>
          <p:nvPr/>
        </p:nvSpPr>
        <p:spPr>
          <a:xfrm>
            <a:off x="4645338" y="955768"/>
            <a:ext cx="2095445" cy="400110"/>
          </a:xfrm>
          <a:prstGeom prst="rect">
            <a:avLst/>
          </a:prstGeom>
        </p:spPr>
        <p:txBody>
          <a:bodyPr wrap="none">
            <a:spAutoFit/>
          </a:bodyPr>
          <a:lstStyle/>
          <a:p>
            <a:r>
              <a:rPr lang="zh-CN" altLang="en-US" sz="2000" b="1" dirty="0">
                <a:solidFill>
                  <a:srgbClr val="C00000"/>
                </a:solidFill>
                <a:ea typeface="微软雅黑" pitchFamily="34" charset="-122"/>
              </a:rPr>
              <a:t>智能校园  双引擎</a:t>
            </a:r>
            <a:endParaRPr lang="zh-CN" altLang="en-US" sz="2000" b="1" dirty="0">
              <a:solidFill>
                <a:srgbClr val="C00000"/>
              </a:solidFill>
              <a:ea typeface="微软雅黑" pitchFamily="34" charset="-122"/>
              <a:sym typeface="微软雅黑" panose="020B0503020204020204" pitchFamily="34" charset="-122"/>
            </a:endParaRPr>
          </a:p>
        </p:txBody>
      </p:sp>
    </p:spTree>
    <p:extLst>
      <p:ext uri="{BB962C8B-B14F-4D97-AF65-F5344CB8AC3E}">
        <p14:creationId xmlns:p14="http://schemas.microsoft.com/office/powerpoint/2010/main" val="4460494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29</a:t>
            </a:r>
            <a:endParaRPr lang="zh-CN" altLang="en-US" sz="1600" b="1" dirty="0">
              <a:solidFill>
                <a:prstClr val="white"/>
              </a:solidFill>
            </a:endParaRPr>
          </a:p>
        </p:txBody>
      </p:sp>
      <p:cxnSp>
        <p:nvCxnSpPr>
          <p:cNvPr id="32" name="直接连接符 31"/>
          <p:cNvCxnSpPr/>
          <p:nvPr/>
        </p:nvCxnSpPr>
        <p:spPr>
          <a:xfrm>
            <a:off x="1768416" y="404813"/>
            <a:ext cx="98139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MH_Other_5"/>
          <p:cNvSpPr>
            <a:spLocks noChangeArrowheads="1"/>
          </p:cNvSpPr>
          <p:nvPr>
            <p:custDataLst>
              <p:tags r:id="rId1"/>
            </p:custDataLst>
          </p:nvPr>
        </p:nvSpPr>
        <p:spPr bwMode="auto">
          <a:xfrm>
            <a:off x="228925" y="753082"/>
            <a:ext cx="3272558" cy="507006"/>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（十六）诊断</a:t>
            </a:r>
            <a:r>
              <a:rPr lang="zh-CN" altLang="en-US" sz="2000" b="1" dirty="0">
                <a:solidFill>
                  <a:srgbClr val="FFFFFF"/>
                </a:solidFill>
                <a:ea typeface="微软雅黑" pitchFamily="34" charset="-122"/>
              </a:rPr>
              <a:t>改进  六</a:t>
            </a:r>
            <a:r>
              <a:rPr lang="zh-CN" altLang="en-US" sz="2000" b="1" dirty="0" smtClean="0">
                <a:solidFill>
                  <a:srgbClr val="FFFFFF"/>
                </a:solidFill>
                <a:ea typeface="微软雅黑" pitchFamily="34" charset="-122"/>
              </a:rPr>
              <a:t>改变</a:t>
            </a:r>
            <a:endParaRPr lang="zh-CN" altLang="en-US" sz="2000" b="1" dirty="0">
              <a:solidFill>
                <a:srgbClr val="FFFFFF"/>
              </a:solidFill>
              <a:ea typeface="微软雅黑" pitchFamily="34" charset="-122"/>
              <a:sym typeface="微软雅黑" panose="020B0503020204020204" pitchFamily="34" charset="-122"/>
            </a:endParaRPr>
          </a:p>
        </p:txBody>
      </p:sp>
      <p:sp>
        <p:nvSpPr>
          <p:cNvPr id="10" name="TextBox 9"/>
          <p:cNvSpPr txBox="1"/>
          <p:nvPr/>
        </p:nvSpPr>
        <p:spPr>
          <a:xfrm>
            <a:off x="1655747" y="1508025"/>
            <a:ext cx="8529443" cy="3816449"/>
          </a:xfrm>
          <a:prstGeom prst="rect">
            <a:avLst/>
          </a:prstGeom>
          <a:noFill/>
          <a:ln cmpd="sng">
            <a:solidFill>
              <a:schemeClr val="accent2"/>
            </a:solidFill>
          </a:ln>
        </p:spPr>
        <p:txBody>
          <a:bodyPr wrap="square" lIns="71323" tIns="35662" rIns="71323" bIns="35662" rtlCol="0">
            <a:spAutoFit/>
          </a:bodyPr>
          <a:lstStyle/>
          <a:p>
            <a:pPr>
              <a:lnSpc>
                <a:spcPct val="200000"/>
              </a:lnSpc>
            </a:pPr>
            <a:r>
              <a:rPr lang="zh-CN" altLang="en-US" sz="1900" b="1" dirty="0">
                <a:latin typeface="微软雅黑" panose="020B0503020204020204" charset="-122"/>
                <a:ea typeface="微软雅黑" panose="020B0503020204020204" charset="-122"/>
              </a:rPr>
              <a:t>六改变：</a:t>
            </a:r>
            <a:endParaRPr lang="en-US" altLang="zh-CN" sz="1900" b="1" dirty="0">
              <a:latin typeface="微软雅黑" panose="020B0503020204020204" charset="-122"/>
              <a:ea typeface="微软雅黑" panose="020B0503020204020204" charset="-122"/>
            </a:endParaRPr>
          </a:p>
          <a:p>
            <a:pPr marL="267462" indent="-267462">
              <a:lnSpc>
                <a:spcPct val="150000"/>
              </a:lnSpc>
              <a:buFont typeface="Wingdings" panose="05000000000000000000" pitchFamily="2" charset="2"/>
              <a:buChar char="u"/>
            </a:pPr>
            <a:r>
              <a:rPr lang="zh-CN" altLang="en-US" sz="1900" dirty="0">
                <a:latin typeface="微软雅黑" panose="020B0503020204020204" charset="-122"/>
                <a:ea typeface="微软雅黑" panose="020B0503020204020204" charset="-122"/>
              </a:rPr>
              <a:t>  发展理念改变：规模数量、     效益质量</a:t>
            </a:r>
            <a:endParaRPr lang="en-US" altLang="zh-CN" sz="1900" dirty="0">
              <a:latin typeface="微软雅黑" panose="020B0503020204020204" charset="-122"/>
              <a:ea typeface="微软雅黑" panose="020B0503020204020204" charset="-122"/>
            </a:endParaRPr>
          </a:p>
          <a:p>
            <a:pPr marL="267462" indent="-267462">
              <a:lnSpc>
                <a:spcPct val="150000"/>
              </a:lnSpc>
              <a:buFont typeface="Wingdings" panose="05000000000000000000" pitchFamily="2" charset="2"/>
              <a:buChar char="u"/>
            </a:pPr>
            <a:r>
              <a:rPr lang="zh-CN" altLang="en-US" sz="1900" dirty="0">
                <a:latin typeface="微软雅黑" panose="020B0503020204020204" charset="-122"/>
                <a:ea typeface="微软雅黑" panose="020B0503020204020204" charset="-122"/>
              </a:rPr>
              <a:t>  校园信息化形态改变：云 、物 、大 、智 、流</a:t>
            </a:r>
            <a:endParaRPr lang="en-US" altLang="zh-CN" sz="1900" dirty="0">
              <a:latin typeface="微软雅黑" panose="020B0503020204020204" charset="-122"/>
              <a:ea typeface="微软雅黑" panose="020B0503020204020204" charset="-122"/>
            </a:endParaRPr>
          </a:p>
          <a:p>
            <a:pPr marL="267462" indent="-267462">
              <a:lnSpc>
                <a:spcPct val="150000"/>
              </a:lnSpc>
              <a:buFont typeface="Wingdings" panose="05000000000000000000" pitchFamily="2" charset="2"/>
              <a:buChar char="u"/>
            </a:pPr>
            <a:r>
              <a:rPr lang="zh-CN" altLang="en-US" sz="1900" dirty="0">
                <a:latin typeface="微软雅黑" panose="020B0503020204020204" charset="-122"/>
                <a:ea typeface="微软雅黑" panose="020B0503020204020204" charset="-122"/>
              </a:rPr>
              <a:t>  校园内部治理形态改变：“三全”（全员、全过程、全方位）“三共”（共创、共治、共享）</a:t>
            </a:r>
            <a:endParaRPr lang="en-US" altLang="zh-CN" sz="1900" dirty="0">
              <a:latin typeface="微软雅黑" panose="020B0503020204020204" charset="-122"/>
              <a:ea typeface="微软雅黑" panose="020B0503020204020204" charset="-122"/>
            </a:endParaRPr>
          </a:p>
          <a:p>
            <a:pPr marL="267462" indent="-267462">
              <a:lnSpc>
                <a:spcPct val="150000"/>
              </a:lnSpc>
              <a:buFont typeface="Wingdings" panose="05000000000000000000" pitchFamily="2" charset="2"/>
              <a:buChar char="u"/>
            </a:pPr>
            <a:r>
              <a:rPr lang="zh-CN" altLang="en-US" sz="1900" dirty="0">
                <a:latin typeface="微软雅黑" panose="020B0503020204020204" charset="-122"/>
                <a:ea typeface="微软雅黑" panose="020B0503020204020204" charset="-122"/>
              </a:rPr>
              <a:t>  学校组织形态改变：上级组织确定架构、   质量需求确定架构</a:t>
            </a:r>
            <a:endParaRPr lang="en-US" altLang="zh-CN" sz="1900" dirty="0">
              <a:latin typeface="微软雅黑" panose="020B0503020204020204" charset="-122"/>
              <a:ea typeface="微软雅黑" panose="020B0503020204020204" charset="-122"/>
            </a:endParaRPr>
          </a:p>
          <a:p>
            <a:pPr marL="267462" indent="-267462">
              <a:lnSpc>
                <a:spcPct val="150000"/>
              </a:lnSpc>
              <a:buFont typeface="Wingdings" panose="05000000000000000000" pitchFamily="2" charset="2"/>
              <a:buChar char="u"/>
            </a:pPr>
            <a:r>
              <a:rPr lang="zh-CN" altLang="en-US" sz="1900" dirty="0">
                <a:latin typeface="微软雅黑" panose="020B0503020204020204" charset="-122"/>
                <a:ea typeface="微软雅黑" panose="020B0503020204020204" charset="-122"/>
              </a:rPr>
              <a:t> 教学（专业、课程）形态改变：专业</a:t>
            </a:r>
            <a:r>
              <a:rPr lang="en-US" altLang="zh-CN" sz="1900" dirty="0">
                <a:latin typeface="微软雅黑" panose="020B0503020204020204" charset="-122"/>
                <a:ea typeface="微软雅黑" panose="020B0503020204020204" charset="-122"/>
              </a:rPr>
              <a:t>+</a:t>
            </a:r>
            <a:r>
              <a:rPr lang="zh-CN" altLang="en-US" sz="1900" dirty="0">
                <a:latin typeface="微软雅黑" panose="020B0503020204020204" charset="-122"/>
                <a:ea typeface="微软雅黑" panose="020B0503020204020204" charset="-122"/>
              </a:rPr>
              <a:t>互联网</a:t>
            </a:r>
            <a:r>
              <a:rPr lang="en-US" altLang="zh-CN" sz="1900" dirty="0">
                <a:latin typeface="微软雅黑" panose="020B0503020204020204" charset="-122"/>
                <a:ea typeface="微软雅黑" panose="020B0503020204020204" charset="-122"/>
              </a:rPr>
              <a:t>+</a:t>
            </a:r>
            <a:r>
              <a:rPr lang="zh-CN" altLang="en-US" sz="1900" dirty="0">
                <a:latin typeface="微软雅黑" panose="020B0503020204020204" charset="-122"/>
                <a:ea typeface="微软雅黑" panose="020B0503020204020204" charset="-122"/>
              </a:rPr>
              <a:t>双创、“教学做训创研”</a:t>
            </a:r>
            <a:endParaRPr lang="en-US" altLang="zh-CN" sz="1900" dirty="0">
              <a:latin typeface="微软雅黑" panose="020B0503020204020204" charset="-122"/>
              <a:ea typeface="微软雅黑" panose="020B0503020204020204" charset="-122"/>
            </a:endParaRPr>
          </a:p>
          <a:p>
            <a:pPr marL="267462" indent="-267462">
              <a:lnSpc>
                <a:spcPct val="150000"/>
              </a:lnSpc>
              <a:buFont typeface="Wingdings" panose="05000000000000000000" pitchFamily="2" charset="2"/>
              <a:buChar char="u"/>
            </a:pPr>
            <a:r>
              <a:rPr lang="zh-CN" altLang="en-US" sz="1900" dirty="0">
                <a:latin typeface="微软雅黑" panose="020B0503020204020204" charset="-122"/>
                <a:ea typeface="微软雅黑" panose="020B0503020204020204" charset="-122"/>
              </a:rPr>
              <a:t>  办学形态改变：感知社会、对接产业     融入产业、     引领产业</a:t>
            </a:r>
          </a:p>
        </p:txBody>
      </p:sp>
    </p:spTree>
    <p:extLst>
      <p:ext uri="{BB962C8B-B14F-4D97-AF65-F5344CB8AC3E}">
        <p14:creationId xmlns:p14="http://schemas.microsoft.com/office/powerpoint/2010/main" val="13540225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30</a:t>
            </a:r>
            <a:endParaRPr lang="zh-CN" altLang="en-US" sz="1600" b="1" dirty="0">
              <a:solidFill>
                <a:prstClr val="white"/>
              </a:solidFill>
            </a:endParaRPr>
          </a:p>
        </p:txBody>
      </p:sp>
      <p:cxnSp>
        <p:nvCxnSpPr>
          <p:cNvPr id="32" name="直接连接符 31"/>
          <p:cNvCxnSpPr/>
          <p:nvPr/>
        </p:nvCxnSpPr>
        <p:spPr>
          <a:xfrm>
            <a:off x="1768416" y="404813"/>
            <a:ext cx="98139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MH_Other_5"/>
          <p:cNvSpPr>
            <a:spLocks noChangeArrowheads="1"/>
          </p:cNvSpPr>
          <p:nvPr>
            <p:custDataLst>
              <p:tags r:id="rId1"/>
            </p:custDataLst>
          </p:nvPr>
        </p:nvSpPr>
        <p:spPr bwMode="auto">
          <a:xfrm>
            <a:off x="228926" y="715882"/>
            <a:ext cx="3194498" cy="52190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（十七）诊断</a:t>
            </a:r>
            <a:r>
              <a:rPr lang="zh-CN" altLang="en-US" sz="2000" b="1" dirty="0">
                <a:solidFill>
                  <a:srgbClr val="FFFFFF"/>
                </a:solidFill>
                <a:ea typeface="微软雅黑" pitchFamily="34" charset="-122"/>
              </a:rPr>
              <a:t>改进   六</a:t>
            </a:r>
            <a:r>
              <a:rPr lang="zh-CN" altLang="en-US" sz="2000" b="1" dirty="0" smtClean="0">
                <a:solidFill>
                  <a:srgbClr val="FFFFFF"/>
                </a:solidFill>
                <a:ea typeface="微软雅黑" pitchFamily="34" charset="-122"/>
              </a:rPr>
              <a:t>表征</a:t>
            </a:r>
            <a:endParaRPr lang="zh-CN" altLang="en-US" sz="2000" b="1" dirty="0">
              <a:solidFill>
                <a:srgbClr val="FFFFFF"/>
              </a:solidFill>
              <a:ea typeface="微软雅黑" pitchFamily="34" charset="-122"/>
              <a:sym typeface="微软雅黑" panose="020B0503020204020204" pitchFamily="34" charset="-122"/>
            </a:endParaRPr>
          </a:p>
        </p:txBody>
      </p:sp>
      <p:grpSp>
        <p:nvGrpSpPr>
          <p:cNvPr id="10" name="组合 9"/>
          <p:cNvGrpSpPr/>
          <p:nvPr/>
        </p:nvGrpSpPr>
        <p:grpSpPr>
          <a:xfrm>
            <a:off x="1567385" y="1630504"/>
            <a:ext cx="8197410" cy="4163540"/>
            <a:chOff x="759023" y="1533446"/>
            <a:chExt cx="7219936" cy="3704050"/>
          </a:xfrm>
        </p:grpSpPr>
        <p:grpSp>
          <p:nvGrpSpPr>
            <p:cNvPr id="12" name="Group 54"/>
            <p:cNvGrpSpPr/>
            <p:nvPr/>
          </p:nvGrpSpPr>
          <p:grpSpPr bwMode="auto">
            <a:xfrm>
              <a:off x="876134" y="1533446"/>
              <a:ext cx="6131089" cy="448469"/>
              <a:chOff x="830" y="1215"/>
              <a:chExt cx="4024" cy="339"/>
            </a:xfrm>
          </p:grpSpPr>
          <p:sp>
            <p:nvSpPr>
              <p:cNvPr id="48" name="AutoShape 6"/>
              <p:cNvSpPr>
                <a:spLocks noChangeArrowheads="1"/>
              </p:cNvSpPr>
              <p:nvPr/>
            </p:nvSpPr>
            <p:spPr bwMode="gray">
              <a:xfrm>
                <a:off x="1013" y="1215"/>
                <a:ext cx="3841" cy="334"/>
              </a:xfrm>
              <a:prstGeom prst="roundRect">
                <a:avLst>
                  <a:gd name="adj" fmla="val 50000"/>
                </a:avLst>
              </a:prstGeom>
            </p:spPr>
            <p:style>
              <a:lnRef idx="1">
                <a:schemeClr val="accent2"/>
              </a:lnRef>
              <a:fillRef idx="2">
                <a:schemeClr val="accent2"/>
              </a:fillRef>
              <a:effectRef idx="1">
                <a:schemeClr val="accent2"/>
              </a:effectRef>
              <a:fontRef idx="minor">
                <a:schemeClr val="dk1"/>
              </a:fontRef>
            </p:style>
            <p:txBody>
              <a:bodyPr wrap="none" anchor="ctr"/>
              <a:lstStyle/>
              <a:p>
                <a:pPr>
                  <a:defRPr/>
                </a:pPr>
                <a:r>
                  <a:rPr lang="en-US" altLang="zh-CN" sz="1600" dirty="0">
                    <a:solidFill>
                      <a:schemeClr val="tx1"/>
                    </a:solidFill>
                    <a:latin typeface="微软雅黑" panose="020B0503020204020204" charset="-122"/>
                    <a:ea typeface="微软雅黑" panose="020B0503020204020204" charset="-122"/>
                  </a:rPr>
                  <a:t> </a:t>
                </a:r>
                <a:r>
                  <a:rPr lang="zh-CN" altLang="en-US" sz="1600" b="1" dirty="0">
                    <a:solidFill>
                      <a:schemeClr val="tx1"/>
                    </a:solidFill>
                    <a:latin typeface="微软雅黑" panose="020B0503020204020204" charset="-122"/>
                    <a:ea typeface="微软雅黑" panose="020B0503020204020204" charset="-122"/>
                  </a:rPr>
                  <a:t>是否从过去主要关注结果质量评价向关注质量形成的全过程转变</a:t>
                </a:r>
              </a:p>
            </p:txBody>
          </p:sp>
          <p:grpSp>
            <p:nvGrpSpPr>
              <p:cNvPr id="49" name="Group 7"/>
              <p:cNvGrpSpPr/>
              <p:nvPr/>
            </p:nvGrpSpPr>
            <p:grpSpPr bwMode="auto">
              <a:xfrm>
                <a:off x="830" y="1238"/>
                <a:ext cx="316" cy="316"/>
                <a:chOff x="980" y="1412"/>
                <a:chExt cx="316" cy="316"/>
              </a:xfrm>
            </p:grpSpPr>
            <p:sp>
              <p:nvSpPr>
                <p:cNvPr id="50" name="Oval 8"/>
                <p:cNvSpPr>
                  <a:spLocks noChangeArrowheads="1"/>
                </p:cNvSpPr>
                <p:nvPr/>
              </p:nvSpPr>
              <p:spPr bwMode="gray">
                <a:xfrm>
                  <a:off x="980" y="1412"/>
                  <a:ext cx="316" cy="316"/>
                </a:xfrm>
                <a:prstGeom prst="ellipse">
                  <a:avLst/>
                </a:prstGeom>
              </p:spPr>
              <p:style>
                <a:lnRef idx="1">
                  <a:schemeClr val="accent2"/>
                </a:lnRef>
                <a:fillRef idx="2">
                  <a:schemeClr val="accent2"/>
                </a:fillRef>
                <a:effectRef idx="1">
                  <a:schemeClr val="accent2"/>
                </a:effectRef>
                <a:fontRef idx="minor">
                  <a:schemeClr val="dk1"/>
                </a:fontRef>
              </p:style>
              <p:txBody>
                <a:bodyPr wrap="none" anchor="ctr"/>
                <a:lstStyle/>
                <a:p>
                  <a:endParaRPr lang="zh-CN" altLang="zh-CN" sz="1600">
                    <a:solidFill>
                      <a:schemeClr val="tx1"/>
                    </a:solidFill>
                    <a:latin typeface="微软雅黑" panose="020B0503020204020204" charset="-122"/>
                    <a:ea typeface="微软雅黑" panose="020B0503020204020204" charset="-122"/>
                  </a:endParaRPr>
                </a:p>
              </p:txBody>
            </p:sp>
            <p:sp>
              <p:nvSpPr>
                <p:cNvPr id="51" name="Oval 9"/>
                <p:cNvSpPr>
                  <a:spLocks noChangeArrowheads="1"/>
                </p:cNvSpPr>
                <p:nvPr/>
              </p:nvSpPr>
              <p:spPr bwMode="gray">
                <a:xfrm>
                  <a:off x="1028" y="1461"/>
                  <a:ext cx="220" cy="220"/>
                </a:xfrm>
                <a:prstGeom prst="ellipse">
                  <a:avLst/>
                </a:prstGeom>
              </p:spPr>
              <p:style>
                <a:lnRef idx="1">
                  <a:schemeClr val="accent2"/>
                </a:lnRef>
                <a:fillRef idx="2">
                  <a:schemeClr val="accent2"/>
                </a:fillRef>
                <a:effectRef idx="1">
                  <a:schemeClr val="accent2"/>
                </a:effectRef>
                <a:fontRef idx="minor">
                  <a:schemeClr val="dk1"/>
                </a:fontRef>
              </p:style>
              <p:txBody>
                <a:bodyPr wrap="none" anchor="ctr"/>
                <a:lstStyle/>
                <a:p>
                  <a:r>
                    <a:rPr lang="en-US" altLang="zh-CN" sz="1600" dirty="0">
                      <a:solidFill>
                        <a:schemeClr val="tx1"/>
                      </a:solidFill>
                      <a:latin typeface="微软雅黑" panose="020B0503020204020204" charset="-122"/>
                      <a:ea typeface="微软雅黑" panose="020B0503020204020204" charset="-122"/>
                    </a:rPr>
                    <a:t>1</a:t>
                  </a:r>
                  <a:endParaRPr lang="zh-CN" altLang="zh-CN" sz="1600" dirty="0">
                    <a:solidFill>
                      <a:schemeClr val="tx1"/>
                    </a:solidFill>
                    <a:latin typeface="微软雅黑" panose="020B0503020204020204" charset="-122"/>
                    <a:ea typeface="微软雅黑" panose="020B0503020204020204" charset="-122"/>
                  </a:endParaRPr>
                </a:p>
              </p:txBody>
            </p:sp>
          </p:grpSp>
        </p:grpSp>
        <p:grpSp>
          <p:nvGrpSpPr>
            <p:cNvPr id="13" name="Group 53"/>
            <p:cNvGrpSpPr/>
            <p:nvPr/>
          </p:nvGrpSpPr>
          <p:grpSpPr bwMode="auto">
            <a:xfrm>
              <a:off x="1315303" y="2152384"/>
              <a:ext cx="6064367" cy="449792"/>
              <a:chOff x="1152" y="1657"/>
              <a:chExt cx="4015" cy="340"/>
            </a:xfrm>
          </p:grpSpPr>
          <p:sp>
            <p:nvSpPr>
              <p:cNvPr id="43" name="AutoShape 13"/>
              <p:cNvSpPr>
                <a:spLocks noChangeArrowheads="1"/>
              </p:cNvSpPr>
              <p:nvPr/>
            </p:nvSpPr>
            <p:spPr bwMode="gray">
              <a:xfrm>
                <a:off x="1369" y="1657"/>
                <a:ext cx="3798" cy="333"/>
              </a:xfrm>
              <a:prstGeom prst="roundRect">
                <a:avLst>
                  <a:gd name="adj" fmla="val 50000"/>
                </a:avLst>
              </a:prstGeom>
            </p:spPr>
            <p:style>
              <a:lnRef idx="1">
                <a:schemeClr val="accent1"/>
              </a:lnRef>
              <a:fillRef idx="2">
                <a:schemeClr val="accent1"/>
              </a:fillRef>
              <a:effectRef idx="1">
                <a:schemeClr val="accent1"/>
              </a:effectRef>
              <a:fontRef idx="minor">
                <a:schemeClr val="dk1"/>
              </a:fontRef>
            </p:style>
            <p:txBody>
              <a:bodyPr wrap="none" anchor="ctr"/>
              <a:lstStyle/>
              <a:p>
                <a:pPr>
                  <a:defRPr/>
                </a:pPr>
                <a:r>
                  <a:rPr lang="en-US" altLang="zh-CN" sz="1600" dirty="0">
                    <a:solidFill>
                      <a:schemeClr val="tx1"/>
                    </a:solidFill>
                    <a:latin typeface="微软雅黑" panose="020B0503020204020204" charset="-122"/>
                    <a:ea typeface="微软雅黑" panose="020B0503020204020204" charset="-122"/>
                  </a:rPr>
                  <a:t> </a:t>
                </a:r>
                <a:r>
                  <a:rPr lang="zh-CN" altLang="en-US" sz="1600" b="1" dirty="0">
                    <a:solidFill>
                      <a:schemeClr val="tx1"/>
                    </a:solidFill>
                    <a:latin typeface="微软雅黑" panose="020B0503020204020204" charset="-122"/>
                    <a:ea typeface="微软雅黑" panose="020B0503020204020204" charset="-122"/>
                  </a:rPr>
                  <a:t>是否从以前相对分隔的质量管控措施向全面系统的质量管理转变</a:t>
                </a:r>
              </a:p>
            </p:txBody>
          </p:sp>
          <p:grpSp>
            <p:nvGrpSpPr>
              <p:cNvPr id="44" name="Group 15"/>
              <p:cNvGrpSpPr/>
              <p:nvPr/>
            </p:nvGrpSpPr>
            <p:grpSpPr bwMode="auto">
              <a:xfrm>
                <a:off x="1152" y="1681"/>
                <a:ext cx="316" cy="316"/>
                <a:chOff x="980" y="1412"/>
                <a:chExt cx="316" cy="316"/>
              </a:xfrm>
            </p:grpSpPr>
            <p:sp>
              <p:nvSpPr>
                <p:cNvPr id="46" name="Oval 16"/>
                <p:cNvSpPr>
                  <a:spLocks noChangeArrowheads="1"/>
                </p:cNvSpPr>
                <p:nvPr/>
              </p:nvSpPr>
              <p:spPr bwMode="gray">
                <a:xfrm>
                  <a:off x="980" y="1412"/>
                  <a:ext cx="316" cy="316"/>
                </a:xfrm>
                <a:prstGeom prst="ellipse">
                  <a:avLst/>
                </a:prstGeom>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1600">
                    <a:solidFill>
                      <a:schemeClr val="tx1"/>
                    </a:solidFill>
                    <a:latin typeface="微软雅黑" panose="020B0503020204020204" charset="-122"/>
                    <a:ea typeface="微软雅黑" panose="020B0503020204020204" charset="-122"/>
                  </a:endParaRPr>
                </a:p>
              </p:txBody>
            </p:sp>
            <p:sp>
              <p:nvSpPr>
                <p:cNvPr id="47" name="Oval 17"/>
                <p:cNvSpPr>
                  <a:spLocks noChangeArrowheads="1"/>
                </p:cNvSpPr>
                <p:nvPr/>
              </p:nvSpPr>
              <p:spPr bwMode="gray">
                <a:xfrm>
                  <a:off x="1028" y="1461"/>
                  <a:ext cx="220" cy="220"/>
                </a:xfrm>
                <a:prstGeom prst="ellipse">
                  <a:avLst/>
                </a:prstGeom>
              </p:spPr>
              <p:style>
                <a:lnRef idx="1">
                  <a:schemeClr val="accent1"/>
                </a:lnRef>
                <a:fillRef idx="2">
                  <a:schemeClr val="accent1"/>
                </a:fillRef>
                <a:effectRef idx="1">
                  <a:schemeClr val="accent1"/>
                </a:effectRef>
                <a:fontRef idx="minor">
                  <a:schemeClr val="dk1"/>
                </a:fontRef>
              </p:style>
              <p:txBody>
                <a:bodyPr wrap="none" anchor="ctr"/>
                <a:lstStyle/>
                <a:p>
                  <a:r>
                    <a:rPr lang="en-US" altLang="zh-CN" sz="1600" dirty="0">
                      <a:solidFill>
                        <a:schemeClr val="tx1"/>
                      </a:solidFill>
                      <a:latin typeface="微软雅黑" panose="020B0503020204020204" charset="-122"/>
                      <a:ea typeface="微软雅黑" panose="020B0503020204020204" charset="-122"/>
                    </a:rPr>
                    <a:t>2</a:t>
                  </a:r>
                  <a:endParaRPr lang="zh-CN" altLang="zh-CN" sz="1600" dirty="0">
                    <a:solidFill>
                      <a:schemeClr val="tx1"/>
                    </a:solidFill>
                    <a:latin typeface="微软雅黑" panose="020B0503020204020204" charset="-122"/>
                    <a:ea typeface="微软雅黑" panose="020B0503020204020204" charset="-122"/>
                  </a:endParaRPr>
                </a:p>
              </p:txBody>
            </p:sp>
          </p:grpSp>
        </p:grpSp>
        <p:grpSp>
          <p:nvGrpSpPr>
            <p:cNvPr id="15" name="Group 52"/>
            <p:cNvGrpSpPr/>
            <p:nvPr/>
          </p:nvGrpSpPr>
          <p:grpSpPr bwMode="auto">
            <a:xfrm>
              <a:off x="1550194" y="2808551"/>
              <a:ext cx="6428765" cy="448468"/>
              <a:chOff x="1289" y="2105"/>
              <a:chExt cx="4145" cy="339"/>
            </a:xfrm>
          </p:grpSpPr>
          <p:sp>
            <p:nvSpPr>
              <p:cNvPr id="39" name="AutoShape 20"/>
              <p:cNvSpPr>
                <a:spLocks noChangeArrowheads="1"/>
              </p:cNvSpPr>
              <p:nvPr/>
            </p:nvSpPr>
            <p:spPr bwMode="gray">
              <a:xfrm>
                <a:off x="1528" y="2105"/>
                <a:ext cx="3906" cy="334"/>
              </a:xfrm>
              <a:prstGeom prst="roundRect">
                <a:avLst>
                  <a:gd name="adj" fmla="val 50000"/>
                </a:avLst>
              </a:prstGeom>
            </p:spPr>
            <p:style>
              <a:lnRef idx="1">
                <a:schemeClr val="accent2"/>
              </a:lnRef>
              <a:fillRef idx="2">
                <a:schemeClr val="accent2"/>
              </a:fillRef>
              <a:effectRef idx="1">
                <a:schemeClr val="accent2"/>
              </a:effectRef>
              <a:fontRef idx="minor">
                <a:schemeClr val="dk1"/>
              </a:fontRef>
            </p:style>
            <p:txBody>
              <a:bodyPr wrap="none" anchor="ctr"/>
              <a:lstStyle/>
              <a:p>
                <a:pPr>
                  <a:defRPr/>
                </a:pPr>
                <a:r>
                  <a:rPr lang="zh-CN" altLang="en-US" sz="1600" b="1" dirty="0">
                    <a:solidFill>
                      <a:schemeClr val="tx1"/>
                    </a:solidFill>
                    <a:latin typeface="微软雅黑" panose="020B0503020204020204" charset="-122"/>
                    <a:ea typeface="微软雅黑" panose="020B0503020204020204" charset="-122"/>
                  </a:rPr>
                  <a:t>是否从依赖外部问责机制产生发展动力向自我问责激发内生动力转变</a:t>
                </a:r>
              </a:p>
            </p:txBody>
          </p:sp>
          <p:grpSp>
            <p:nvGrpSpPr>
              <p:cNvPr id="40" name="Group 21"/>
              <p:cNvGrpSpPr/>
              <p:nvPr/>
            </p:nvGrpSpPr>
            <p:grpSpPr bwMode="auto">
              <a:xfrm>
                <a:off x="1289" y="2128"/>
                <a:ext cx="316" cy="316"/>
                <a:chOff x="980" y="1412"/>
                <a:chExt cx="316" cy="316"/>
              </a:xfrm>
            </p:grpSpPr>
            <p:sp>
              <p:nvSpPr>
                <p:cNvPr id="41" name="Oval 22"/>
                <p:cNvSpPr>
                  <a:spLocks noChangeArrowheads="1"/>
                </p:cNvSpPr>
                <p:nvPr/>
              </p:nvSpPr>
              <p:spPr bwMode="gray">
                <a:xfrm>
                  <a:off x="980" y="1412"/>
                  <a:ext cx="316" cy="316"/>
                </a:xfrm>
                <a:prstGeom prst="ellipse">
                  <a:avLst/>
                </a:prstGeom>
              </p:spPr>
              <p:style>
                <a:lnRef idx="1">
                  <a:schemeClr val="accent2"/>
                </a:lnRef>
                <a:fillRef idx="2">
                  <a:schemeClr val="accent2"/>
                </a:fillRef>
                <a:effectRef idx="1">
                  <a:schemeClr val="accent2"/>
                </a:effectRef>
                <a:fontRef idx="minor">
                  <a:schemeClr val="dk1"/>
                </a:fontRef>
              </p:style>
              <p:txBody>
                <a:bodyPr wrap="none" anchor="ctr"/>
                <a:lstStyle/>
                <a:p>
                  <a:endParaRPr lang="zh-CN" altLang="zh-CN" sz="1600">
                    <a:solidFill>
                      <a:schemeClr val="tx1"/>
                    </a:solidFill>
                    <a:latin typeface="微软雅黑" panose="020B0503020204020204" charset="-122"/>
                    <a:ea typeface="微软雅黑" panose="020B0503020204020204" charset="-122"/>
                  </a:endParaRPr>
                </a:p>
              </p:txBody>
            </p:sp>
            <p:sp>
              <p:nvSpPr>
                <p:cNvPr id="42" name="Oval 23"/>
                <p:cNvSpPr>
                  <a:spLocks noChangeArrowheads="1"/>
                </p:cNvSpPr>
                <p:nvPr/>
              </p:nvSpPr>
              <p:spPr bwMode="gray">
                <a:xfrm>
                  <a:off x="1028" y="1461"/>
                  <a:ext cx="220" cy="220"/>
                </a:xfrm>
                <a:prstGeom prst="ellipse">
                  <a:avLst/>
                </a:prstGeom>
              </p:spPr>
              <p:style>
                <a:lnRef idx="1">
                  <a:schemeClr val="accent2"/>
                </a:lnRef>
                <a:fillRef idx="2">
                  <a:schemeClr val="accent2"/>
                </a:fillRef>
                <a:effectRef idx="1">
                  <a:schemeClr val="accent2"/>
                </a:effectRef>
                <a:fontRef idx="minor">
                  <a:schemeClr val="dk1"/>
                </a:fontRef>
              </p:style>
              <p:txBody>
                <a:bodyPr wrap="none" anchor="ctr"/>
                <a:lstStyle/>
                <a:p>
                  <a:r>
                    <a:rPr lang="en-US" altLang="zh-CN" sz="1600" dirty="0">
                      <a:solidFill>
                        <a:schemeClr val="tx1"/>
                      </a:solidFill>
                      <a:latin typeface="微软雅黑" panose="020B0503020204020204" charset="-122"/>
                      <a:ea typeface="微软雅黑" panose="020B0503020204020204" charset="-122"/>
                    </a:rPr>
                    <a:t>3</a:t>
                  </a:r>
                  <a:endParaRPr lang="zh-CN" altLang="zh-CN" sz="1600" dirty="0">
                    <a:solidFill>
                      <a:schemeClr val="tx1"/>
                    </a:solidFill>
                    <a:latin typeface="微软雅黑" panose="020B0503020204020204" charset="-122"/>
                    <a:ea typeface="微软雅黑" panose="020B0503020204020204" charset="-122"/>
                  </a:endParaRPr>
                </a:p>
              </p:txBody>
            </p:sp>
          </p:grpSp>
        </p:grpSp>
        <p:grpSp>
          <p:nvGrpSpPr>
            <p:cNvPr id="16" name="Group 51"/>
            <p:cNvGrpSpPr/>
            <p:nvPr/>
          </p:nvGrpSpPr>
          <p:grpSpPr bwMode="auto">
            <a:xfrm>
              <a:off x="1463278" y="3511019"/>
              <a:ext cx="4935804" cy="449792"/>
              <a:chOff x="1260" y="2553"/>
              <a:chExt cx="3358" cy="340"/>
            </a:xfrm>
          </p:grpSpPr>
          <p:sp>
            <p:nvSpPr>
              <p:cNvPr id="35" name="AutoShape 27"/>
              <p:cNvSpPr>
                <a:spLocks noChangeArrowheads="1"/>
              </p:cNvSpPr>
              <p:nvPr/>
            </p:nvSpPr>
            <p:spPr bwMode="gray">
              <a:xfrm>
                <a:off x="1498" y="2553"/>
                <a:ext cx="3120" cy="333"/>
              </a:xfrm>
              <a:prstGeom prst="roundRect">
                <a:avLst>
                  <a:gd name="adj" fmla="val 50000"/>
                </a:avLst>
              </a:prstGeom>
            </p:spPr>
            <p:style>
              <a:lnRef idx="1">
                <a:schemeClr val="accent1"/>
              </a:lnRef>
              <a:fillRef idx="2">
                <a:schemeClr val="accent1"/>
              </a:fillRef>
              <a:effectRef idx="1">
                <a:schemeClr val="accent1"/>
              </a:effectRef>
              <a:fontRef idx="minor">
                <a:schemeClr val="dk1"/>
              </a:fontRef>
            </p:style>
            <p:txBody>
              <a:bodyPr wrap="none" anchor="ctr"/>
              <a:lstStyle/>
              <a:p>
                <a:pPr>
                  <a:defRPr/>
                </a:pPr>
                <a:r>
                  <a:rPr lang="zh-CN" altLang="en-US" sz="1600" b="1" dirty="0">
                    <a:solidFill>
                      <a:schemeClr val="tx1"/>
                    </a:solidFill>
                    <a:latin typeface="微软雅黑" panose="020B0503020204020204" charset="-122"/>
                    <a:ea typeface="微软雅黑" panose="020B0503020204020204" charset="-122"/>
                  </a:rPr>
                  <a:t>是否从以前强化标准化到促进多样性转变</a:t>
                </a:r>
              </a:p>
            </p:txBody>
          </p:sp>
          <p:grpSp>
            <p:nvGrpSpPr>
              <p:cNvPr id="36" name="Group 29"/>
              <p:cNvGrpSpPr/>
              <p:nvPr/>
            </p:nvGrpSpPr>
            <p:grpSpPr bwMode="auto">
              <a:xfrm>
                <a:off x="1260" y="2577"/>
                <a:ext cx="316" cy="316"/>
                <a:chOff x="980" y="1412"/>
                <a:chExt cx="316" cy="316"/>
              </a:xfrm>
            </p:grpSpPr>
            <p:sp>
              <p:nvSpPr>
                <p:cNvPr id="37" name="Oval 30"/>
                <p:cNvSpPr>
                  <a:spLocks noChangeArrowheads="1"/>
                </p:cNvSpPr>
                <p:nvPr/>
              </p:nvSpPr>
              <p:spPr bwMode="gray">
                <a:xfrm>
                  <a:off x="980" y="1412"/>
                  <a:ext cx="316" cy="316"/>
                </a:xfrm>
                <a:prstGeom prst="ellipse">
                  <a:avLst/>
                </a:prstGeom>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1600">
                    <a:solidFill>
                      <a:schemeClr val="tx1"/>
                    </a:solidFill>
                    <a:latin typeface="微软雅黑" panose="020B0503020204020204" charset="-122"/>
                    <a:ea typeface="微软雅黑" panose="020B0503020204020204" charset="-122"/>
                  </a:endParaRPr>
                </a:p>
              </p:txBody>
            </p:sp>
            <p:sp>
              <p:nvSpPr>
                <p:cNvPr id="38" name="Oval 31"/>
                <p:cNvSpPr>
                  <a:spLocks noChangeArrowheads="1"/>
                </p:cNvSpPr>
                <p:nvPr/>
              </p:nvSpPr>
              <p:spPr bwMode="gray">
                <a:xfrm>
                  <a:off x="1028" y="1461"/>
                  <a:ext cx="220" cy="220"/>
                </a:xfrm>
                <a:prstGeom prst="ellipse">
                  <a:avLst/>
                </a:prstGeom>
              </p:spPr>
              <p:style>
                <a:lnRef idx="1">
                  <a:schemeClr val="accent1"/>
                </a:lnRef>
                <a:fillRef idx="2">
                  <a:schemeClr val="accent1"/>
                </a:fillRef>
                <a:effectRef idx="1">
                  <a:schemeClr val="accent1"/>
                </a:effectRef>
                <a:fontRef idx="minor">
                  <a:schemeClr val="dk1"/>
                </a:fontRef>
              </p:style>
              <p:txBody>
                <a:bodyPr wrap="none" anchor="ctr"/>
                <a:lstStyle/>
                <a:p>
                  <a:r>
                    <a:rPr lang="en-US" altLang="zh-CN" sz="1600" dirty="0">
                      <a:solidFill>
                        <a:schemeClr val="tx1"/>
                      </a:solidFill>
                      <a:latin typeface="微软雅黑" panose="020B0503020204020204" charset="-122"/>
                      <a:ea typeface="微软雅黑" panose="020B0503020204020204" charset="-122"/>
                    </a:rPr>
                    <a:t>4</a:t>
                  </a:r>
                  <a:endParaRPr lang="zh-CN" altLang="zh-CN" sz="1600" dirty="0">
                    <a:solidFill>
                      <a:schemeClr val="tx1"/>
                    </a:solidFill>
                    <a:latin typeface="微软雅黑" panose="020B0503020204020204" charset="-122"/>
                    <a:ea typeface="微软雅黑" panose="020B0503020204020204" charset="-122"/>
                  </a:endParaRPr>
                </a:p>
              </p:txBody>
            </p:sp>
          </p:grpSp>
        </p:grpSp>
        <p:grpSp>
          <p:nvGrpSpPr>
            <p:cNvPr id="17" name="Group 50"/>
            <p:cNvGrpSpPr/>
            <p:nvPr/>
          </p:nvGrpSpPr>
          <p:grpSpPr bwMode="auto">
            <a:xfrm>
              <a:off x="1164431" y="4205551"/>
              <a:ext cx="5692255" cy="448468"/>
              <a:chOff x="1113" y="3001"/>
              <a:chExt cx="4248" cy="339"/>
            </a:xfrm>
          </p:grpSpPr>
          <p:sp>
            <p:nvSpPr>
              <p:cNvPr id="24" name="AutoShape 34"/>
              <p:cNvSpPr>
                <a:spLocks noChangeArrowheads="1"/>
              </p:cNvSpPr>
              <p:nvPr/>
            </p:nvSpPr>
            <p:spPr bwMode="gray">
              <a:xfrm>
                <a:off x="1296" y="3001"/>
                <a:ext cx="4065" cy="334"/>
              </a:xfrm>
              <a:prstGeom prst="roundRect">
                <a:avLst>
                  <a:gd name="adj" fmla="val 50000"/>
                </a:avLst>
              </a:prstGeom>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zh-CN" altLang="en-US" sz="1600">
                  <a:solidFill>
                    <a:schemeClr val="tx1"/>
                  </a:solidFill>
                  <a:latin typeface="微软雅黑" panose="020B0503020204020204" charset="-122"/>
                  <a:ea typeface="微软雅黑" panose="020B0503020204020204" charset="-122"/>
                </a:endParaRPr>
              </a:p>
            </p:txBody>
          </p:sp>
          <p:grpSp>
            <p:nvGrpSpPr>
              <p:cNvPr id="25" name="Group 35"/>
              <p:cNvGrpSpPr/>
              <p:nvPr/>
            </p:nvGrpSpPr>
            <p:grpSpPr bwMode="auto">
              <a:xfrm>
                <a:off x="1113" y="3024"/>
                <a:ext cx="316" cy="316"/>
                <a:chOff x="980" y="1412"/>
                <a:chExt cx="316" cy="316"/>
              </a:xfrm>
            </p:grpSpPr>
            <p:sp>
              <p:nvSpPr>
                <p:cNvPr id="33" name="Oval 36"/>
                <p:cNvSpPr>
                  <a:spLocks noChangeArrowheads="1"/>
                </p:cNvSpPr>
                <p:nvPr/>
              </p:nvSpPr>
              <p:spPr bwMode="gray">
                <a:xfrm>
                  <a:off x="980" y="1412"/>
                  <a:ext cx="316" cy="316"/>
                </a:xfrm>
                <a:prstGeom prst="ellipse">
                  <a:avLst/>
                </a:prstGeom>
              </p:spPr>
              <p:style>
                <a:lnRef idx="1">
                  <a:schemeClr val="accent2"/>
                </a:lnRef>
                <a:fillRef idx="2">
                  <a:schemeClr val="accent2"/>
                </a:fillRef>
                <a:effectRef idx="1">
                  <a:schemeClr val="accent2"/>
                </a:effectRef>
                <a:fontRef idx="minor">
                  <a:schemeClr val="dk1"/>
                </a:fontRef>
              </p:style>
              <p:txBody>
                <a:bodyPr wrap="none" anchor="ctr"/>
                <a:lstStyle/>
                <a:p>
                  <a:endParaRPr lang="zh-CN" altLang="zh-CN" sz="1600">
                    <a:solidFill>
                      <a:schemeClr val="tx1"/>
                    </a:solidFill>
                    <a:latin typeface="微软雅黑" panose="020B0503020204020204" charset="-122"/>
                    <a:ea typeface="微软雅黑" panose="020B0503020204020204" charset="-122"/>
                  </a:endParaRPr>
                </a:p>
              </p:txBody>
            </p:sp>
            <p:sp>
              <p:nvSpPr>
                <p:cNvPr id="34" name="Oval 37"/>
                <p:cNvSpPr>
                  <a:spLocks noChangeArrowheads="1"/>
                </p:cNvSpPr>
                <p:nvPr/>
              </p:nvSpPr>
              <p:spPr bwMode="gray">
                <a:xfrm>
                  <a:off x="1028" y="1461"/>
                  <a:ext cx="220" cy="220"/>
                </a:xfrm>
                <a:prstGeom prst="ellipse">
                  <a:avLst/>
                </a:prstGeom>
              </p:spPr>
              <p:style>
                <a:lnRef idx="1">
                  <a:schemeClr val="accent2"/>
                </a:lnRef>
                <a:fillRef idx="2">
                  <a:schemeClr val="accent2"/>
                </a:fillRef>
                <a:effectRef idx="1">
                  <a:schemeClr val="accent2"/>
                </a:effectRef>
                <a:fontRef idx="minor">
                  <a:schemeClr val="dk1"/>
                </a:fontRef>
              </p:style>
              <p:txBody>
                <a:bodyPr wrap="none" anchor="ctr"/>
                <a:lstStyle/>
                <a:p>
                  <a:r>
                    <a:rPr lang="en-US" altLang="zh-CN" sz="1600" dirty="0">
                      <a:solidFill>
                        <a:schemeClr val="tx1"/>
                      </a:solidFill>
                      <a:latin typeface="微软雅黑" panose="020B0503020204020204" charset="-122"/>
                      <a:ea typeface="微软雅黑" panose="020B0503020204020204" charset="-122"/>
                    </a:rPr>
                    <a:t>5</a:t>
                  </a:r>
                  <a:endParaRPr lang="zh-CN" altLang="zh-CN" sz="1600" dirty="0">
                    <a:solidFill>
                      <a:schemeClr val="tx1"/>
                    </a:solidFill>
                    <a:latin typeface="微软雅黑" panose="020B0503020204020204" charset="-122"/>
                    <a:ea typeface="微软雅黑" panose="020B0503020204020204" charset="-122"/>
                  </a:endParaRPr>
                </a:p>
              </p:txBody>
            </p:sp>
          </p:grpSp>
          <p:sp>
            <p:nvSpPr>
              <p:cNvPr id="31" name="Text Box 39"/>
              <p:cNvSpPr txBox="1">
                <a:spLocks noChangeArrowheads="1"/>
              </p:cNvSpPr>
              <p:nvPr/>
            </p:nvSpPr>
            <p:spPr bwMode="black">
              <a:xfrm>
                <a:off x="1429" y="3055"/>
                <a:ext cx="121"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endParaRPr lang="en-US" altLang="zh-CN" sz="1600">
                  <a:latin typeface="微软雅黑" panose="020B0503020204020204" charset="-122"/>
                  <a:ea typeface="微软雅黑" panose="020B0503020204020204" charset="-122"/>
                </a:endParaRPr>
              </a:p>
            </p:txBody>
          </p:sp>
        </p:grpSp>
        <p:sp>
          <p:nvSpPr>
            <p:cNvPr id="18" name="矩形 17"/>
            <p:cNvSpPr>
              <a:spLocks noChangeArrowheads="1"/>
            </p:cNvSpPr>
            <p:nvPr/>
          </p:nvSpPr>
          <p:spPr bwMode="auto">
            <a:xfrm>
              <a:off x="1512093" y="4291541"/>
              <a:ext cx="5075674" cy="28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323" tIns="35662" rIns="71323" bIns="35662">
              <a:spAutoFit/>
            </a:bodyPr>
            <a:lstStyle/>
            <a:p>
              <a:r>
                <a:rPr lang="zh-CN" altLang="en-US" sz="1600" b="1" dirty="0">
                  <a:latin typeface="微软雅黑" panose="020B0503020204020204" charset="-122"/>
                  <a:ea typeface="微软雅黑" panose="020B0503020204020204" charset="-122"/>
                </a:rPr>
                <a:t>是否从院校身份表征质量向专业建设水平表征质量转变</a:t>
              </a:r>
            </a:p>
          </p:txBody>
        </p:sp>
        <p:grpSp>
          <p:nvGrpSpPr>
            <p:cNvPr id="19" name="Group 51"/>
            <p:cNvGrpSpPr/>
            <p:nvPr/>
          </p:nvGrpSpPr>
          <p:grpSpPr bwMode="auto">
            <a:xfrm>
              <a:off x="759023" y="4796964"/>
              <a:ext cx="6097137" cy="440532"/>
              <a:chOff x="1260" y="2562"/>
              <a:chExt cx="3976" cy="333"/>
            </a:xfrm>
          </p:grpSpPr>
          <p:sp>
            <p:nvSpPr>
              <p:cNvPr id="20" name="AutoShape 27"/>
              <p:cNvSpPr>
                <a:spLocks noChangeArrowheads="1"/>
              </p:cNvSpPr>
              <p:nvPr/>
            </p:nvSpPr>
            <p:spPr bwMode="gray">
              <a:xfrm>
                <a:off x="1498" y="2562"/>
                <a:ext cx="3738" cy="333"/>
              </a:xfrm>
              <a:prstGeom prst="roundRect">
                <a:avLst>
                  <a:gd name="adj" fmla="val 50000"/>
                </a:avLst>
              </a:prstGeom>
            </p:spPr>
            <p:style>
              <a:lnRef idx="1">
                <a:schemeClr val="accent1"/>
              </a:lnRef>
              <a:fillRef idx="2">
                <a:schemeClr val="accent1"/>
              </a:fillRef>
              <a:effectRef idx="1">
                <a:schemeClr val="accent1"/>
              </a:effectRef>
              <a:fontRef idx="minor">
                <a:schemeClr val="dk1"/>
              </a:fontRef>
            </p:style>
            <p:txBody>
              <a:bodyPr wrap="none" anchor="ctr"/>
              <a:lstStyle/>
              <a:p>
                <a:pPr>
                  <a:defRPr/>
                </a:pPr>
                <a:r>
                  <a:rPr lang="zh-CN" altLang="en-US" sz="1600" b="1" dirty="0">
                    <a:solidFill>
                      <a:schemeClr val="tx1"/>
                    </a:solidFill>
                    <a:latin typeface="微软雅黑" panose="020B0503020204020204" charset="-122"/>
                    <a:ea typeface="微软雅黑" panose="020B0503020204020204" charset="-122"/>
                  </a:rPr>
                  <a:t>是否从依赖政府制定质量标准到学校自主制定更高质量标准转变</a:t>
                </a:r>
              </a:p>
            </p:txBody>
          </p:sp>
          <p:grpSp>
            <p:nvGrpSpPr>
              <p:cNvPr id="21" name="Group 29"/>
              <p:cNvGrpSpPr/>
              <p:nvPr/>
            </p:nvGrpSpPr>
            <p:grpSpPr bwMode="auto">
              <a:xfrm>
                <a:off x="1260" y="2577"/>
                <a:ext cx="316" cy="316"/>
                <a:chOff x="980" y="1412"/>
                <a:chExt cx="316" cy="316"/>
              </a:xfrm>
            </p:grpSpPr>
            <p:sp>
              <p:nvSpPr>
                <p:cNvPr id="22" name="Oval 30"/>
                <p:cNvSpPr>
                  <a:spLocks noChangeArrowheads="1"/>
                </p:cNvSpPr>
                <p:nvPr/>
              </p:nvSpPr>
              <p:spPr bwMode="gray">
                <a:xfrm>
                  <a:off x="980" y="1412"/>
                  <a:ext cx="316" cy="316"/>
                </a:xfrm>
                <a:prstGeom prst="ellipse">
                  <a:avLst/>
                </a:prstGeom>
              </p:spPr>
              <p:style>
                <a:lnRef idx="1">
                  <a:schemeClr val="accent1"/>
                </a:lnRef>
                <a:fillRef idx="2">
                  <a:schemeClr val="accent1"/>
                </a:fillRef>
                <a:effectRef idx="1">
                  <a:schemeClr val="accent1"/>
                </a:effectRef>
                <a:fontRef idx="minor">
                  <a:schemeClr val="dk1"/>
                </a:fontRef>
              </p:style>
              <p:txBody>
                <a:bodyPr wrap="none" anchor="ctr"/>
                <a:lstStyle/>
                <a:p>
                  <a:endParaRPr lang="zh-CN" altLang="zh-CN" sz="1600">
                    <a:solidFill>
                      <a:schemeClr val="tx1"/>
                    </a:solidFill>
                    <a:latin typeface="微软雅黑" panose="020B0503020204020204" charset="-122"/>
                    <a:ea typeface="微软雅黑" panose="020B0503020204020204" charset="-122"/>
                  </a:endParaRPr>
                </a:p>
              </p:txBody>
            </p:sp>
            <p:sp>
              <p:nvSpPr>
                <p:cNvPr id="23" name="Oval 31"/>
                <p:cNvSpPr>
                  <a:spLocks noChangeArrowheads="1"/>
                </p:cNvSpPr>
                <p:nvPr/>
              </p:nvSpPr>
              <p:spPr bwMode="gray">
                <a:xfrm>
                  <a:off x="1028" y="1461"/>
                  <a:ext cx="220" cy="220"/>
                </a:xfrm>
                <a:prstGeom prst="ellipse">
                  <a:avLst/>
                </a:prstGeom>
              </p:spPr>
              <p:style>
                <a:lnRef idx="1">
                  <a:schemeClr val="accent1"/>
                </a:lnRef>
                <a:fillRef idx="2">
                  <a:schemeClr val="accent1"/>
                </a:fillRef>
                <a:effectRef idx="1">
                  <a:schemeClr val="accent1"/>
                </a:effectRef>
                <a:fontRef idx="minor">
                  <a:schemeClr val="dk1"/>
                </a:fontRef>
              </p:style>
              <p:txBody>
                <a:bodyPr wrap="none" anchor="ctr"/>
                <a:lstStyle/>
                <a:p>
                  <a:r>
                    <a:rPr lang="en-US" altLang="zh-CN" sz="1600" dirty="0">
                      <a:solidFill>
                        <a:schemeClr val="tx1"/>
                      </a:solidFill>
                      <a:latin typeface="微软雅黑" panose="020B0503020204020204" charset="-122"/>
                      <a:ea typeface="微软雅黑" panose="020B0503020204020204" charset="-122"/>
                    </a:rPr>
                    <a:t>6</a:t>
                  </a:r>
                  <a:endParaRPr lang="zh-CN" altLang="zh-CN" sz="1600" dirty="0">
                    <a:solidFill>
                      <a:schemeClr val="tx1"/>
                    </a:solidFill>
                    <a:latin typeface="微软雅黑" panose="020B0503020204020204" charset="-122"/>
                    <a:ea typeface="微软雅黑" panose="020B0503020204020204" charset="-122"/>
                  </a:endParaRPr>
                </a:p>
              </p:txBody>
            </p:sp>
          </p:grpSp>
        </p:grpSp>
      </p:grpSp>
    </p:spTree>
    <p:extLst>
      <p:ext uri="{BB962C8B-B14F-4D97-AF65-F5344CB8AC3E}">
        <p14:creationId xmlns:p14="http://schemas.microsoft.com/office/powerpoint/2010/main" val="2096948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31</a:t>
            </a:r>
            <a:endParaRPr lang="zh-CN" altLang="en-US" sz="1600" b="1" dirty="0">
              <a:solidFill>
                <a:prstClr val="white"/>
              </a:solidFill>
            </a:endParaRPr>
          </a:p>
        </p:txBody>
      </p:sp>
      <p:cxnSp>
        <p:nvCxnSpPr>
          <p:cNvPr id="32" name="直接连接符 31"/>
          <p:cNvCxnSpPr/>
          <p:nvPr/>
        </p:nvCxnSpPr>
        <p:spPr>
          <a:xfrm>
            <a:off x="1768416" y="404813"/>
            <a:ext cx="98235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MH_Other_5"/>
          <p:cNvSpPr>
            <a:spLocks noChangeArrowheads="1"/>
          </p:cNvSpPr>
          <p:nvPr>
            <p:custDataLst>
              <p:tags r:id="rId1"/>
            </p:custDataLst>
          </p:nvPr>
        </p:nvSpPr>
        <p:spPr bwMode="auto">
          <a:xfrm>
            <a:off x="228923" y="727902"/>
            <a:ext cx="4131203" cy="476429"/>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（十八）</a:t>
            </a:r>
            <a:r>
              <a:rPr lang="zh-CN" altLang="zh-CN" sz="2000" b="1" dirty="0" smtClean="0">
                <a:solidFill>
                  <a:srgbClr val="FFFFFF"/>
                </a:solidFill>
                <a:ea typeface="微软雅黑" pitchFamily="34" charset="-122"/>
              </a:rPr>
              <a:t>动态诊断</a:t>
            </a:r>
            <a:r>
              <a:rPr lang="zh-CN" altLang="zh-CN" sz="2000" b="1" dirty="0">
                <a:solidFill>
                  <a:srgbClr val="FFFFFF"/>
                </a:solidFill>
                <a:ea typeface="微软雅黑" pitchFamily="34" charset="-122"/>
              </a:rPr>
              <a:t>和检测教学</a:t>
            </a:r>
            <a:r>
              <a:rPr lang="zh-CN" altLang="en-US" sz="2000" b="1" dirty="0" smtClean="0">
                <a:solidFill>
                  <a:srgbClr val="FFFFFF"/>
                </a:solidFill>
                <a:ea typeface="微软雅黑" pitchFamily="34" charset="-122"/>
              </a:rPr>
              <a:t>质</a:t>
            </a:r>
            <a:r>
              <a:rPr lang="zh-CN" altLang="zh-CN" sz="2000" b="1" dirty="0" smtClean="0">
                <a:solidFill>
                  <a:srgbClr val="FFFFFF"/>
                </a:solidFill>
                <a:ea typeface="微软雅黑" pitchFamily="34" charset="-122"/>
              </a:rPr>
              <a:t>量</a:t>
            </a:r>
            <a:endParaRPr lang="zh-CN" altLang="en-US" sz="2000" b="1" dirty="0">
              <a:solidFill>
                <a:srgbClr val="FFFFFF"/>
              </a:solidFill>
              <a:ea typeface="微软雅黑" pitchFamily="34" charset="-122"/>
            </a:endParaRPr>
          </a:p>
        </p:txBody>
      </p:sp>
      <p:grpSp>
        <p:nvGrpSpPr>
          <p:cNvPr id="13" name="组合 12"/>
          <p:cNvGrpSpPr/>
          <p:nvPr/>
        </p:nvGrpSpPr>
        <p:grpSpPr>
          <a:xfrm>
            <a:off x="369185" y="1467696"/>
            <a:ext cx="11222740" cy="4440970"/>
            <a:chOff x="356164" y="1853107"/>
            <a:chExt cx="11222740" cy="4440970"/>
          </a:xfrm>
        </p:grpSpPr>
        <p:sp>
          <p:nvSpPr>
            <p:cNvPr id="15" name="TextBox 2"/>
            <p:cNvSpPr txBox="1"/>
            <p:nvPr/>
          </p:nvSpPr>
          <p:spPr>
            <a:xfrm>
              <a:off x="356164" y="1853107"/>
              <a:ext cx="11222740" cy="830997"/>
            </a:xfrm>
            <a:prstGeom prst="rect">
              <a:avLst/>
            </a:prstGeom>
            <a:noFill/>
          </p:spPr>
          <p:txBody>
            <a:bodyPr wrap="square" rtlCol="0">
              <a:spAutoFit/>
            </a:bodyPr>
            <a:lstStyle/>
            <a:p>
              <a:pPr>
                <a:lnSpc>
                  <a:spcPct val="150000"/>
                </a:lnSpc>
              </a:pPr>
              <a:r>
                <a:rPr lang="zh-CN" altLang="en-US" sz="1600" dirty="0" smtClean="0">
                  <a:latin typeface="微软雅黑" panose="020B0503020204020204" charset="-122"/>
                  <a:ea typeface="微软雅黑" panose="020B0503020204020204" charset="-122"/>
                </a:rPr>
                <a:t>       建立</a:t>
              </a:r>
              <a:r>
                <a:rPr lang="zh-CN" altLang="en-US" sz="1600" b="1" dirty="0" smtClean="0">
                  <a:latin typeface="微软雅黑" panose="020B0503020204020204" charset="-122"/>
                  <a:ea typeface="微软雅黑" panose="020B0503020204020204" charset="-122"/>
                </a:rPr>
                <a:t>数据共享中心</a:t>
              </a:r>
              <a:r>
                <a:rPr lang="zh-CN" altLang="en-US" sz="1600" dirty="0" smtClean="0">
                  <a:latin typeface="微软雅黑" panose="020B0503020204020204" charset="-122"/>
                  <a:ea typeface="微软雅黑" panose="020B0503020204020204" charset="-122"/>
                </a:rPr>
                <a:t>，</a:t>
              </a:r>
              <a:r>
                <a:rPr lang="zh-CN" altLang="en-US" sz="1600" dirty="0" smtClean="0">
                  <a:latin typeface="微软雅黑" panose="020B0503020204020204" pitchFamily="34" charset="-122"/>
                  <a:ea typeface="微软雅黑" panose="020B0503020204020204" pitchFamily="34" charset="-122"/>
                </a:rPr>
                <a:t>统一</a:t>
              </a:r>
              <a:r>
                <a:rPr lang="zh-CN" altLang="en-US" sz="1600" b="1" dirty="0">
                  <a:latin typeface="微软雅黑" panose="020B0503020204020204" pitchFamily="34" charset="-122"/>
                  <a:ea typeface="微软雅黑" panose="020B0503020204020204" pitchFamily="34" charset="-122"/>
                </a:rPr>
                <a:t>数据</a:t>
              </a:r>
              <a:r>
                <a:rPr lang="zh-CN" altLang="en-US" sz="1600" b="1" dirty="0" smtClean="0">
                  <a:latin typeface="微软雅黑" panose="020B0503020204020204" pitchFamily="34" charset="-122"/>
                  <a:ea typeface="微软雅黑" panose="020B0503020204020204" pitchFamily="34" charset="-122"/>
                </a:rPr>
                <a:t>标准</a:t>
              </a:r>
              <a:r>
                <a:rPr lang="zh-CN" altLang="en-US" sz="1600" dirty="0" smtClean="0">
                  <a:latin typeface="微软雅黑" panose="020B0503020204020204" pitchFamily="34" charset="-122"/>
                  <a:ea typeface="微软雅黑" panose="020B0503020204020204" pitchFamily="34" charset="-122"/>
                </a:rPr>
                <a:t>，实施采集</a:t>
              </a:r>
              <a:r>
                <a:rPr lang="zh-CN" altLang="en-US" sz="1600" dirty="0">
                  <a:latin typeface="微软雅黑" panose="020B0503020204020204" pitchFamily="34" charset="-122"/>
                  <a:ea typeface="微软雅黑" panose="020B0503020204020204" pitchFamily="34" charset="-122"/>
                </a:rPr>
                <a:t>学校各类</a:t>
              </a:r>
              <a:r>
                <a:rPr lang="zh-CN" altLang="en-US" sz="1600" dirty="0" smtClean="0">
                  <a:latin typeface="微软雅黑" panose="020B0503020204020204" pitchFamily="34" charset="-122"/>
                  <a:ea typeface="微软雅黑" panose="020B0503020204020204" pitchFamily="34" charset="-122"/>
                </a:rPr>
                <a:t>数据，打破</a:t>
              </a:r>
              <a:r>
                <a:rPr lang="zh-CN" altLang="en-US" sz="1600" b="1" dirty="0">
                  <a:latin typeface="微软雅黑" panose="020B0503020204020204" pitchFamily="34" charset="-122"/>
                  <a:ea typeface="微软雅黑" panose="020B0503020204020204" pitchFamily="34" charset="-122"/>
                </a:rPr>
                <a:t>信息</a:t>
              </a:r>
              <a:r>
                <a:rPr lang="zh-CN" altLang="en-US" sz="1600" b="1" dirty="0" smtClean="0">
                  <a:latin typeface="微软雅黑" panose="020B0503020204020204" pitchFamily="34" charset="-122"/>
                  <a:ea typeface="微软雅黑" panose="020B0503020204020204" pitchFamily="34" charset="-122"/>
                </a:rPr>
                <a:t>孤岛枷锁，从而</a:t>
              </a:r>
              <a:r>
                <a:rPr lang="zh-CN" altLang="en-US" sz="1600" dirty="0" smtClean="0">
                  <a:latin typeface="微软雅黑" panose="020B0503020204020204" pitchFamily="34" charset="-122"/>
                  <a:ea typeface="微软雅黑" panose="020B0503020204020204" pitchFamily="34" charset="-122"/>
                </a:rPr>
                <a:t>将</a:t>
              </a:r>
              <a:r>
                <a:rPr lang="zh-CN" altLang="en-US" sz="1600" dirty="0">
                  <a:latin typeface="微软雅黑" panose="020B0503020204020204" pitchFamily="34" charset="-122"/>
                  <a:ea typeface="微软雅黑" panose="020B0503020204020204" pitchFamily="34" charset="-122"/>
                </a:rPr>
                <a:t>学校的</a:t>
              </a:r>
              <a:r>
                <a:rPr lang="zh-CN" altLang="en-US" sz="1600" b="1" dirty="0">
                  <a:latin typeface="微软雅黑" panose="020B0503020204020204" pitchFamily="34" charset="-122"/>
                  <a:ea typeface="微软雅黑" panose="020B0503020204020204" pitchFamily="34" charset="-122"/>
                </a:rPr>
                <a:t>零散</a:t>
              </a:r>
              <a:r>
                <a:rPr lang="zh-CN" altLang="en-US" sz="1600" dirty="0">
                  <a:latin typeface="微软雅黑" panose="020B0503020204020204" pitchFamily="34" charset="-122"/>
                  <a:ea typeface="微软雅黑" panose="020B0503020204020204" pitchFamily="34" charset="-122"/>
                </a:rPr>
                <a:t>数据变成</a:t>
              </a:r>
              <a:r>
                <a:rPr lang="zh-CN" altLang="en-US" sz="1600" b="1" dirty="0">
                  <a:latin typeface="微软雅黑" panose="020B0503020204020204" pitchFamily="34" charset="-122"/>
                  <a:ea typeface="微软雅黑" panose="020B0503020204020204" pitchFamily="34" charset="-122"/>
                </a:rPr>
                <a:t>有效</a:t>
              </a:r>
              <a:r>
                <a:rPr lang="zh-CN" altLang="en-US" sz="1600" dirty="0" smtClean="0">
                  <a:latin typeface="微软雅黑" panose="020B0503020204020204" pitchFamily="34" charset="-122"/>
                  <a:ea typeface="微软雅黑" panose="020B0503020204020204" pitchFamily="34" charset="-122"/>
                </a:rPr>
                <a:t>数据，</a:t>
              </a:r>
              <a:r>
                <a:rPr lang="zh-CN" altLang="en-US" sz="1600" dirty="0" smtClean="0">
                  <a:latin typeface="微软雅黑" panose="020B0503020204020204" charset="-122"/>
                  <a:ea typeface="微软雅黑" panose="020B0503020204020204" charset="-122"/>
                </a:rPr>
                <a:t>并根据</a:t>
              </a:r>
              <a:r>
                <a:rPr lang="zh-CN" altLang="en-US" sz="1600" dirty="0">
                  <a:latin typeface="微软雅黑" panose="020B0503020204020204" charset="-122"/>
                  <a:ea typeface="微软雅黑" panose="020B0503020204020204" charset="-122"/>
                </a:rPr>
                <a:t>学校当前发展情况，</a:t>
              </a:r>
              <a:r>
                <a:rPr lang="zh-CN" altLang="en-US" sz="1600" b="0" dirty="0" smtClean="0">
                  <a:latin typeface="微软雅黑" panose="020B0503020204020204" charset="-122"/>
                  <a:ea typeface="微软雅黑" panose="020B0503020204020204" charset="-122"/>
                </a:rPr>
                <a:t>采用不同的</a:t>
              </a:r>
              <a:r>
                <a:rPr lang="zh-CN" altLang="en-US" sz="1600" dirty="0">
                  <a:latin typeface="微软雅黑" panose="020B0503020204020204" charset="-122"/>
                  <a:ea typeface="微软雅黑" panose="020B0503020204020204" charset="-122"/>
                </a:rPr>
                <a:t>诊断</a:t>
              </a:r>
              <a:r>
                <a:rPr lang="zh-CN" altLang="en-US" sz="1600" b="0" dirty="0" smtClean="0">
                  <a:latin typeface="微软雅黑" panose="020B0503020204020204" charset="-122"/>
                  <a:ea typeface="微软雅黑" panose="020B0503020204020204" charset="-122"/>
                </a:rPr>
                <a:t>模型帮助</a:t>
              </a:r>
              <a:r>
                <a:rPr lang="zh-CN" altLang="en-US" sz="1600" b="0" dirty="0">
                  <a:latin typeface="微软雅黑" panose="020B0503020204020204" charset="-122"/>
                  <a:ea typeface="微软雅黑" panose="020B0503020204020204" charset="-122"/>
                </a:rPr>
                <a:t>学校管理</a:t>
              </a:r>
              <a:r>
                <a:rPr lang="zh-CN" altLang="en-US" sz="1600" b="0" dirty="0" smtClean="0">
                  <a:latin typeface="微软雅黑" panose="020B0503020204020204" charset="-122"/>
                  <a:ea typeface="微软雅黑" panose="020B0503020204020204" charset="-122"/>
                </a:rPr>
                <a:t>进行</a:t>
              </a:r>
              <a:r>
                <a:rPr lang="zh-CN" altLang="en-US" sz="1600" dirty="0" smtClean="0">
                  <a:latin typeface="微软雅黑" panose="020B0503020204020204" charset="-122"/>
                  <a:ea typeface="微软雅黑" panose="020B0503020204020204" charset="-122"/>
                </a:rPr>
                <a:t>诊改</a:t>
              </a:r>
              <a:r>
                <a:rPr lang="zh-CN" altLang="en-US" sz="1600" b="0" dirty="0" smtClean="0">
                  <a:latin typeface="微软雅黑" panose="020B0503020204020204" charset="-122"/>
                  <a:ea typeface="微软雅黑" panose="020B0503020204020204" charset="-122"/>
                </a:rPr>
                <a:t>和</a:t>
              </a:r>
              <a:r>
                <a:rPr lang="zh-CN" altLang="en-US" sz="1600" b="0" dirty="0">
                  <a:latin typeface="微软雅黑" panose="020B0503020204020204" charset="-122"/>
                  <a:ea typeface="微软雅黑" panose="020B0503020204020204" charset="-122"/>
                </a:rPr>
                <a:t>自核，</a:t>
              </a:r>
              <a:r>
                <a:rPr lang="zh-CN" altLang="en-US" sz="1600" b="0" dirty="0" smtClean="0">
                  <a:latin typeface="微软雅黑" panose="020B0503020204020204" charset="-122"/>
                  <a:ea typeface="微软雅黑" panose="020B0503020204020204" charset="-122"/>
                </a:rPr>
                <a:t>不断</a:t>
              </a:r>
              <a:r>
                <a:rPr lang="zh-CN" altLang="en-US" sz="1600" dirty="0">
                  <a:latin typeface="微软雅黑" panose="020B0503020204020204" pitchFamily="34" charset="-122"/>
                  <a:ea typeface="微软雅黑" panose="020B0503020204020204" pitchFamily="34" charset="-122"/>
                </a:rPr>
                <a:t>提升学校</a:t>
              </a:r>
              <a:r>
                <a:rPr lang="zh-CN" altLang="en-US" sz="1600" dirty="0" smtClean="0">
                  <a:latin typeface="微软雅黑" panose="020B0503020204020204" pitchFamily="34" charset="-122"/>
                  <a:ea typeface="微软雅黑" panose="020B0503020204020204" pitchFamily="34" charset="-122"/>
                </a:rPr>
                <a:t>质量，真正创建智慧校园。</a:t>
              </a:r>
              <a:endParaRPr lang="zh-CN" altLang="en-US" sz="1600" dirty="0">
                <a:latin typeface="微软雅黑" panose="020B0503020204020204" pitchFamily="34" charset="-122"/>
                <a:ea typeface="微软雅黑" panose="020B0503020204020204" pitchFamily="34" charset="-122"/>
              </a:endParaRPr>
            </a:p>
          </p:txBody>
        </p:sp>
        <p:grpSp>
          <p:nvGrpSpPr>
            <p:cNvPr id="19" name="组合 18"/>
            <p:cNvGrpSpPr/>
            <p:nvPr/>
          </p:nvGrpSpPr>
          <p:grpSpPr>
            <a:xfrm>
              <a:off x="958598" y="2882320"/>
              <a:ext cx="10025934" cy="3411757"/>
              <a:chOff x="1589699" y="3242468"/>
              <a:chExt cx="10025934" cy="3411757"/>
            </a:xfrm>
          </p:grpSpPr>
          <p:pic>
            <p:nvPicPr>
              <p:cNvPr id="20" name="图片 19"/>
              <p:cNvPicPr>
                <a:picLocks noChangeAspect="1"/>
              </p:cNvPicPr>
              <p:nvPr/>
            </p:nvPicPr>
            <p:blipFill>
              <a:blip r:embed="rId3"/>
              <a:stretch>
                <a:fillRect/>
              </a:stretch>
            </p:blipFill>
            <p:spPr>
              <a:xfrm>
                <a:off x="1589699" y="3242468"/>
                <a:ext cx="5576617" cy="3411757"/>
              </a:xfrm>
              <a:prstGeom prst="rect">
                <a:avLst/>
              </a:prstGeom>
            </p:spPr>
          </p:pic>
          <p:pic>
            <p:nvPicPr>
              <p:cNvPr id="21" name="Picture 2" descr="C:\Users\sikai.gao\AppData\Roaming\Foxmail7\Temp-11684-20170405113846\Catch65F7(03-30-(04-07-19-40-23).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5050"/>
              <a:stretch/>
            </p:blipFill>
            <p:spPr bwMode="auto">
              <a:xfrm>
                <a:off x="7267784" y="3280511"/>
                <a:ext cx="4347849" cy="169210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67786" y="4888416"/>
                <a:ext cx="1775122" cy="1765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3"/>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9006083" y="4956435"/>
                <a:ext cx="2234179" cy="16072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Tree>
    <p:extLst>
      <p:ext uri="{BB962C8B-B14F-4D97-AF65-F5344CB8AC3E}">
        <p14:creationId xmlns:p14="http://schemas.microsoft.com/office/powerpoint/2010/main" val="35638057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32</a:t>
            </a:r>
            <a:endParaRPr lang="zh-CN" altLang="en-US" sz="1600" b="1" dirty="0">
              <a:solidFill>
                <a:prstClr val="white"/>
              </a:solidFill>
            </a:endParaRPr>
          </a:p>
        </p:txBody>
      </p:sp>
      <p:cxnSp>
        <p:nvCxnSpPr>
          <p:cNvPr id="32" name="直接连接符 31"/>
          <p:cNvCxnSpPr/>
          <p:nvPr/>
        </p:nvCxnSpPr>
        <p:spPr>
          <a:xfrm>
            <a:off x="1768416" y="404813"/>
            <a:ext cx="98616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1133475" y="1524000"/>
            <a:ext cx="9134109" cy="4765737"/>
            <a:chOff x="538751" y="931353"/>
            <a:chExt cx="7680958" cy="4558284"/>
          </a:xfrm>
        </p:grpSpPr>
        <p:pic>
          <p:nvPicPr>
            <p:cNvPr id="15" name="Picture 2"/>
            <p:cNvPicPr>
              <a:picLocks noChangeAspect="1" noChangeArrowheads="1"/>
            </p:cNvPicPr>
            <p:nvPr/>
          </p:nvPicPr>
          <p:blipFill>
            <a:blip r:embed="rId3" cstate="print"/>
            <a:srcRect/>
            <a:stretch>
              <a:fillRect/>
            </a:stretch>
          </p:blipFill>
          <p:spPr bwMode="auto">
            <a:xfrm>
              <a:off x="538751" y="950031"/>
              <a:ext cx="2371856" cy="3587660"/>
            </a:xfrm>
            <a:prstGeom prst="rect">
              <a:avLst/>
            </a:prstGeom>
            <a:noFill/>
            <a:ln w="9525">
              <a:solidFill>
                <a:schemeClr val="accent1"/>
              </a:solidFill>
              <a:miter lim="800000"/>
              <a:headEnd/>
              <a:tailEnd/>
            </a:ln>
            <a:effectLst/>
          </p:spPr>
        </p:pic>
        <p:pic>
          <p:nvPicPr>
            <p:cNvPr id="16" name="Picture 3"/>
            <p:cNvPicPr>
              <a:picLocks noChangeAspect="1" noChangeArrowheads="1"/>
            </p:cNvPicPr>
            <p:nvPr/>
          </p:nvPicPr>
          <p:blipFill>
            <a:blip r:embed="rId4" cstate="print"/>
            <a:srcRect/>
            <a:stretch>
              <a:fillRect/>
            </a:stretch>
          </p:blipFill>
          <p:spPr bwMode="auto">
            <a:xfrm>
              <a:off x="2127139" y="2073312"/>
              <a:ext cx="2352290" cy="3416325"/>
            </a:xfrm>
            <a:prstGeom prst="rect">
              <a:avLst/>
            </a:prstGeom>
            <a:noFill/>
            <a:ln w="9525">
              <a:solidFill>
                <a:schemeClr val="accent1"/>
              </a:solidFill>
              <a:miter lim="800000"/>
              <a:headEnd/>
              <a:tailEnd/>
            </a:ln>
            <a:effectLst/>
          </p:spPr>
        </p:pic>
        <p:pic>
          <p:nvPicPr>
            <p:cNvPr id="17" name="Picture 5"/>
            <p:cNvPicPr>
              <a:picLocks noChangeAspect="1" noChangeArrowheads="1"/>
            </p:cNvPicPr>
            <p:nvPr/>
          </p:nvPicPr>
          <p:blipFill>
            <a:blip r:embed="rId5" cstate="print"/>
            <a:srcRect/>
            <a:stretch>
              <a:fillRect/>
            </a:stretch>
          </p:blipFill>
          <p:spPr bwMode="auto">
            <a:xfrm>
              <a:off x="4193760" y="931353"/>
              <a:ext cx="2398277" cy="3464572"/>
            </a:xfrm>
            <a:prstGeom prst="rect">
              <a:avLst/>
            </a:prstGeom>
            <a:noFill/>
            <a:ln w="9525">
              <a:solidFill>
                <a:schemeClr val="accent1"/>
              </a:solidFill>
              <a:miter lim="800000"/>
              <a:headEnd/>
              <a:tailEnd/>
            </a:ln>
            <a:effectLst/>
          </p:spPr>
        </p:pic>
        <p:pic>
          <p:nvPicPr>
            <p:cNvPr id="18" name="Picture 6"/>
            <p:cNvPicPr>
              <a:picLocks noChangeAspect="1" noChangeArrowheads="1"/>
            </p:cNvPicPr>
            <p:nvPr/>
          </p:nvPicPr>
          <p:blipFill>
            <a:blip r:embed="rId6" cstate="print"/>
            <a:srcRect/>
            <a:stretch>
              <a:fillRect/>
            </a:stretch>
          </p:blipFill>
          <p:spPr bwMode="auto">
            <a:xfrm>
              <a:off x="5867972" y="1966822"/>
              <a:ext cx="2351737" cy="3389291"/>
            </a:xfrm>
            <a:prstGeom prst="rect">
              <a:avLst/>
            </a:prstGeom>
            <a:noFill/>
            <a:ln w="9525">
              <a:solidFill>
                <a:schemeClr val="accent1"/>
              </a:solidFill>
              <a:miter lim="800000"/>
              <a:headEnd/>
              <a:tailEnd/>
            </a:ln>
            <a:effectLst/>
          </p:spPr>
        </p:pic>
      </p:grpSp>
      <p:sp>
        <p:nvSpPr>
          <p:cNvPr id="19" name="MH_Other_5"/>
          <p:cNvSpPr>
            <a:spLocks noChangeArrowheads="1"/>
          </p:cNvSpPr>
          <p:nvPr>
            <p:custDataLst>
              <p:tags r:id="rId1"/>
            </p:custDataLst>
          </p:nvPr>
        </p:nvSpPr>
        <p:spPr bwMode="auto">
          <a:xfrm>
            <a:off x="228926" y="715881"/>
            <a:ext cx="3038381" cy="53305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sym typeface="Calibri" panose="020F0502020204030204" pitchFamily="34" charset="0"/>
              </a:rPr>
              <a:t>（十九）生成</a:t>
            </a:r>
            <a:r>
              <a:rPr lang="zh-CN" altLang="en-US" sz="2000" b="1" dirty="0">
                <a:solidFill>
                  <a:srgbClr val="FFFFFF"/>
                </a:solidFill>
                <a:ea typeface="微软雅黑" pitchFamily="34" charset="-122"/>
                <a:sym typeface="Calibri" panose="020F0502020204030204" pitchFamily="34" charset="0"/>
              </a:rPr>
              <a:t>诊断</a:t>
            </a:r>
            <a:r>
              <a:rPr lang="zh-CN" altLang="en-US" sz="2000" b="1" dirty="0" smtClean="0">
                <a:solidFill>
                  <a:srgbClr val="FFFFFF"/>
                </a:solidFill>
                <a:ea typeface="微软雅黑" pitchFamily="34" charset="-122"/>
                <a:sym typeface="Calibri" panose="020F0502020204030204" pitchFamily="34" charset="0"/>
              </a:rPr>
              <a:t>报告</a:t>
            </a:r>
            <a:endParaRPr lang="zh-CN" altLang="en-US" sz="2000" b="1" dirty="0">
              <a:solidFill>
                <a:srgbClr val="FFFFFF"/>
              </a:solidFill>
              <a:ea typeface="微软雅黑" pitchFamily="34" charset="-122"/>
              <a:sym typeface="Calibri" panose="020F0502020204030204" pitchFamily="34" charset="0"/>
            </a:endParaRPr>
          </a:p>
        </p:txBody>
      </p:sp>
    </p:spTree>
    <p:extLst>
      <p:ext uri="{BB962C8B-B14F-4D97-AF65-F5344CB8AC3E}">
        <p14:creationId xmlns:p14="http://schemas.microsoft.com/office/powerpoint/2010/main" val="22955113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33</a:t>
            </a:r>
            <a:endParaRPr lang="zh-CN" altLang="en-US" sz="1600" b="1" dirty="0">
              <a:solidFill>
                <a:prstClr val="white"/>
              </a:solidFill>
            </a:endParaRPr>
          </a:p>
        </p:txBody>
      </p:sp>
      <p:cxnSp>
        <p:nvCxnSpPr>
          <p:cNvPr id="32" name="直接连接符 31"/>
          <p:cNvCxnSpPr/>
          <p:nvPr/>
        </p:nvCxnSpPr>
        <p:spPr>
          <a:xfrm flipV="1">
            <a:off x="1768416" y="373735"/>
            <a:ext cx="7191176" cy="310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MH_Other_5"/>
          <p:cNvSpPr>
            <a:spLocks noChangeArrowheads="1"/>
          </p:cNvSpPr>
          <p:nvPr>
            <p:custDataLst>
              <p:tags r:id="rId1"/>
            </p:custDataLst>
          </p:nvPr>
        </p:nvSpPr>
        <p:spPr bwMode="auto">
          <a:xfrm>
            <a:off x="211245" y="726919"/>
            <a:ext cx="2714299" cy="51934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（一）项目</a:t>
            </a:r>
            <a:r>
              <a:rPr lang="zh-CN" altLang="en-US" sz="2000" b="1" dirty="0">
                <a:solidFill>
                  <a:srgbClr val="FFFFFF"/>
                </a:solidFill>
                <a:ea typeface="微软雅黑" pitchFamily="34" charset="-122"/>
              </a:rPr>
              <a:t>推进</a:t>
            </a:r>
            <a:r>
              <a:rPr lang="zh-CN" altLang="en-US" sz="2000" b="1" dirty="0" smtClean="0">
                <a:solidFill>
                  <a:srgbClr val="FFFFFF"/>
                </a:solidFill>
                <a:ea typeface="微软雅黑" pitchFamily="34" charset="-122"/>
              </a:rPr>
              <a:t>流程</a:t>
            </a:r>
            <a:endParaRPr lang="zh-CN" altLang="en-US" sz="2000" b="1" dirty="0">
              <a:solidFill>
                <a:srgbClr val="FFFFFF"/>
              </a:solidFill>
              <a:ea typeface="微软雅黑" pitchFamily="34" charset="-122"/>
            </a:endParaRPr>
          </a:p>
        </p:txBody>
      </p:sp>
      <p:grpSp>
        <p:nvGrpSpPr>
          <p:cNvPr id="15" name="组合 14"/>
          <p:cNvGrpSpPr/>
          <p:nvPr/>
        </p:nvGrpSpPr>
        <p:grpSpPr>
          <a:xfrm>
            <a:off x="1988506" y="1708233"/>
            <a:ext cx="8580585" cy="4311822"/>
            <a:chOff x="274797" y="987312"/>
            <a:chExt cx="8580585" cy="4311822"/>
          </a:xfrm>
        </p:grpSpPr>
        <p:sp>
          <p:nvSpPr>
            <p:cNvPr id="16" name="矩形 15"/>
            <p:cNvSpPr/>
            <p:nvPr/>
          </p:nvSpPr>
          <p:spPr>
            <a:xfrm>
              <a:off x="3929220" y="1140512"/>
              <a:ext cx="1113533" cy="605288"/>
            </a:xfrm>
            <a:prstGeom prst="rect">
              <a:avLst/>
            </a:prstGeom>
            <a:ln>
              <a:solidFill>
                <a:srgbClr val="0081E2"/>
              </a:solidFill>
            </a:ln>
          </p:spPr>
          <p:txBody>
            <a:bodyPr wrap="square" lIns="91433" tIns="45717" rIns="91433" bIns="45717">
              <a:spAutoFit/>
            </a:bodyPr>
            <a:lstStyle/>
            <a:p>
              <a:pPr algn="ctr">
                <a:lnSpc>
                  <a:spcPts val="1100"/>
                </a:lnSpc>
                <a:defRPr/>
              </a:pPr>
              <a:r>
                <a:rPr lang="zh-CN" altLang="zh-CN" sz="1000" b="1" kern="0" dirty="0">
                  <a:solidFill>
                    <a:sysClr val="windowText" lastClr="000000"/>
                  </a:solidFill>
                  <a:latin typeface="微软雅黑" pitchFamily="34" charset="-122"/>
                  <a:ea typeface="微软雅黑" pitchFamily="34" charset="-122"/>
                </a:rPr>
                <a:t>确定公示</a:t>
              </a:r>
              <a:endParaRPr lang="zh-CN" altLang="en-US" sz="1000" b="1" kern="0" dirty="0">
                <a:solidFill>
                  <a:sysClr val="windowText" lastClr="000000"/>
                </a:solidFill>
                <a:latin typeface="微软雅黑" pitchFamily="34" charset="-122"/>
                <a:ea typeface="微软雅黑" pitchFamily="34" charset="-122"/>
              </a:endParaRPr>
            </a:p>
            <a:p>
              <a:pPr algn="ctr">
                <a:lnSpc>
                  <a:spcPts val="1100"/>
                </a:lnSpc>
                <a:defRPr/>
              </a:pPr>
              <a:r>
                <a:rPr lang="zh-CN" altLang="en-US" sz="1000" b="1" kern="0" dirty="0" smtClean="0">
                  <a:solidFill>
                    <a:sysClr val="windowText" lastClr="000000"/>
                  </a:solidFill>
                  <a:latin typeface="微软雅黑" pitchFamily="34" charset="-122"/>
                  <a:ea typeface="微软雅黑" pitchFamily="34" charset="-122"/>
                </a:rPr>
                <a:t>批复、获得资金</a:t>
              </a:r>
              <a:endParaRPr lang="en-US" altLang="zh-CN" sz="1000" b="1" kern="0" dirty="0" smtClean="0">
                <a:solidFill>
                  <a:sysClr val="windowText" lastClr="000000"/>
                </a:solidFill>
                <a:latin typeface="微软雅黑" pitchFamily="34" charset="-122"/>
                <a:ea typeface="微软雅黑" pitchFamily="34" charset="-122"/>
              </a:endParaRPr>
            </a:p>
            <a:p>
              <a:pPr lvl="0" algn="ctr">
                <a:lnSpc>
                  <a:spcPct val="150000"/>
                </a:lnSpc>
                <a:defRPr/>
              </a:pPr>
              <a:r>
                <a:rPr lang="zh-CN" altLang="en-US" sz="1000" b="1" kern="0" dirty="0" smtClean="0">
                  <a:solidFill>
                    <a:srgbClr val="0081E2"/>
                  </a:solidFill>
                  <a:latin typeface="微软雅黑" pitchFamily="34" charset="-122"/>
                  <a:ea typeface="微软雅黑" pitchFamily="34" charset="-122"/>
                </a:rPr>
                <a:t>建设期开始</a:t>
              </a:r>
              <a:endParaRPr lang="en-US" altLang="zh-CN" sz="1000" b="1" kern="0" dirty="0">
                <a:solidFill>
                  <a:srgbClr val="0081E2"/>
                </a:solidFill>
                <a:latin typeface="微软雅黑" pitchFamily="34" charset="-122"/>
                <a:ea typeface="微软雅黑" pitchFamily="34" charset="-122"/>
              </a:endParaRPr>
            </a:p>
          </p:txBody>
        </p:sp>
        <p:sp>
          <p:nvSpPr>
            <p:cNvPr id="17" name="矩形 16"/>
            <p:cNvSpPr/>
            <p:nvPr/>
          </p:nvSpPr>
          <p:spPr>
            <a:xfrm>
              <a:off x="278825" y="2234104"/>
              <a:ext cx="1258781" cy="530909"/>
            </a:xfrm>
            <a:prstGeom prst="rect">
              <a:avLst/>
            </a:prstGeom>
            <a:ln w="28575">
              <a:solidFill>
                <a:srgbClr val="0081E2"/>
              </a:solidFill>
            </a:ln>
          </p:spPr>
          <p:txBody>
            <a:bodyPr wrap="square" lIns="91433" tIns="45717" rIns="91433" bIns="45717">
              <a:spAutoFit/>
            </a:bodyPr>
            <a:lstStyle/>
            <a:p>
              <a:pPr lvl="0" algn="ctr">
                <a:lnSpc>
                  <a:spcPct val="150000"/>
                </a:lnSpc>
                <a:defRPr/>
              </a:pPr>
              <a:r>
                <a:rPr lang="zh-CN" altLang="en-US" sz="1900" b="1" kern="0" dirty="0" smtClean="0">
                  <a:solidFill>
                    <a:sysClr val="windowText" lastClr="000000"/>
                  </a:solidFill>
                  <a:latin typeface="微软雅黑" pitchFamily="34" charset="-122"/>
                  <a:ea typeface="微软雅黑" pitchFamily="34" charset="-122"/>
                </a:rPr>
                <a:t>项目申报</a:t>
              </a:r>
              <a:endParaRPr lang="en-US" altLang="zh-CN" sz="1400" b="1" kern="0" dirty="0">
                <a:solidFill>
                  <a:sysClr val="windowText" lastClr="000000"/>
                </a:solidFill>
                <a:latin typeface="微软雅黑" pitchFamily="34" charset="-122"/>
                <a:ea typeface="微软雅黑" pitchFamily="34" charset="-122"/>
              </a:endParaRPr>
            </a:p>
          </p:txBody>
        </p:sp>
        <p:sp>
          <p:nvSpPr>
            <p:cNvPr id="18" name="矩形 17"/>
            <p:cNvSpPr/>
            <p:nvPr/>
          </p:nvSpPr>
          <p:spPr>
            <a:xfrm>
              <a:off x="274797" y="3118806"/>
              <a:ext cx="336895" cy="1015657"/>
            </a:xfrm>
            <a:prstGeom prst="rect">
              <a:avLst/>
            </a:prstGeom>
            <a:ln w="28575">
              <a:solidFill>
                <a:srgbClr val="0081E2"/>
              </a:solidFill>
            </a:ln>
          </p:spPr>
          <p:txBody>
            <a:bodyPr wrap="square" lIns="91433" tIns="45717" rIns="91433" bIns="45717">
              <a:spAutoFit/>
            </a:bodyPr>
            <a:lstStyle/>
            <a:p>
              <a:pPr lvl="0" algn="ctr">
                <a:lnSpc>
                  <a:spcPct val="150000"/>
                </a:lnSpc>
                <a:defRPr/>
              </a:pPr>
              <a:r>
                <a:rPr lang="zh-CN" altLang="en-US" sz="1000" kern="0" dirty="0" smtClean="0">
                  <a:solidFill>
                    <a:sysClr val="windowText" lastClr="000000"/>
                  </a:solidFill>
                  <a:latin typeface="微软雅黑" pitchFamily="34" charset="-122"/>
                  <a:ea typeface="微软雅黑" pitchFamily="34" charset="-122"/>
                </a:rPr>
                <a:t>申报条件</a:t>
              </a:r>
              <a:endParaRPr lang="en-US" altLang="zh-CN" sz="1000" kern="0" dirty="0">
                <a:solidFill>
                  <a:sysClr val="windowText" lastClr="000000"/>
                </a:solidFill>
                <a:latin typeface="微软雅黑" pitchFamily="34" charset="-122"/>
                <a:ea typeface="微软雅黑" pitchFamily="34" charset="-122"/>
              </a:endParaRPr>
            </a:p>
          </p:txBody>
        </p:sp>
        <p:sp>
          <p:nvSpPr>
            <p:cNvPr id="19" name="矩形 18"/>
            <p:cNvSpPr/>
            <p:nvPr/>
          </p:nvSpPr>
          <p:spPr>
            <a:xfrm>
              <a:off x="707948" y="3122197"/>
              <a:ext cx="336895" cy="1015657"/>
            </a:xfrm>
            <a:prstGeom prst="rect">
              <a:avLst/>
            </a:prstGeom>
            <a:ln w="28575">
              <a:solidFill>
                <a:srgbClr val="0081E2"/>
              </a:solidFill>
            </a:ln>
          </p:spPr>
          <p:txBody>
            <a:bodyPr wrap="square" lIns="91433" tIns="45717" rIns="91433" bIns="45717">
              <a:spAutoFit/>
            </a:bodyPr>
            <a:lstStyle/>
            <a:p>
              <a:pPr lvl="0" algn="ctr">
                <a:lnSpc>
                  <a:spcPct val="150000"/>
                </a:lnSpc>
                <a:defRPr/>
              </a:pPr>
              <a:r>
                <a:rPr lang="zh-CN" altLang="en-US" sz="1000" kern="0" dirty="0" smtClean="0">
                  <a:solidFill>
                    <a:sysClr val="windowText" lastClr="000000"/>
                  </a:solidFill>
                  <a:latin typeface="微软雅黑" pitchFamily="34" charset="-122"/>
                  <a:ea typeface="微软雅黑" pitchFamily="34" charset="-122"/>
                </a:rPr>
                <a:t>规划方案</a:t>
              </a:r>
              <a:endParaRPr lang="en-US" altLang="zh-CN" sz="1000" kern="0" dirty="0">
                <a:solidFill>
                  <a:sysClr val="windowText" lastClr="000000"/>
                </a:solidFill>
                <a:latin typeface="微软雅黑" pitchFamily="34" charset="-122"/>
                <a:ea typeface="微软雅黑" pitchFamily="34" charset="-122"/>
              </a:endParaRPr>
            </a:p>
          </p:txBody>
        </p:sp>
        <p:sp>
          <p:nvSpPr>
            <p:cNvPr id="20" name="矩形 19"/>
            <p:cNvSpPr/>
            <p:nvPr/>
          </p:nvSpPr>
          <p:spPr>
            <a:xfrm>
              <a:off x="1189227" y="3108648"/>
              <a:ext cx="336895" cy="1262569"/>
            </a:xfrm>
            <a:prstGeom prst="rect">
              <a:avLst/>
            </a:prstGeom>
            <a:ln w="28575">
              <a:solidFill>
                <a:srgbClr val="0081E2"/>
              </a:solidFill>
            </a:ln>
          </p:spPr>
          <p:txBody>
            <a:bodyPr wrap="square" lIns="91433" tIns="45717" rIns="91433" bIns="45717">
              <a:spAutoFit/>
            </a:bodyPr>
            <a:lstStyle/>
            <a:p>
              <a:pPr lvl="0" algn="ctr">
                <a:lnSpc>
                  <a:spcPct val="150000"/>
                </a:lnSpc>
                <a:defRPr/>
              </a:pPr>
              <a:r>
                <a:rPr lang="zh-CN" altLang="en-US" sz="1000" kern="0" dirty="0" smtClean="0">
                  <a:solidFill>
                    <a:sysClr val="windowText" lastClr="000000"/>
                  </a:solidFill>
                  <a:latin typeface="微软雅黑" pitchFamily="34" charset="-122"/>
                  <a:ea typeface="微软雅黑" pitchFamily="34" charset="-122"/>
                </a:rPr>
                <a:t>立项申报书</a:t>
              </a:r>
              <a:endParaRPr lang="en-US" altLang="zh-CN" sz="1000" kern="0" dirty="0">
                <a:solidFill>
                  <a:sysClr val="windowText" lastClr="000000"/>
                </a:solidFill>
                <a:latin typeface="微软雅黑" pitchFamily="34" charset="-122"/>
                <a:ea typeface="微软雅黑" pitchFamily="34" charset="-122"/>
              </a:endParaRPr>
            </a:p>
          </p:txBody>
        </p:sp>
        <p:sp>
          <p:nvSpPr>
            <p:cNvPr id="21" name="矩形 20"/>
            <p:cNvSpPr/>
            <p:nvPr/>
          </p:nvSpPr>
          <p:spPr>
            <a:xfrm>
              <a:off x="2492708" y="2234104"/>
              <a:ext cx="1258781" cy="530909"/>
            </a:xfrm>
            <a:prstGeom prst="rect">
              <a:avLst/>
            </a:prstGeom>
            <a:ln w="28575">
              <a:solidFill>
                <a:srgbClr val="0081E2"/>
              </a:solidFill>
            </a:ln>
          </p:spPr>
          <p:txBody>
            <a:bodyPr wrap="square" lIns="91433" tIns="45717" rIns="91433" bIns="45717">
              <a:spAutoFit/>
            </a:bodyPr>
            <a:lstStyle/>
            <a:p>
              <a:pPr lvl="0" algn="ctr">
                <a:lnSpc>
                  <a:spcPct val="150000"/>
                </a:lnSpc>
                <a:defRPr/>
              </a:pPr>
              <a:r>
                <a:rPr lang="zh-CN" altLang="en-US" sz="1900" b="1" kern="0" dirty="0" smtClean="0">
                  <a:solidFill>
                    <a:sysClr val="windowText" lastClr="000000"/>
                  </a:solidFill>
                  <a:latin typeface="微软雅黑" pitchFamily="34" charset="-122"/>
                  <a:ea typeface="微软雅黑" pitchFamily="34" charset="-122"/>
                </a:rPr>
                <a:t>项目立项</a:t>
              </a:r>
              <a:endParaRPr lang="en-US" altLang="zh-CN" sz="1400" b="1" kern="0" dirty="0">
                <a:solidFill>
                  <a:sysClr val="windowText" lastClr="000000"/>
                </a:solidFill>
                <a:latin typeface="微软雅黑" pitchFamily="34" charset="-122"/>
                <a:ea typeface="微软雅黑" pitchFamily="34" charset="-122"/>
              </a:endParaRPr>
            </a:p>
          </p:txBody>
        </p:sp>
        <p:sp>
          <p:nvSpPr>
            <p:cNvPr id="22" name="矩形 21"/>
            <p:cNvSpPr/>
            <p:nvPr/>
          </p:nvSpPr>
          <p:spPr>
            <a:xfrm>
              <a:off x="2488680" y="3118806"/>
              <a:ext cx="336895" cy="1015657"/>
            </a:xfrm>
            <a:prstGeom prst="rect">
              <a:avLst/>
            </a:prstGeom>
            <a:ln w="28575">
              <a:solidFill>
                <a:srgbClr val="0081E2"/>
              </a:solidFill>
            </a:ln>
          </p:spPr>
          <p:txBody>
            <a:bodyPr wrap="square" lIns="91433" tIns="45717" rIns="91433" bIns="45717">
              <a:spAutoFit/>
            </a:bodyPr>
            <a:lstStyle/>
            <a:p>
              <a:pPr lvl="0" algn="ctr">
                <a:lnSpc>
                  <a:spcPct val="150000"/>
                </a:lnSpc>
                <a:defRPr/>
              </a:pPr>
              <a:r>
                <a:rPr lang="zh-CN" altLang="en-US" sz="1000" kern="0" dirty="0" smtClean="0">
                  <a:solidFill>
                    <a:sysClr val="windowText" lastClr="000000"/>
                  </a:solidFill>
                  <a:latin typeface="微软雅黑" pitchFamily="34" charset="-122"/>
                  <a:ea typeface="微软雅黑" pitchFamily="34" charset="-122"/>
                </a:rPr>
                <a:t>实施方案</a:t>
              </a:r>
              <a:endParaRPr lang="en-US" altLang="zh-CN" sz="1000" kern="0" dirty="0">
                <a:solidFill>
                  <a:sysClr val="windowText" lastClr="000000"/>
                </a:solidFill>
                <a:latin typeface="微软雅黑" pitchFamily="34" charset="-122"/>
                <a:ea typeface="微软雅黑" pitchFamily="34" charset="-122"/>
              </a:endParaRPr>
            </a:p>
          </p:txBody>
        </p:sp>
        <p:sp>
          <p:nvSpPr>
            <p:cNvPr id="23" name="矩形 22"/>
            <p:cNvSpPr/>
            <p:nvPr/>
          </p:nvSpPr>
          <p:spPr>
            <a:xfrm>
              <a:off x="3403109" y="3108648"/>
              <a:ext cx="336895" cy="784824"/>
            </a:xfrm>
            <a:prstGeom prst="rect">
              <a:avLst/>
            </a:prstGeom>
            <a:ln w="28575">
              <a:solidFill>
                <a:srgbClr val="0081E2"/>
              </a:solidFill>
            </a:ln>
          </p:spPr>
          <p:txBody>
            <a:bodyPr wrap="square" lIns="91433" tIns="45717" rIns="91433" bIns="45717">
              <a:spAutoFit/>
            </a:bodyPr>
            <a:lstStyle/>
            <a:p>
              <a:pPr lvl="0" algn="ctr">
                <a:lnSpc>
                  <a:spcPct val="150000"/>
                </a:lnSpc>
                <a:defRPr/>
              </a:pPr>
              <a:r>
                <a:rPr lang="zh-CN" altLang="en-US" sz="1000" kern="0" dirty="0" smtClean="0">
                  <a:solidFill>
                    <a:sysClr val="windowText" lastClr="000000"/>
                  </a:solidFill>
                  <a:latin typeface="微软雅黑" pitchFamily="34" charset="-122"/>
                  <a:ea typeface="微软雅黑" pitchFamily="34" charset="-122"/>
                </a:rPr>
                <a:t>任务书</a:t>
              </a:r>
              <a:endParaRPr lang="en-US" altLang="zh-CN" sz="1000" kern="0" dirty="0">
                <a:solidFill>
                  <a:sysClr val="windowText" lastClr="000000"/>
                </a:solidFill>
                <a:latin typeface="微软雅黑" pitchFamily="34" charset="-122"/>
                <a:ea typeface="微软雅黑" pitchFamily="34" charset="-122"/>
              </a:endParaRPr>
            </a:p>
          </p:txBody>
        </p:sp>
        <p:sp>
          <p:nvSpPr>
            <p:cNvPr id="24" name="矩形 23"/>
            <p:cNvSpPr/>
            <p:nvPr/>
          </p:nvSpPr>
          <p:spPr>
            <a:xfrm>
              <a:off x="1863017" y="3117248"/>
              <a:ext cx="336895" cy="1015657"/>
            </a:xfrm>
            <a:prstGeom prst="rect">
              <a:avLst/>
            </a:prstGeom>
            <a:ln w="28575">
              <a:solidFill>
                <a:srgbClr val="0081E2"/>
              </a:solidFill>
            </a:ln>
          </p:spPr>
          <p:txBody>
            <a:bodyPr wrap="square" lIns="91433" tIns="45717" rIns="91433" bIns="45717">
              <a:spAutoFit/>
            </a:bodyPr>
            <a:lstStyle/>
            <a:p>
              <a:pPr lvl="0" algn="ctr">
                <a:lnSpc>
                  <a:spcPct val="150000"/>
                </a:lnSpc>
                <a:defRPr/>
              </a:pPr>
              <a:r>
                <a:rPr lang="zh-CN" altLang="en-US" sz="1000" kern="0" dirty="0" smtClean="0">
                  <a:solidFill>
                    <a:sysClr val="windowText" lastClr="000000"/>
                  </a:solidFill>
                  <a:latin typeface="微软雅黑" pitchFamily="34" charset="-122"/>
                  <a:ea typeface="微软雅黑" pitchFamily="34" charset="-122"/>
                </a:rPr>
                <a:t>专家评定</a:t>
              </a:r>
              <a:endParaRPr lang="en-US" altLang="zh-CN" sz="1000" kern="0" dirty="0">
                <a:solidFill>
                  <a:sysClr val="windowText" lastClr="000000"/>
                </a:solidFill>
                <a:latin typeface="微软雅黑" pitchFamily="34" charset="-122"/>
                <a:ea typeface="微软雅黑" pitchFamily="34" charset="-122"/>
              </a:endParaRPr>
            </a:p>
          </p:txBody>
        </p:sp>
        <p:grpSp>
          <p:nvGrpSpPr>
            <p:cNvPr id="25" name="组合 24"/>
            <p:cNvGrpSpPr/>
            <p:nvPr/>
          </p:nvGrpSpPr>
          <p:grpSpPr>
            <a:xfrm>
              <a:off x="443245" y="2753933"/>
              <a:ext cx="914430" cy="368264"/>
              <a:chOff x="663174" y="3817257"/>
              <a:chExt cx="1368152" cy="510455"/>
            </a:xfrm>
          </p:grpSpPr>
          <p:cxnSp>
            <p:nvCxnSpPr>
              <p:cNvPr id="101" name="直接连接符 100"/>
              <p:cNvCxnSpPr/>
              <p:nvPr/>
            </p:nvCxnSpPr>
            <p:spPr>
              <a:xfrm>
                <a:off x="663174" y="4104828"/>
                <a:ext cx="1368152"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a:endCxn id="20" idx="0"/>
              </p:cNvCxnSpPr>
              <p:nvPr/>
            </p:nvCxnSpPr>
            <p:spPr>
              <a:xfrm>
                <a:off x="2031326" y="4104828"/>
                <a:ext cx="0" cy="204103"/>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a:endCxn id="18" idx="0"/>
              </p:cNvCxnSpPr>
              <p:nvPr/>
            </p:nvCxnSpPr>
            <p:spPr>
              <a:xfrm>
                <a:off x="663174" y="4104828"/>
                <a:ext cx="0" cy="218184"/>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a:endCxn id="19" idx="0"/>
              </p:cNvCxnSpPr>
              <p:nvPr/>
            </p:nvCxnSpPr>
            <p:spPr>
              <a:xfrm flipH="1">
                <a:off x="1311246" y="3817257"/>
                <a:ext cx="5081" cy="510455"/>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1" name="组合 4"/>
            <p:cNvGrpSpPr/>
            <p:nvPr/>
          </p:nvGrpSpPr>
          <p:grpSpPr>
            <a:xfrm>
              <a:off x="2633063" y="2753600"/>
              <a:ext cx="914430" cy="361815"/>
              <a:chOff x="3939538" y="3816796"/>
              <a:chExt cx="1368152" cy="501516"/>
            </a:xfrm>
          </p:grpSpPr>
          <p:cxnSp>
            <p:nvCxnSpPr>
              <p:cNvPr id="97" name="直接连接符 96"/>
              <p:cNvCxnSpPr/>
              <p:nvPr/>
            </p:nvCxnSpPr>
            <p:spPr>
              <a:xfrm>
                <a:off x="3939538" y="4100128"/>
                <a:ext cx="1368152"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5307690" y="4100128"/>
                <a:ext cx="0" cy="204103"/>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3939538" y="4100128"/>
                <a:ext cx="0" cy="218184"/>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4635220" y="3816796"/>
                <a:ext cx="702" cy="283332"/>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33" name="矩形 32"/>
            <p:cNvSpPr/>
            <p:nvPr/>
          </p:nvSpPr>
          <p:spPr>
            <a:xfrm>
              <a:off x="4695106" y="2234104"/>
              <a:ext cx="1258781" cy="530909"/>
            </a:xfrm>
            <a:prstGeom prst="rect">
              <a:avLst/>
            </a:prstGeom>
            <a:ln w="28575">
              <a:solidFill>
                <a:srgbClr val="0081E2"/>
              </a:solidFill>
            </a:ln>
          </p:spPr>
          <p:txBody>
            <a:bodyPr wrap="square" lIns="91433" tIns="45717" rIns="91433" bIns="45717">
              <a:spAutoFit/>
            </a:bodyPr>
            <a:lstStyle/>
            <a:p>
              <a:pPr lvl="0" algn="ctr">
                <a:lnSpc>
                  <a:spcPct val="150000"/>
                </a:lnSpc>
                <a:defRPr/>
              </a:pPr>
              <a:r>
                <a:rPr lang="zh-CN" altLang="en-US" sz="1900" b="1" kern="0" dirty="0" smtClean="0">
                  <a:solidFill>
                    <a:sysClr val="windowText" lastClr="000000"/>
                  </a:solidFill>
                  <a:latin typeface="微软雅黑" pitchFamily="34" charset="-122"/>
                  <a:ea typeface="微软雅黑" pitchFamily="34" charset="-122"/>
                </a:rPr>
                <a:t>项目实施</a:t>
              </a:r>
              <a:endParaRPr lang="en-US" altLang="zh-CN" sz="1400" b="1" kern="0" dirty="0">
                <a:solidFill>
                  <a:sysClr val="windowText" lastClr="000000"/>
                </a:solidFill>
                <a:latin typeface="微软雅黑" pitchFamily="34" charset="-122"/>
                <a:ea typeface="微软雅黑" pitchFamily="34" charset="-122"/>
              </a:endParaRPr>
            </a:p>
          </p:txBody>
        </p:sp>
        <p:sp>
          <p:nvSpPr>
            <p:cNvPr id="34" name="矩形 33"/>
            <p:cNvSpPr/>
            <p:nvPr/>
          </p:nvSpPr>
          <p:spPr>
            <a:xfrm>
              <a:off x="6634042" y="2234104"/>
              <a:ext cx="1258781" cy="530909"/>
            </a:xfrm>
            <a:prstGeom prst="rect">
              <a:avLst/>
            </a:prstGeom>
            <a:ln w="28575">
              <a:solidFill>
                <a:srgbClr val="0081E2"/>
              </a:solidFill>
            </a:ln>
          </p:spPr>
          <p:txBody>
            <a:bodyPr wrap="square" lIns="91433" tIns="45717" rIns="91433" bIns="45717">
              <a:spAutoFit/>
            </a:bodyPr>
            <a:lstStyle/>
            <a:p>
              <a:pPr lvl="0" algn="ctr">
                <a:lnSpc>
                  <a:spcPct val="150000"/>
                </a:lnSpc>
                <a:defRPr/>
              </a:pPr>
              <a:r>
                <a:rPr lang="zh-CN" altLang="en-US" sz="1900" b="1" kern="0" dirty="0" smtClean="0">
                  <a:solidFill>
                    <a:sysClr val="windowText" lastClr="000000"/>
                  </a:solidFill>
                  <a:latin typeface="微软雅黑" pitchFamily="34" charset="-122"/>
                  <a:ea typeface="微软雅黑" pitchFamily="34" charset="-122"/>
                </a:rPr>
                <a:t>项目验收</a:t>
              </a:r>
              <a:endParaRPr lang="en-US" altLang="zh-CN" sz="1400" b="1" kern="0" dirty="0">
                <a:solidFill>
                  <a:sysClr val="windowText" lastClr="000000"/>
                </a:solidFill>
                <a:latin typeface="微软雅黑" pitchFamily="34" charset="-122"/>
                <a:ea typeface="微软雅黑" pitchFamily="34" charset="-122"/>
              </a:endParaRPr>
            </a:p>
          </p:txBody>
        </p:sp>
        <p:cxnSp>
          <p:nvCxnSpPr>
            <p:cNvPr id="35" name="直接连接符 34"/>
            <p:cNvCxnSpPr/>
            <p:nvPr/>
          </p:nvCxnSpPr>
          <p:spPr>
            <a:xfrm>
              <a:off x="2007401" y="2495548"/>
              <a:ext cx="815" cy="59995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3884388" y="3115553"/>
              <a:ext cx="336895" cy="1015657"/>
            </a:xfrm>
            <a:prstGeom prst="rect">
              <a:avLst/>
            </a:prstGeom>
            <a:ln w="28575">
              <a:solidFill>
                <a:srgbClr val="0081E2"/>
              </a:solidFill>
            </a:ln>
          </p:spPr>
          <p:txBody>
            <a:bodyPr wrap="square" lIns="91433" tIns="45717" rIns="91433" bIns="45717">
              <a:spAutoFit/>
            </a:bodyPr>
            <a:lstStyle/>
            <a:p>
              <a:pPr lvl="0" algn="ctr">
                <a:lnSpc>
                  <a:spcPct val="150000"/>
                </a:lnSpc>
                <a:defRPr/>
              </a:pPr>
              <a:r>
                <a:rPr lang="zh-CN" altLang="en-US" sz="1000" kern="0" dirty="0" smtClean="0">
                  <a:solidFill>
                    <a:sysClr val="windowText" lastClr="000000"/>
                  </a:solidFill>
                  <a:latin typeface="微软雅黑" pitchFamily="34" charset="-122"/>
                  <a:ea typeface="微软雅黑" pitchFamily="34" charset="-122"/>
                </a:rPr>
                <a:t>专家论证</a:t>
              </a:r>
              <a:endParaRPr lang="en-US" altLang="zh-CN" sz="1000" kern="0" dirty="0">
                <a:solidFill>
                  <a:sysClr val="windowText" lastClr="000000"/>
                </a:solidFill>
                <a:latin typeface="微软雅黑" pitchFamily="34" charset="-122"/>
                <a:ea typeface="微软雅黑" pitchFamily="34" charset="-122"/>
              </a:endParaRPr>
            </a:p>
          </p:txBody>
        </p:sp>
        <p:cxnSp>
          <p:nvCxnSpPr>
            <p:cNvPr id="37" name="直接连接符 36"/>
            <p:cNvCxnSpPr/>
            <p:nvPr/>
          </p:nvCxnSpPr>
          <p:spPr>
            <a:xfrm>
              <a:off x="4028772" y="2493852"/>
              <a:ext cx="815" cy="59995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4317539" y="3115553"/>
              <a:ext cx="336895" cy="1962005"/>
            </a:xfrm>
            <a:prstGeom prst="rect">
              <a:avLst/>
            </a:prstGeom>
            <a:ln w="28575">
              <a:solidFill>
                <a:srgbClr val="0081E2"/>
              </a:solidFill>
            </a:ln>
          </p:spPr>
          <p:txBody>
            <a:bodyPr wrap="square" lIns="91433" tIns="45717" rIns="91433" bIns="45717">
              <a:spAutoFit/>
            </a:bodyPr>
            <a:lstStyle/>
            <a:p>
              <a:pPr lvl="0" algn="ctr">
                <a:lnSpc>
                  <a:spcPct val="150000"/>
                </a:lnSpc>
                <a:defRPr/>
              </a:pPr>
              <a:r>
                <a:rPr lang="zh-CN" altLang="en-US" sz="1000" kern="0" dirty="0" smtClean="0">
                  <a:latin typeface="微软雅黑" pitchFamily="34" charset="-122"/>
                  <a:ea typeface="微软雅黑" pitchFamily="34" charset="-122"/>
                </a:rPr>
                <a:t>修订方案和任务书</a:t>
              </a:r>
              <a:endParaRPr lang="en-US" altLang="zh-CN" sz="1000" kern="0" dirty="0">
                <a:latin typeface="微软雅黑" pitchFamily="34" charset="-122"/>
                <a:ea typeface="微软雅黑" pitchFamily="34" charset="-122"/>
              </a:endParaRPr>
            </a:p>
          </p:txBody>
        </p:sp>
        <p:cxnSp>
          <p:nvCxnSpPr>
            <p:cNvPr id="39" name="直接连接符 38"/>
            <p:cNvCxnSpPr/>
            <p:nvPr/>
          </p:nvCxnSpPr>
          <p:spPr>
            <a:xfrm>
              <a:off x="4461923" y="2493852"/>
              <a:ext cx="815" cy="59995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4798818" y="3118806"/>
              <a:ext cx="336895" cy="1015657"/>
            </a:xfrm>
            <a:prstGeom prst="rect">
              <a:avLst/>
            </a:prstGeom>
            <a:solidFill>
              <a:schemeClr val="accent6">
                <a:lumMod val="60000"/>
                <a:lumOff val="40000"/>
              </a:schemeClr>
            </a:solidFill>
            <a:ln w="28575">
              <a:solidFill>
                <a:srgbClr val="0081E2"/>
              </a:solidFill>
            </a:ln>
          </p:spPr>
          <p:txBody>
            <a:bodyPr wrap="square" lIns="91433" tIns="45717" rIns="91433" bIns="45717">
              <a:spAutoFit/>
            </a:bodyPr>
            <a:lstStyle/>
            <a:p>
              <a:pPr lvl="0" algn="ctr">
                <a:lnSpc>
                  <a:spcPct val="150000"/>
                </a:lnSpc>
                <a:defRPr/>
              </a:pPr>
              <a:r>
                <a:rPr lang="zh-CN" altLang="en-US" sz="1000" kern="0" dirty="0" smtClean="0">
                  <a:solidFill>
                    <a:sysClr val="windowText" lastClr="000000"/>
                  </a:solidFill>
                  <a:latin typeface="微软雅黑" pitchFamily="34" charset="-122"/>
                  <a:ea typeface="微软雅黑" pitchFamily="34" charset="-122"/>
                </a:rPr>
                <a:t>实施方案</a:t>
              </a:r>
              <a:endParaRPr lang="en-US" altLang="zh-CN" sz="1000" kern="0" dirty="0">
                <a:solidFill>
                  <a:sysClr val="windowText" lastClr="000000"/>
                </a:solidFill>
                <a:latin typeface="微软雅黑" pitchFamily="34" charset="-122"/>
                <a:ea typeface="微软雅黑" pitchFamily="34" charset="-122"/>
              </a:endParaRPr>
            </a:p>
          </p:txBody>
        </p:sp>
        <p:sp>
          <p:nvSpPr>
            <p:cNvPr id="41" name="矩形 40"/>
            <p:cNvSpPr/>
            <p:nvPr/>
          </p:nvSpPr>
          <p:spPr>
            <a:xfrm>
              <a:off x="5270772" y="3108648"/>
              <a:ext cx="336895" cy="784824"/>
            </a:xfrm>
            <a:prstGeom prst="rect">
              <a:avLst/>
            </a:prstGeom>
            <a:solidFill>
              <a:schemeClr val="accent6">
                <a:lumMod val="60000"/>
                <a:lumOff val="40000"/>
              </a:schemeClr>
            </a:solidFill>
            <a:ln w="28575">
              <a:solidFill>
                <a:srgbClr val="0081E2"/>
              </a:solidFill>
            </a:ln>
          </p:spPr>
          <p:txBody>
            <a:bodyPr wrap="square" lIns="91433" tIns="45717" rIns="91433" bIns="45717">
              <a:spAutoFit/>
            </a:bodyPr>
            <a:lstStyle/>
            <a:p>
              <a:pPr lvl="0" algn="ctr">
                <a:lnSpc>
                  <a:spcPct val="150000"/>
                </a:lnSpc>
                <a:defRPr/>
              </a:pPr>
              <a:r>
                <a:rPr lang="zh-CN" altLang="en-US" sz="1000" kern="0" dirty="0" smtClean="0">
                  <a:solidFill>
                    <a:sysClr val="windowText" lastClr="000000"/>
                  </a:solidFill>
                  <a:latin typeface="微软雅黑" pitchFamily="34" charset="-122"/>
                  <a:ea typeface="微软雅黑" pitchFamily="34" charset="-122"/>
                </a:rPr>
                <a:t>任务书</a:t>
              </a:r>
              <a:endParaRPr lang="en-US" altLang="zh-CN" sz="1000" kern="0" dirty="0">
                <a:solidFill>
                  <a:sysClr val="windowText" lastClr="000000"/>
                </a:solidFill>
                <a:latin typeface="微软雅黑" pitchFamily="34" charset="-122"/>
                <a:ea typeface="微软雅黑" pitchFamily="34" charset="-122"/>
              </a:endParaRPr>
            </a:p>
          </p:txBody>
        </p:sp>
        <p:cxnSp>
          <p:nvCxnSpPr>
            <p:cNvPr id="42" name="直接连接符 41"/>
            <p:cNvCxnSpPr/>
            <p:nvPr/>
          </p:nvCxnSpPr>
          <p:spPr>
            <a:xfrm>
              <a:off x="5415155" y="2958008"/>
              <a:ext cx="0" cy="14724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5713248" y="3122197"/>
              <a:ext cx="336895" cy="1015657"/>
            </a:xfrm>
            <a:prstGeom prst="rect">
              <a:avLst/>
            </a:prstGeom>
            <a:solidFill>
              <a:schemeClr val="accent6">
                <a:lumMod val="60000"/>
                <a:lumOff val="40000"/>
              </a:schemeClr>
            </a:solidFill>
            <a:ln w="28575">
              <a:solidFill>
                <a:srgbClr val="0081E2"/>
              </a:solidFill>
            </a:ln>
          </p:spPr>
          <p:txBody>
            <a:bodyPr wrap="square" lIns="91433" tIns="45717" rIns="91433" bIns="45717">
              <a:spAutoFit/>
            </a:bodyPr>
            <a:lstStyle/>
            <a:p>
              <a:pPr lvl="0" algn="ctr">
                <a:lnSpc>
                  <a:spcPct val="150000"/>
                </a:lnSpc>
                <a:defRPr/>
              </a:pPr>
              <a:r>
                <a:rPr lang="zh-CN" altLang="en-US" sz="1000" kern="0" dirty="0" smtClean="0">
                  <a:solidFill>
                    <a:sysClr val="windowText" lastClr="000000"/>
                  </a:solidFill>
                  <a:latin typeface="微软雅黑" pitchFamily="34" charset="-122"/>
                  <a:ea typeface="微软雅黑" pitchFamily="34" charset="-122"/>
                </a:rPr>
                <a:t>财务制度</a:t>
              </a:r>
              <a:endParaRPr lang="en-US" altLang="zh-CN" sz="1000" kern="0" dirty="0">
                <a:solidFill>
                  <a:sysClr val="windowText" lastClr="000000"/>
                </a:solidFill>
                <a:latin typeface="微软雅黑" pitchFamily="34" charset="-122"/>
                <a:ea typeface="微软雅黑" pitchFamily="34" charset="-122"/>
              </a:endParaRPr>
            </a:p>
          </p:txBody>
        </p:sp>
        <p:sp>
          <p:nvSpPr>
            <p:cNvPr id="44" name="矩形 43"/>
            <p:cNvSpPr/>
            <p:nvPr/>
          </p:nvSpPr>
          <p:spPr>
            <a:xfrm>
              <a:off x="6146399" y="3074675"/>
              <a:ext cx="336895" cy="1869737"/>
            </a:xfrm>
            <a:prstGeom prst="rect">
              <a:avLst/>
            </a:prstGeom>
            <a:solidFill>
              <a:srgbClr val="33CAFF"/>
            </a:solidFill>
            <a:ln w="28575">
              <a:solidFill>
                <a:srgbClr val="0081E2"/>
              </a:solidFill>
            </a:ln>
          </p:spPr>
          <p:txBody>
            <a:bodyPr wrap="square" lIns="91433" tIns="45717" rIns="91433" bIns="45717">
              <a:spAutoFit/>
            </a:bodyPr>
            <a:lstStyle/>
            <a:p>
              <a:pPr lvl="0" algn="ctr">
                <a:lnSpc>
                  <a:spcPct val="150000"/>
                </a:lnSpc>
                <a:defRPr/>
              </a:pPr>
              <a:r>
                <a:rPr lang="zh-CN" altLang="en-US" sz="1100" kern="0" dirty="0">
                  <a:solidFill>
                    <a:sysClr val="windowText" lastClr="000000"/>
                  </a:solidFill>
                  <a:latin typeface="微软雅黑" pitchFamily="34" charset="-122"/>
                  <a:ea typeface="微软雅黑" pitchFamily="34" charset="-122"/>
                </a:rPr>
                <a:t>任务书的完成率</a:t>
              </a:r>
            </a:p>
          </p:txBody>
        </p:sp>
        <p:sp>
          <p:nvSpPr>
            <p:cNvPr id="46" name="矩形 45"/>
            <p:cNvSpPr/>
            <p:nvPr/>
          </p:nvSpPr>
          <p:spPr>
            <a:xfrm>
              <a:off x="6523965" y="3064516"/>
              <a:ext cx="336895" cy="1962005"/>
            </a:xfrm>
            <a:prstGeom prst="rect">
              <a:avLst/>
            </a:prstGeom>
            <a:solidFill>
              <a:srgbClr val="33CAFF"/>
            </a:solidFill>
            <a:ln w="28575">
              <a:solidFill>
                <a:srgbClr val="0081E2"/>
              </a:solidFill>
            </a:ln>
          </p:spPr>
          <p:txBody>
            <a:bodyPr wrap="square" lIns="91433" tIns="45717" rIns="91433" bIns="45717">
              <a:spAutoFit/>
            </a:bodyPr>
            <a:lstStyle/>
            <a:p>
              <a:pPr lvl="0" algn="ctr">
                <a:lnSpc>
                  <a:spcPct val="150000"/>
                </a:lnSpc>
                <a:defRPr/>
              </a:pPr>
              <a:r>
                <a:rPr lang="zh-CN" altLang="en-US" sz="1000" kern="0" dirty="0" smtClean="0">
                  <a:solidFill>
                    <a:sysClr val="windowText" lastClr="000000"/>
                  </a:solidFill>
                  <a:latin typeface="微软雅黑" pitchFamily="34" charset="-122"/>
                  <a:ea typeface="微软雅黑" pitchFamily="34" charset="-122"/>
                </a:rPr>
                <a:t>经费使用的规范性</a:t>
              </a:r>
              <a:endParaRPr lang="en-US" altLang="zh-CN" sz="1000" kern="0" dirty="0">
                <a:solidFill>
                  <a:sysClr val="windowText" lastClr="000000"/>
                </a:solidFill>
                <a:latin typeface="微软雅黑" pitchFamily="34" charset="-122"/>
                <a:ea typeface="微软雅黑" pitchFamily="34" charset="-122"/>
              </a:endParaRPr>
            </a:p>
          </p:txBody>
        </p:sp>
        <p:sp>
          <p:nvSpPr>
            <p:cNvPr id="47" name="矩形 46"/>
            <p:cNvSpPr/>
            <p:nvPr/>
          </p:nvSpPr>
          <p:spPr>
            <a:xfrm>
              <a:off x="6908988" y="3078065"/>
              <a:ext cx="336895" cy="1962005"/>
            </a:xfrm>
            <a:prstGeom prst="rect">
              <a:avLst/>
            </a:prstGeom>
            <a:solidFill>
              <a:srgbClr val="33CAFF"/>
            </a:solidFill>
            <a:ln w="28575">
              <a:solidFill>
                <a:srgbClr val="0081E2"/>
              </a:solidFill>
            </a:ln>
          </p:spPr>
          <p:txBody>
            <a:bodyPr wrap="square" lIns="91433" tIns="45717" rIns="91433" bIns="45717">
              <a:spAutoFit/>
            </a:bodyPr>
            <a:lstStyle/>
            <a:p>
              <a:pPr lvl="0" algn="ctr">
                <a:lnSpc>
                  <a:spcPct val="150000"/>
                </a:lnSpc>
                <a:defRPr/>
              </a:pPr>
              <a:r>
                <a:rPr lang="zh-CN" altLang="en-US" sz="1000" kern="0" dirty="0" smtClean="0">
                  <a:solidFill>
                    <a:sysClr val="windowText" lastClr="000000"/>
                  </a:solidFill>
                  <a:latin typeface="微软雅黑" pitchFamily="34" charset="-122"/>
                  <a:ea typeface="微软雅黑" pitchFamily="34" charset="-122"/>
                </a:rPr>
                <a:t>建设流程的规范性</a:t>
              </a:r>
              <a:endParaRPr lang="en-US" altLang="zh-CN" sz="1000" kern="0" dirty="0">
                <a:solidFill>
                  <a:sysClr val="windowText" lastClr="000000"/>
                </a:solidFill>
                <a:latin typeface="微软雅黑" pitchFamily="34" charset="-122"/>
                <a:ea typeface="微软雅黑" pitchFamily="34" charset="-122"/>
              </a:endParaRPr>
            </a:p>
          </p:txBody>
        </p:sp>
        <p:sp>
          <p:nvSpPr>
            <p:cNvPr id="53" name="矩形 52"/>
            <p:cNvSpPr/>
            <p:nvPr/>
          </p:nvSpPr>
          <p:spPr>
            <a:xfrm>
              <a:off x="7294011" y="3070248"/>
              <a:ext cx="336895" cy="1962005"/>
            </a:xfrm>
            <a:prstGeom prst="rect">
              <a:avLst/>
            </a:prstGeom>
            <a:solidFill>
              <a:srgbClr val="33CAFF"/>
            </a:solidFill>
            <a:ln w="28575">
              <a:solidFill>
                <a:srgbClr val="0081E2"/>
              </a:solidFill>
            </a:ln>
          </p:spPr>
          <p:txBody>
            <a:bodyPr wrap="square" lIns="91433" tIns="45717" rIns="91433" bIns="45717">
              <a:spAutoFit/>
            </a:bodyPr>
            <a:lstStyle/>
            <a:p>
              <a:pPr lvl="0" algn="ctr">
                <a:lnSpc>
                  <a:spcPct val="150000"/>
                </a:lnSpc>
                <a:defRPr/>
              </a:pPr>
              <a:r>
                <a:rPr lang="zh-CN" altLang="en-US" sz="1000" kern="0" dirty="0" smtClean="0">
                  <a:solidFill>
                    <a:sysClr val="windowText" lastClr="000000"/>
                  </a:solidFill>
                  <a:latin typeface="微软雅黑" pitchFamily="34" charset="-122"/>
                  <a:ea typeface="微软雅黑" pitchFamily="34" charset="-122"/>
                </a:rPr>
                <a:t>示范作用典型案例</a:t>
              </a:r>
              <a:endParaRPr lang="en-US" altLang="zh-CN" sz="1000" kern="0" dirty="0">
                <a:solidFill>
                  <a:sysClr val="windowText" lastClr="000000"/>
                </a:solidFill>
                <a:latin typeface="微软雅黑" pitchFamily="34" charset="-122"/>
                <a:ea typeface="微软雅黑" pitchFamily="34" charset="-122"/>
              </a:endParaRPr>
            </a:p>
          </p:txBody>
        </p:sp>
        <p:sp>
          <p:nvSpPr>
            <p:cNvPr id="54" name="矩形 53"/>
            <p:cNvSpPr/>
            <p:nvPr/>
          </p:nvSpPr>
          <p:spPr>
            <a:xfrm>
              <a:off x="7679035" y="3070248"/>
              <a:ext cx="336895" cy="1962005"/>
            </a:xfrm>
            <a:prstGeom prst="rect">
              <a:avLst/>
            </a:prstGeom>
            <a:solidFill>
              <a:srgbClr val="33CAFF"/>
            </a:solidFill>
            <a:ln w="28575">
              <a:solidFill>
                <a:srgbClr val="0081E2"/>
              </a:solidFill>
            </a:ln>
          </p:spPr>
          <p:txBody>
            <a:bodyPr wrap="square" lIns="91433" tIns="45717" rIns="91433" bIns="45717">
              <a:spAutoFit/>
            </a:bodyPr>
            <a:lstStyle/>
            <a:p>
              <a:pPr lvl="0" algn="ctr">
                <a:lnSpc>
                  <a:spcPct val="150000"/>
                </a:lnSpc>
                <a:defRPr/>
              </a:pPr>
              <a:r>
                <a:rPr lang="zh-CN" altLang="en-US" sz="1000" kern="0" dirty="0">
                  <a:solidFill>
                    <a:sysClr val="windowText" lastClr="000000"/>
                  </a:solidFill>
                  <a:latin typeface="微软雅黑" pitchFamily="34" charset="-122"/>
                  <a:ea typeface="微软雅黑" pitchFamily="34" charset="-122"/>
                </a:rPr>
                <a:t>项目学校总结报告</a:t>
              </a:r>
            </a:p>
          </p:txBody>
        </p:sp>
        <p:sp>
          <p:nvSpPr>
            <p:cNvPr id="55" name="矩形 54"/>
            <p:cNvSpPr/>
            <p:nvPr/>
          </p:nvSpPr>
          <p:spPr>
            <a:xfrm>
              <a:off x="8071514" y="3070248"/>
              <a:ext cx="625514" cy="1477321"/>
            </a:xfrm>
            <a:prstGeom prst="rect">
              <a:avLst/>
            </a:prstGeom>
            <a:ln w="28575">
              <a:solidFill>
                <a:srgbClr val="0081E2"/>
              </a:solidFill>
            </a:ln>
          </p:spPr>
          <p:txBody>
            <a:bodyPr wrap="square" lIns="91433" tIns="45717" rIns="91433" bIns="45717">
              <a:spAutoFit/>
            </a:bodyPr>
            <a:lstStyle/>
            <a:p>
              <a:pPr lvl="0" algn="ctr">
                <a:lnSpc>
                  <a:spcPct val="150000"/>
                </a:lnSpc>
                <a:defRPr/>
              </a:pPr>
              <a:r>
                <a:rPr lang="zh-CN" altLang="en-US" sz="1000" kern="0" dirty="0">
                  <a:solidFill>
                    <a:sysClr val="windowText" lastClr="000000"/>
                  </a:solidFill>
                  <a:latin typeface="微软雅黑" pitchFamily="34" charset="-122"/>
                  <a:ea typeface="微软雅黑" pitchFamily="34" charset="-122"/>
                </a:rPr>
                <a:t>系统总结建设</a:t>
              </a:r>
              <a:r>
                <a:rPr lang="zh-CN" altLang="en-US" sz="1000" b="1" kern="0" dirty="0">
                  <a:solidFill>
                    <a:srgbClr val="00B0F0"/>
                  </a:solidFill>
                  <a:latin typeface="微软雅黑" pitchFamily="34" charset="-122"/>
                  <a:ea typeface="微软雅黑" pitchFamily="34" charset="-122"/>
                </a:rPr>
                <a:t>成果</a:t>
              </a:r>
              <a:r>
                <a:rPr lang="zh-CN" altLang="en-US" sz="1000" kern="0" dirty="0">
                  <a:solidFill>
                    <a:sysClr val="windowText" lastClr="000000"/>
                  </a:solidFill>
                  <a:latin typeface="微软雅黑" pitchFamily="34" charset="-122"/>
                  <a:ea typeface="微软雅黑" pitchFamily="34" charset="-122"/>
                </a:rPr>
                <a:t>（撰写提交典型案例）</a:t>
              </a:r>
            </a:p>
          </p:txBody>
        </p:sp>
        <p:grpSp>
          <p:nvGrpSpPr>
            <p:cNvPr id="56" name="组合 14"/>
            <p:cNvGrpSpPr/>
            <p:nvPr/>
          </p:nvGrpSpPr>
          <p:grpSpPr>
            <a:xfrm>
              <a:off x="6290782" y="2765012"/>
              <a:ext cx="1925115" cy="309658"/>
              <a:chOff x="9412146" y="3832619"/>
              <a:chExt cx="2880320" cy="429221"/>
            </a:xfrm>
          </p:grpSpPr>
          <p:cxnSp>
            <p:nvCxnSpPr>
              <p:cNvPr id="89" name="直接连接符 88"/>
              <p:cNvCxnSpPr/>
              <p:nvPr/>
            </p:nvCxnSpPr>
            <p:spPr>
              <a:xfrm>
                <a:off x="9412146" y="4038956"/>
                <a:ext cx="2880320" cy="4700"/>
              </a:xfrm>
              <a:prstGeom prst="line">
                <a:avLst/>
              </a:prstGeom>
              <a:ln w="12700">
                <a:solidFill>
                  <a:srgbClr val="0081E2"/>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9977054" y="4038956"/>
                <a:ext cx="0" cy="204103"/>
              </a:xfrm>
              <a:prstGeom prst="line">
                <a:avLst/>
              </a:prstGeom>
              <a:ln w="12700">
                <a:solidFill>
                  <a:srgbClr val="0081E2"/>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9412146" y="4038956"/>
                <a:ext cx="0" cy="218184"/>
              </a:xfrm>
              <a:prstGeom prst="line">
                <a:avLst/>
              </a:prstGeom>
              <a:ln w="12700">
                <a:solidFill>
                  <a:srgbClr val="0081E2"/>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a:stCxn id="34" idx="2"/>
              </p:cNvCxnSpPr>
              <p:nvPr/>
            </p:nvCxnSpPr>
            <p:spPr>
              <a:xfrm flipH="1">
                <a:off x="10862051" y="3832619"/>
                <a:ext cx="5356" cy="208690"/>
              </a:xfrm>
              <a:prstGeom prst="line">
                <a:avLst/>
              </a:prstGeom>
              <a:ln w="12700">
                <a:solidFill>
                  <a:srgbClr val="0081E2"/>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10553118" y="4043656"/>
                <a:ext cx="0" cy="218184"/>
              </a:xfrm>
              <a:prstGeom prst="line">
                <a:avLst/>
              </a:prstGeom>
              <a:ln w="12700">
                <a:solidFill>
                  <a:srgbClr val="0081E2"/>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11129182" y="4032820"/>
                <a:ext cx="0" cy="218184"/>
              </a:xfrm>
              <a:prstGeom prst="line">
                <a:avLst/>
              </a:prstGeom>
              <a:ln w="12700">
                <a:solidFill>
                  <a:srgbClr val="0081E2"/>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11705246" y="4032820"/>
                <a:ext cx="0" cy="218184"/>
              </a:xfrm>
              <a:prstGeom prst="line">
                <a:avLst/>
              </a:prstGeom>
              <a:ln w="12700">
                <a:solidFill>
                  <a:srgbClr val="0081E2"/>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12292466" y="4032820"/>
                <a:ext cx="0" cy="218184"/>
              </a:xfrm>
              <a:prstGeom prst="line">
                <a:avLst/>
              </a:prstGeom>
              <a:ln w="12700">
                <a:solidFill>
                  <a:srgbClr val="0081E2"/>
                </a:solidFill>
              </a:ln>
            </p:spPr>
            <p:style>
              <a:lnRef idx="1">
                <a:schemeClr val="accent1"/>
              </a:lnRef>
              <a:fillRef idx="0">
                <a:schemeClr val="accent1"/>
              </a:fillRef>
              <a:effectRef idx="0">
                <a:schemeClr val="accent1"/>
              </a:effectRef>
              <a:fontRef idx="minor">
                <a:schemeClr val="tx1"/>
              </a:fontRef>
            </p:style>
          </p:cxnSp>
        </p:grpSp>
        <p:sp>
          <p:nvSpPr>
            <p:cNvPr id="57" name="矩形 56"/>
            <p:cNvSpPr/>
            <p:nvPr/>
          </p:nvSpPr>
          <p:spPr>
            <a:xfrm>
              <a:off x="8422378" y="1984632"/>
              <a:ext cx="433003" cy="1938986"/>
            </a:xfrm>
            <a:prstGeom prst="rect">
              <a:avLst/>
            </a:prstGeom>
            <a:ln w="28575">
              <a:solidFill>
                <a:srgbClr val="0081E2"/>
              </a:solidFill>
            </a:ln>
          </p:spPr>
          <p:txBody>
            <a:bodyPr wrap="square" lIns="91433" tIns="45717" rIns="91433" bIns="45717">
              <a:spAutoFit/>
            </a:bodyPr>
            <a:lstStyle/>
            <a:p>
              <a:pPr lvl="0" algn="ctr">
                <a:lnSpc>
                  <a:spcPct val="150000"/>
                </a:lnSpc>
                <a:defRPr/>
              </a:pPr>
              <a:r>
                <a:rPr lang="zh-CN" altLang="en-US" sz="1000" b="1" kern="0" dirty="0">
                  <a:solidFill>
                    <a:sysClr val="windowText" lastClr="000000"/>
                  </a:solidFill>
                  <a:latin typeface="微软雅黑" pitchFamily="34" charset="-122"/>
                  <a:ea typeface="微软雅黑" pitchFamily="34" charset="-122"/>
                </a:rPr>
                <a:t>验收</a:t>
              </a:r>
              <a:r>
                <a:rPr lang="zh-CN" altLang="en-US" sz="1000" b="1" kern="0" dirty="0" smtClean="0">
                  <a:solidFill>
                    <a:sysClr val="windowText" lastClr="000000"/>
                  </a:solidFill>
                  <a:latin typeface="微软雅黑" pitchFamily="34" charset="-122"/>
                  <a:ea typeface="微软雅黑" pitchFamily="34" charset="-122"/>
                </a:rPr>
                <a:t>合格授牌</a:t>
              </a:r>
              <a:endParaRPr lang="en-US" altLang="zh-CN" sz="1000" b="1" kern="0" dirty="0" smtClean="0">
                <a:solidFill>
                  <a:sysClr val="windowText" lastClr="000000"/>
                </a:solidFill>
                <a:latin typeface="微软雅黑" pitchFamily="34" charset="-122"/>
                <a:ea typeface="微软雅黑" pitchFamily="34" charset="-122"/>
              </a:endParaRPr>
            </a:p>
            <a:p>
              <a:pPr lvl="0" algn="ctr">
                <a:lnSpc>
                  <a:spcPct val="150000"/>
                </a:lnSpc>
                <a:defRPr/>
              </a:pPr>
              <a:r>
                <a:rPr lang="zh-CN" altLang="en-US" sz="1000" b="1" kern="0" dirty="0">
                  <a:solidFill>
                    <a:sysClr val="windowText" lastClr="000000"/>
                  </a:solidFill>
                  <a:latin typeface="微软雅黑" pitchFamily="34" charset="-122"/>
                  <a:ea typeface="微软雅黑" pitchFamily="34" charset="-122"/>
                </a:rPr>
                <a:t>称号</a:t>
              </a:r>
              <a:endParaRPr lang="en-US" altLang="zh-CN" sz="1000" b="1" kern="0" dirty="0">
                <a:solidFill>
                  <a:sysClr val="windowText" lastClr="000000"/>
                </a:solidFill>
                <a:latin typeface="微软雅黑" pitchFamily="34" charset="-122"/>
                <a:ea typeface="微软雅黑" pitchFamily="34" charset="-122"/>
              </a:endParaRPr>
            </a:p>
          </p:txBody>
        </p:sp>
        <p:sp>
          <p:nvSpPr>
            <p:cNvPr id="58" name="矩形 57"/>
            <p:cNvSpPr/>
            <p:nvPr/>
          </p:nvSpPr>
          <p:spPr>
            <a:xfrm>
              <a:off x="6627678" y="1708233"/>
              <a:ext cx="906973" cy="323159"/>
            </a:xfrm>
            <a:prstGeom prst="rect">
              <a:avLst/>
            </a:prstGeom>
            <a:ln w="28575">
              <a:solidFill>
                <a:srgbClr val="0081E2"/>
              </a:solidFill>
            </a:ln>
          </p:spPr>
          <p:txBody>
            <a:bodyPr wrap="square" lIns="91433" tIns="45717" rIns="91433" bIns="45717">
              <a:spAutoFit/>
            </a:bodyPr>
            <a:lstStyle/>
            <a:p>
              <a:pPr lvl="0" algn="ctr">
                <a:lnSpc>
                  <a:spcPct val="150000"/>
                </a:lnSpc>
                <a:defRPr/>
              </a:pPr>
              <a:r>
                <a:rPr lang="zh-CN" altLang="en-US" sz="1000" kern="0" dirty="0" smtClean="0">
                  <a:solidFill>
                    <a:sysClr val="windowText" lastClr="000000"/>
                  </a:solidFill>
                  <a:latin typeface="微软雅黑" pitchFamily="34" charset="-122"/>
                  <a:ea typeface="微软雅黑" pitchFamily="34" charset="-122"/>
                </a:rPr>
                <a:t>检查考核</a:t>
              </a:r>
              <a:endParaRPr lang="en-US" altLang="zh-CN" sz="1000" kern="0" dirty="0">
                <a:solidFill>
                  <a:sysClr val="windowText" lastClr="000000"/>
                </a:solidFill>
                <a:latin typeface="微软雅黑" pitchFamily="34" charset="-122"/>
                <a:ea typeface="微软雅黑" pitchFamily="34" charset="-122"/>
              </a:endParaRPr>
            </a:p>
          </p:txBody>
        </p:sp>
        <p:sp>
          <p:nvSpPr>
            <p:cNvPr id="59" name="矩形 58"/>
            <p:cNvSpPr/>
            <p:nvPr/>
          </p:nvSpPr>
          <p:spPr>
            <a:xfrm>
              <a:off x="7828401" y="987341"/>
              <a:ext cx="511734" cy="217394"/>
            </a:xfrm>
            <a:prstGeom prst="rect">
              <a:avLst/>
            </a:prstGeom>
            <a:ln w="28575">
              <a:solidFill>
                <a:srgbClr val="0081E2"/>
              </a:solidFill>
            </a:ln>
          </p:spPr>
          <p:txBody>
            <a:bodyPr wrap="none" lIns="62892" tIns="31446" rIns="62892" bIns="31446">
              <a:spAutoFit/>
            </a:bodyPr>
            <a:lstStyle/>
            <a:p>
              <a:pPr algn="ctr"/>
              <a:r>
                <a:rPr lang="zh-CN" altLang="en-US" sz="1000" b="1" kern="0" dirty="0">
                  <a:solidFill>
                    <a:sysClr val="windowText" lastClr="000000"/>
                  </a:solidFill>
                  <a:latin typeface="微软雅黑" pitchFamily="34" charset="-122"/>
                  <a:ea typeface="微软雅黑" pitchFamily="34" charset="-122"/>
                </a:rPr>
                <a:t>不通过</a:t>
              </a:r>
              <a:endParaRPr lang="en-US" altLang="zh-CN" sz="1000" b="1" kern="0" dirty="0">
                <a:solidFill>
                  <a:sysClr val="windowText" lastClr="000000"/>
                </a:solidFill>
                <a:latin typeface="微软雅黑" pitchFamily="34" charset="-122"/>
                <a:ea typeface="微软雅黑" pitchFamily="34" charset="-122"/>
              </a:endParaRPr>
            </a:p>
          </p:txBody>
        </p:sp>
        <p:cxnSp>
          <p:nvCxnSpPr>
            <p:cNvPr id="60" name="直接箭头连接符 59"/>
            <p:cNvCxnSpPr/>
            <p:nvPr/>
          </p:nvCxnSpPr>
          <p:spPr>
            <a:xfrm flipV="1">
              <a:off x="8119642" y="1278709"/>
              <a:ext cx="0" cy="1215143"/>
            </a:xfrm>
            <a:prstGeom prst="straightConnector1">
              <a:avLst/>
            </a:prstGeom>
            <a:ln w="12700">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61" name="组合 28"/>
            <p:cNvGrpSpPr/>
            <p:nvPr/>
          </p:nvGrpSpPr>
          <p:grpSpPr>
            <a:xfrm>
              <a:off x="874698" y="3904926"/>
              <a:ext cx="2672795" cy="934990"/>
              <a:chOff x="1308706" y="5412661"/>
              <a:chExt cx="3998984" cy="1296000"/>
            </a:xfrm>
          </p:grpSpPr>
          <p:cxnSp>
            <p:nvCxnSpPr>
              <p:cNvPr id="85" name="直接箭头连接符 84"/>
              <p:cNvCxnSpPr>
                <a:endCxn id="22" idx="2"/>
              </p:cNvCxnSpPr>
              <p:nvPr/>
            </p:nvCxnSpPr>
            <p:spPr>
              <a:xfrm flipV="1">
                <a:off x="3975542" y="5730825"/>
                <a:ext cx="1" cy="955085"/>
              </a:xfrm>
              <a:prstGeom prst="straightConnector1">
                <a:avLst/>
              </a:prstGeom>
              <a:ln w="12700">
                <a:solidFill>
                  <a:srgbClr val="0081E2"/>
                </a:solidFill>
                <a:tailEnd type="arrow"/>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p:nvPr/>
            </p:nvCxnSpPr>
            <p:spPr>
              <a:xfrm flipV="1">
                <a:off x="5307690" y="5412661"/>
                <a:ext cx="0" cy="1296000"/>
              </a:xfrm>
              <a:prstGeom prst="straightConnector1">
                <a:avLst/>
              </a:prstGeom>
              <a:ln w="12700">
                <a:solidFill>
                  <a:srgbClr val="0081E2"/>
                </a:solidFill>
                <a:tailEnd type="arrow"/>
              </a:ln>
            </p:spPr>
            <p:style>
              <a:lnRef idx="1">
                <a:schemeClr val="accent1"/>
              </a:lnRef>
              <a:fillRef idx="0">
                <a:schemeClr val="accent1"/>
              </a:fillRef>
              <a:effectRef idx="0">
                <a:schemeClr val="accent1"/>
              </a:effectRef>
              <a:fontRef idx="minor">
                <a:schemeClr val="tx1"/>
              </a:fontRef>
            </p:style>
          </p:cxnSp>
          <p:cxnSp>
            <p:nvCxnSpPr>
              <p:cNvPr id="87" name="直接连接符 86"/>
              <p:cNvCxnSpPr>
                <a:endCxn id="19" idx="2"/>
              </p:cNvCxnSpPr>
              <p:nvPr/>
            </p:nvCxnSpPr>
            <p:spPr>
              <a:xfrm flipV="1">
                <a:off x="1308706" y="5735525"/>
                <a:ext cx="2541" cy="968452"/>
              </a:xfrm>
              <a:prstGeom prst="line">
                <a:avLst/>
              </a:prstGeom>
              <a:ln w="12700">
                <a:solidFill>
                  <a:srgbClr val="0081E2"/>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1311246" y="6697116"/>
                <a:ext cx="3996444" cy="0"/>
              </a:xfrm>
              <a:prstGeom prst="line">
                <a:avLst/>
              </a:prstGeom>
              <a:ln w="12700">
                <a:solidFill>
                  <a:srgbClr val="0081E2"/>
                </a:solidFill>
              </a:ln>
            </p:spPr>
            <p:style>
              <a:lnRef idx="1">
                <a:schemeClr val="accent1"/>
              </a:lnRef>
              <a:fillRef idx="0">
                <a:schemeClr val="accent1"/>
              </a:fillRef>
              <a:effectRef idx="0">
                <a:schemeClr val="accent1"/>
              </a:effectRef>
              <a:fontRef idx="minor">
                <a:schemeClr val="tx1"/>
              </a:fontRef>
            </p:style>
          </p:cxnSp>
        </p:grpSp>
        <p:sp>
          <p:nvSpPr>
            <p:cNvPr id="62" name="矩形 61"/>
            <p:cNvSpPr/>
            <p:nvPr/>
          </p:nvSpPr>
          <p:spPr>
            <a:xfrm>
              <a:off x="6232540" y="987312"/>
              <a:ext cx="1409415" cy="217394"/>
            </a:xfrm>
            <a:prstGeom prst="rect">
              <a:avLst/>
            </a:prstGeom>
            <a:ln w="28575">
              <a:solidFill>
                <a:srgbClr val="0081E2"/>
              </a:solidFill>
            </a:ln>
          </p:spPr>
          <p:txBody>
            <a:bodyPr wrap="none" lIns="62892" tIns="31446" rIns="62892" bIns="31446">
              <a:spAutoFit/>
            </a:bodyPr>
            <a:lstStyle/>
            <a:p>
              <a:r>
                <a:rPr lang="zh-CN" altLang="zh-CN" sz="1000" kern="0" dirty="0">
                  <a:solidFill>
                    <a:sysClr val="windowText" lastClr="000000"/>
                  </a:solidFill>
                  <a:latin typeface="微软雅黑" pitchFamily="34" charset="-122"/>
                  <a:ea typeface="微软雅黑" pitchFamily="34" charset="-122"/>
                </a:rPr>
                <a:t>将终止立项和经费支持</a:t>
              </a:r>
              <a:endParaRPr lang="zh-CN" altLang="en-US" sz="1000" kern="0" dirty="0">
                <a:solidFill>
                  <a:sysClr val="windowText" lastClr="000000"/>
                </a:solidFill>
                <a:latin typeface="微软雅黑" pitchFamily="34" charset="-122"/>
                <a:ea typeface="微软雅黑" pitchFamily="34" charset="-122"/>
              </a:endParaRPr>
            </a:p>
          </p:txBody>
        </p:sp>
        <p:cxnSp>
          <p:nvCxnSpPr>
            <p:cNvPr id="63" name="直接箭头连接符 62"/>
            <p:cNvCxnSpPr>
              <a:stCxn id="59" idx="1"/>
              <a:endCxn id="62" idx="3"/>
            </p:cNvCxnSpPr>
            <p:nvPr/>
          </p:nvCxnSpPr>
          <p:spPr>
            <a:xfrm flipH="1" flipV="1">
              <a:off x="7641955" y="1096009"/>
              <a:ext cx="186446" cy="29"/>
            </a:xfrm>
            <a:prstGeom prst="straightConnector1">
              <a:avLst/>
            </a:prstGeom>
            <a:ln w="19050">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64" name="组合 44"/>
            <p:cNvGrpSpPr/>
            <p:nvPr/>
          </p:nvGrpSpPr>
          <p:grpSpPr>
            <a:xfrm>
              <a:off x="5270772" y="1858656"/>
              <a:ext cx="2848870" cy="375448"/>
              <a:chOff x="7886026" y="2576303"/>
              <a:chExt cx="4262424" cy="520413"/>
            </a:xfrm>
          </p:grpSpPr>
          <p:cxnSp>
            <p:nvCxnSpPr>
              <p:cNvPr id="82" name="直接连接符 81"/>
              <p:cNvCxnSpPr>
                <a:stCxn id="58" idx="1"/>
              </p:cNvCxnSpPr>
              <p:nvPr/>
            </p:nvCxnSpPr>
            <p:spPr>
              <a:xfrm flipH="1" flipV="1">
                <a:off x="7886026" y="2576303"/>
                <a:ext cx="2030176" cy="15465"/>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p:nvPr/>
            </p:nvCxnSpPr>
            <p:spPr>
              <a:xfrm>
                <a:off x="11273198" y="2576303"/>
                <a:ext cx="875252" cy="0"/>
              </a:xfrm>
              <a:prstGeom prst="straightConnector1">
                <a:avLst/>
              </a:prstGeom>
              <a:ln w="19050">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7886026" y="2576303"/>
                <a:ext cx="0" cy="520413"/>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65" name="直接箭头连接符 64"/>
            <p:cNvCxnSpPr/>
            <p:nvPr/>
          </p:nvCxnSpPr>
          <p:spPr>
            <a:xfrm flipV="1">
              <a:off x="8119642" y="1884713"/>
              <a:ext cx="0" cy="609139"/>
            </a:xfrm>
            <a:prstGeom prst="straightConnector1">
              <a:avLst/>
            </a:prstGeom>
            <a:ln w="12700">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4943201" y="2958008"/>
              <a:ext cx="914430"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4943202" y="2958008"/>
              <a:ext cx="0" cy="1574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857631" y="2961399"/>
              <a:ext cx="0" cy="1574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V="1">
              <a:off x="5415155" y="2756991"/>
              <a:ext cx="0" cy="201017"/>
            </a:xfrm>
            <a:prstGeom prst="line">
              <a:avLst/>
            </a:prstGeom>
            <a:ln w="12700">
              <a:solidFill>
                <a:srgbClr val="0081E2"/>
              </a:solidFill>
            </a:ln>
          </p:spPr>
          <p:style>
            <a:lnRef idx="1">
              <a:schemeClr val="accent1"/>
            </a:lnRef>
            <a:fillRef idx="0">
              <a:schemeClr val="accent1"/>
            </a:fillRef>
            <a:effectRef idx="0">
              <a:schemeClr val="accent1"/>
            </a:effectRef>
            <a:fontRef idx="minor">
              <a:schemeClr val="tx1"/>
            </a:fontRef>
          </p:style>
        </p:cxnSp>
        <p:sp>
          <p:nvSpPr>
            <p:cNvPr id="70" name="矩形 69"/>
            <p:cNvSpPr/>
            <p:nvPr/>
          </p:nvSpPr>
          <p:spPr>
            <a:xfrm>
              <a:off x="1429866" y="1263039"/>
              <a:ext cx="1155069" cy="784824"/>
            </a:xfrm>
            <a:prstGeom prst="rect">
              <a:avLst/>
            </a:prstGeom>
            <a:ln>
              <a:solidFill>
                <a:srgbClr val="0081E2"/>
              </a:solidFill>
            </a:ln>
          </p:spPr>
          <p:txBody>
            <a:bodyPr wrap="square" lIns="91433" tIns="45717" rIns="91433" bIns="45717">
              <a:spAutoFit/>
            </a:bodyPr>
            <a:lstStyle/>
            <a:p>
              <a:pPr algn="ctr">
                <a:lnSpc>
                  <a:spcPct val="150000"/>
                </a:lnSpc>
                <a:defRPr/>
              </a:pPr>
              <a:r>
                <a:rPr lang="zh-CN" altLang="zh-CN" sz="1000" b="1" kern="0" dirty="0">
                  <a:solidFill>
                    <a:sysClr val="windowText" lastClr="000000"/>
                  </a:solidFill>
                  <a:latin typeface="微软雅黑" pitchFamily="34" charset="-122"/>
                  <a:ea typeface="微软雅黑" pitchFamily="34" charset="-122"/>
                </a:rPr>
                <a:t>确定公示</a:t>
              </a:r>
              <a:endParaRPr lang="zh-CN" altLang="en-US" sz="1000" b="1" kern="0" dirty="0">
                <a:solidFill>
                  <a:sysClr val="windowText" lastClr="000000"/>
                </a:solidFill>
                <a:latin typeface="微软雅黑" pitchFamily="34" charset="-122"/>
                <a:ea typeface="微软雅黑" pitchFamily="34" charset="-122"/>
              </a:endParaRPr>
            </a:p>
            <a:p>
              <a:pPr lvl="0" algn="ctr">
                <a:lnSpc>
                  <a:spcPct val="150000"/>
                </a:lnSpc>
                <a:defRPr/>
              </a:pPr>
              <a:r>
                <a:rPr lang="zh-CN" altLang="en-US" sz="1000" b="1" kern="0" dirty="0" smtClean="0">
                  <a:solidFill>
                    <a:srgbClr val="0081E2"/>
                  </a:solidFill>
                  <a:latin typeface="微软雅黑" pitchFamily="34" charset="-122"/>
                  <a:ea typeface="微软雅黑" pitchFamily="34" charset="-122"/>
                </a:rPr>
                <a:t>获得项目建设资格</a:t>
              </a:r>
              <a:endParaRPr lang="en-US" altLang="zh-CN" sz="1000" b="1" kern="0" dirty="0">
                <a:solidFill>
                  <a:srgbClr val="0081E2"/>
                </a:solidFill>
                <a:latin typeface="微软雅黑" pitchFamily="34" charset="-122"/>
                <a:ea typeface="微软雅黑" pitchFamily="34" charset="-122"/>
              </a:endParaRPr>
            </a:p>
          </p:txBody>
        </p:sp>
        <p:grpSp>
          <p:nvGrpSpPr>
            <p:cNvPr id="71" name="组合 41"/>
            <p:cNvGrpSpPr/>
            <p:nvPr/>
          </p:nvGrpSpPr>
          <p:grpSpPr>
            <a:xfrm>
              <a:off x="1357675" y="3739932"/>
              <a:ext cx="7497707" cy="1559202"/>
              <a:chOff x="2031326" y="5183961"/>
              <a:chExt cx="11217923" cy="2161227"/>
            </a:xfrm>
          </p:grpSpPr>
          <p:cxnSp>
            <p:nvCxnSpPr>
              <p:cNvPr id="78" name="直接连接符 77"/>
              <p:cNvCxnSpPr>
                <a:stCxn id="20" idx="2"/>
              </p:cNvCxnSpPr>
              <p:nvPr/>
            </p:nvCxnSpPr>
            <p:spPr>
              <a:xfrm>
                <a:off x="2031326" y="6058992"/>
                <a:ext cx="0" cy="1286196"/>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2031326" y="7345188"/>
                <a:ext cx="11217923"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V="1">
                <a:off x="13249249" y="5183961"/>
                <a:ext cx="0" cy="2161227"/>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p:nvPr/>
            </p:nvCxnSpPr>
            <p:spPr>
              <a:xfrm flipH="1">
                <a:off x="12739620" y="5183961"/>
                <a:ext cx="509629" cy="0"/>
              </a:xfrm>
              <a:prstGeom prst="straightConnector1">
                <a:avLst/>
              </a:prstGeom>
              <a:ln w="12700">
                <a:solidFill>
                  <a:srgbClr val="00B0F0"/>
                </a:solidFill>
                <a:tailEnd type="arrow"/>
              </a:ln>
            </p:spPr>
            <p:style>
              <a:lnRef idx="1">
                <a:schemeClr val="accent1"/>
              </a:lnRef>
              <a:fillRef idx="0">
                <a:schemeClr val="accent1"/>
              </a:fillRef>
              <a:effectRef idx="0">
                <a:schemeClr val="accent1"/>
              </a:effectRef>
              <a:fontRef idx="minor">
                <a:schemeClr val="tx1"/>
              </a:fontRef>
            </p:style>
          </p:cxnSp>
        </p:grpSp>
        <p:sp>
          <p:nvSpPr>
            <p:cNvPr id="72" name="下箭头 71"/>
            <p:cNvSpPr/>
            <p:nvPr/>
          </p:nvSpPr>
          <p:spPr>
            <a:xfrm>
              <a:off x="1972038" y="1882575"/>
              <a:ext cx="111352" cy="405321"/>
            </a:xfrm>
            <a:prstGeom prst="downArrow">
              <a:avLst/>
            </a:prstGeom>
            <a:solidFill>
              <a:srgbClr val="0081E2"/>
            </a:solidFill>
            <a:ln>
              <a:noFill/>
            </a:ln>
          </p:spPr>
          <p:style>
            <a:lnRef idx="2">
              <a:schemeClr val="accent1">
                <a:shade val="50000"/>
              </a:schemeClr>
            </a:lnRef>
            <a:fillRef idx="1">
              <a:schemeClr val="accent1"/>
            </a:fillRef>
            <a:effectRef idx="0">
              <a:schemeClr val="accent1"/>
            </a:effectRef>
            <a:fontRef idx="minor">
              <a:schemeClr val="lt1"/>
            </a:fontRef>
          </p:style>
          <p:txBody>
            <a:bodyPr lIns="62892" tIns="31446" rIns="62892" bIns="31446" rtlCol="0" anchor="ctr"/>
            <a:lstStyle/>
            <a:p>
              <a:pPr algn="ctr"/>
              <a:endParaRPr lang="zh-CN" altLang="en-US"/>
            </a:p>
          </p:txBody>
        </p:sp>
        <p:sp>
          <p:nvSpPr>
            <p:cNvPr id="73" name="下箭头 72"/>
            <p:cNvSpPr/>
            <p:nvPr/>
          </p:nvSpPr>
          <p:spPr>
            <a:xfrm>
              <a:off x="4344102" y="1866955"/>
              <a:ext cx="111352" cy="405321"/>
            </a:xfrm>
            <a:prstGeom prst="downArrow">
              <a:avLst/>
            </a:prstGeom>
            <a:solidFill>
              <a:srgbClr val="0081E2"/>
            </a:solidFill>
            <a:ln>
              <a:noFill/>
            </a:ln>
          </p:spPr>
          <p:style>
            <a:lnRef idx="2">
              <a:schemeClr val="accent1">
                <a:shade val="50000"/>
              </a:schemeClr>
            </a:lnRef>
            <a:fillRef idx="1">
              <a:schemeClr val="accent1"/>
            </a:fillRef>
            <a:effectRef idx="0">
              <a:schemeClr val="accent1"/>
            </a:effectRef>
            <a:fontRef idx="minor">
              <a:schemeClr val="lt1"/>
            </a:fontRef>
          </p:style>
          <p:txBody>
            <a:bodyPr lIns="62892" tIns="31446" rIns="62892" bIns="31446" rtlCol="0" anchor="ctr"/>
            <a:lstStyle/>
            <a:p>
              <a:pPr algn="ctr"/>
              <a:endParaRPr lang="zh-CN" altLang="en-US"/>
            </a:p>
          </p:txBody>
        </p:sp>
        <p:sp>
          <p:nvSpPr>
            <p:cNvPr id="74" name="右箭头 73"/>
            <p:cNvSpPr/>
            <p:nvPr/>
          </p:nvSpPr>
          <p:spPr>
            <a:xfrm>
              <a:off x="1588071" y="2390479"/>
              <a:ext cx="879338" cy="103888"/>
            </a:xfrm>
            <a:prstGeom prst="rightArrow">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2892" tIns="31446" rIns="62892" bIns="31446" rtlCol="0" anchor="ctr"/>
            <a:lstStyle/>
            <a:p>
              <a:pPr algn="ctr"/>
              <a:endParaRPr lang="zh-CN" altLang="en-US"/>
            </a:p>
          </p:txBody>
        </p:sp>
        <p:sp>
          <p:nvSpPr>
            <p:cNvPr id="75" name="右箭头 74"/>
            <p:cNvSpPr/>
            <p:nvPr/>
          </p:nvSpPr>
          <p:spPr>
            <a:xfrm>
              <a:off x="3763445" y="2400585"/>
              <a:ext cx="890267" cy="103888"/>
            </a:xfrm>
            <a:prstGeom prst="rightArrow">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2892" tIns="31446" rIns="62892" bIns="31446" rtlCol="0" anchor="ctr"/>
            <a:lstStyle/>
            <a:p>
              <a:pPr algn="ctr"/>
              <a:endParaRPr lang="zh-CN" altLang="en-US"/>
            </a:p>
          </p:txBody>
        </p:sp>
        <p:sp>
          <p:nvSpPr>
            <p:cNvPr id="76" name="右箭头 75"/>
            <p:cNvSpPr/>
            <p:nvPr/>
          </p:nvSpPr>
          <p:spPr>
            <a:xfrm>
              <a:off x="6006209" y="2421761"/>
              <a:ext cx="577470" cy="103888"/>
            </a:xfrm>
            <a:prstGeom prst="rightArrow">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2892" tIns="31446" rIns="62892" bIns="31446" rtlCol="0" anchor="ctr"/>
            <a:lstStyle/>
            <a:p>
              <a:pPr algn="ctr"/>
              <a:endParaRPr lang="zh-CN" altLang="en-US"/>
            </a:p>
          </p:txBody>
        </p:sp>
        <p:sp>
          <p:nvSpPr>
            <p:cNvPr id="77" name="右箭头 76"/>
            <p:cNvSpPr/>
            <p:nvPr/>
          </p:nvSpPr>
          <p:spPr>
            <a:xfrm>
              <a:off x="7917930" y="2443603"/>
              <a:ext cx="481225" cy="103888"/>
            </a:xfrm>
            <a:prstGeom prst="rightArrow">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2892" tIns="31446" rIns="62892" bIns="31446" rtlCol="0" anchor="ctr"/>
            <a:lstStyle/>
            <a:p>
              <a:pPr algn="ctr"/>
              <a:endParaRPr lang="zh-CN" altLang="en-US"/>
            </a:p>
          </p:txBody>
        </p:sp>
      </p:grpSp>
      <p:sp>
        <p:nvSpPr>
          <p:cNvPr id="6" name="矩形 5"/>
          <p:cNvSpPr/>
          <p:nvPr/>
        </p:nvSpPr>
        <p:spPr>
          <a:xfrm>
            <a:off x="8705830" y="192448"/>
            <a:ext cx="3119295" cy="424732"/>
          </a:xfrm>
          <a:prstGeom prst="rect">
            <a:avLst/>
          </a:prstGeom>
        </p:spPr>
        <p:txBody>
          <a:bodyPr wrap="square">
            <a:spAutoFit/>
          </a:bodyPr>
          <a:lstStyle/>
          <a:p>
            <a:pPr lvl="0" algn="ctr">
              <a:lnSpc>
                <a:spcPct val="90000"/>
              </a:lnSpc>
            </a:pPr>
            <a:r>
              <a:rPr lang="zh-CN" altLang="en-US" sz="2400" b="1" dirty="0">
                <a:solidFill>
                  <a:prstClr val="black"/>
                </a:solidFill>
                <a:latin typeface="微软雅黑" panose="020B0503020204020204" pitchFamily="34" charset="-122"/>
                <a:ea typeface="微软雅黑" panose="020B0503020204020204" pitchFamily="34" charset="-122"/>
              </a:rPr>
              <a:t>四、</a:t>
            </a:r>
            <a:r>
              <a:rPr lang="zh-CN" altLang="en-US" sz="2400" b="1" dirty="0" smtClean="0">
                <a:solidFill>
                  <a:prstClr val="black"/>
                </a:solidFill>
                <a:latin typeface="微软雅黑" panose="020B0503020204020204" pitchFamily="34" charset="-122"/>
                <a:ea typeface="微软雅黑" panose="020B0503020204020204" pitchFamily="34" charset="-122"/>
              </a:rPr>
              <a:t>教学</a:t>
            </a:r>
            <a:r>
              <a:rPr lang="zh-CN" altLang="en-US" sz="2400" b="1" dirty="0">
                <a:solidFill>
                  <a:prstClr val="black"/>
                </a:solidFill>
                <a:latin typeface="微软雅黑" panose="020B0503020204020204" pitchFamily="34" charset="-122"/>
                <a:ea typeface="微软雅黑" panose="020B0503020204020204" pitchFamily="34" charset="-122"/>
              </a:rPr>
              <a:t>诊</a:t>
            </a:r>
            <a:r>
              <a:rPr lang="zh-CN" altLang="en-US" sz="2400" b="1" dirty="0" smtClean="0">
                <a:solidFill>
                  <a:prstClr val="black"/>
                </a:solidFill>
                <a:latin typeface="微软雅黑" panose="020B0503020204020204" pitchFamily="34" charset="-122"/>
                <a:ea typeface="微软雅黑" panose="020B0503020204020204" pitchFamily="34" charset="-122"/>
              </a:rPr>
              <a:t>改流程</a:t>
            </a:r>
            <a:endParaRPr lang="zh-CN" altLang="zh-CN" sz="2400" b="1" dirty="0">
              <a:solidFill>
                <a:prstClr val="black"/>
              </a:solidFill>
              <a:latin typeface="微软雅黑" panose="020B0503020204020204" pitchFamily="34" charset="-122"/>
              <a:ea typeface="微软雅黑" panose="020B0503020204020204" pitchFamily="34" charset="-122"/>
              <a:sym typeface="宋体" panose="02010600030101010101" pitchFamily="2" charset="-122"/>
            </a:endParaRPr>
          </a:p>
        </p:txBody>
      </p:sp>
    </p:spTree>
    <p:extLst>
      <p:ext uri="{BB962C8B-B14F-4D97-AF65-F5344CB8AC3E}">
        <p14:creationId xmlns:p14="http://schemas.microsoft.com/office/powerpoint/2010/main" val="28512334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34</a:t>
            </a:r>
            <a:endParaRPr lang="zh-CN" altLang="en-US" sz="1600" b="1" dirty="0">
              <a:solidFill>
                <a:prstClr val="white"/>
              </a:solidFill>
            </a:endParaRPr>
          </a:p>
        </p:txBody>
      </p:sp>
      <p:cxnSp>
        <p:nvCxnSpPr>
          <p:cNvPr id="32" name="直接连接符 31"/>
          <p:cNvCxnSpPr/>
          <p:nvPr/>
        </p:nvCxnSpPr>
        <p:spPr>
          <a:xfrm flipV="1">
            <a:off x="1768416" y="387151"/>
            <a:ext cx="9833034" cy="17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MH_Other_5"/>
          <p:cNvSpPr>
            <a:spLocks noChangeArrowheads="1"/>
          </p:cNvSpPr>
          <p:nvPr>
            <p:custDataLst>
              <p:tags r:id="rId1"/>
            </p:custDataLst>
          </p:nvPr>
        </p:nvSpPr>
        <p:spPr bwMode="auto">
          <a:xfrm>
            <a:off x="228925" y="771639"/>
            <a:ext cx="3216801" cy="51934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sym typeface="微软雅黑" panose="020B0503020204020204" pitchFamily="34" charset="-122"/>
              </a:rPr>
              <a:t>（二）任务</a:t>
            </a:r>
            <a:r>
              <a:rPr lang="zh-CN" altLang="en-US" sz="2000" b="1" dirty="0">
                <a:solidFill>
                  <a:srgbClr val="FFFFFF"/>
                </a:solidFill>
                <a:ea typeface="微软雅黑" pitchFamily="34" charset="-122"/>
                <a:sym typeface="微软雅黑" panose="020B0503020204020204" pitchFamily="34" charset="-122"/>
              </a:rPr>
              <a:t>书与实施</a:t>
            </a:r>
            <a:r>
              <a:rPr lang="zh-CN" altLang="en-US" sz="2000" b="1" dirty="0" smtClean="0">
                <a:solidFill>
                  <a:srgbClr val="FFFFFF"/>
                </a:solidFill>
                <a:ea typeface="微软雅黑" pitchFamily="34" charset="-122"/>
                <a:sym typeface="微软雅黑" panose="020B0503020204020204" pitchFamily="34" charset="-122"/>
              </a:rPr>
              <a:t>方案</a:t>
            </a:r>
            <a:endParaRPr lang="zh-CN" altLang="en-US" sz="2000" b="1" dirty="0">
              <a:solidFill>
                <a:srgbClr val="FFFFFF"/>
              </a:solidFill>
              <a:ea typeface="微软雅黑" pitchFamily="34" charset="-122"/>
              <a:sym typeface="微软雅黑" panose="020B0503020204020204" pitchFamily="34" charset="-122"/>
            </a:endParaRPr>
          </a:p>
        </p:txBody>
      </p:sp>
      <p:grpSp>
        <p:nvGrpSpPr>
          <p:cNvPr id="17" name="组合 16"/>
          <p:cNvGrpSpPr/>
          <p:nvPr/>
        </p:nvGrpSpPr>
        <p:grpSpPr>
          <a:xfrm>
            <a:off x="1543078" y="1675841"/>
            <a:ext cx="9003892" cy="3683478"/>
            <a:chOff x="607576" y="786016"/>
            <a:chExt cx="9003892" cy="3683478"/>
          </a:xfrm>
        </p:grpSpPr>
        <p:sp>
          <p:nvSpPr>
            <p:cNvPr id="18" name="TextBox 17"/>
            <p:cNvSpPr txBox="1"/>
            <p:nvPr/>
          </p:nvSpPr>
          <p:spPr>
            <a:xfrm>
              <a:off x="992226" y="1922406"/>
              <a:ext cx="1313166" cy="574510"/>
            </a:xfrm>
            <a:prstGeom prst="rect">
              <a:avLst/>
            </a:prstGeom>
            <a:solidFill>
              <a:schemeClr val="accent5">
                <a:lumMod val="75000"/>
              </a:schemeClr>
            </a:solidFill>
            <a:ln>
              <a:noFill/>
            </a:ln>
            <a:effectLst/>
          </p:spPr>
          <p:txBody>
            <a:bodyPr wrap="none" lIns="91433" tIns="45717" rIns="91433" bIns="45717">
              <a:spAutoFit/>
            </a:bodyPr>
            <a:lstStyle/>
            <a:p>
              <a:pPr algn="ctr">
                <a:defRPr/>
              </a:pPr>
              <a:r>
                <a:rPr lang="zh-CN" altLang="en-US" sz="1700" b="1" kern="0" dirty="0" smtClean="0">
                  <a:solidFill>
                    <a:schemeClr val="bg1"/>
                  </a:solidFill>
                  <a:latin typeface="微软雅黑" pitchFamily="34" charset="-122"/>
                  <a:ea typeface="微软雅黑" pitchFamily="34" charset="-122"/>
                  <a:sym typeface="微软雅黑" pitchFamily="34" charset="-122"/>
                </a:rPr>
                <a:t>规划方案</a:t>
              </a:r>
              <a:endParaRPr lang="en-US" altLang="zh-CN" sz="1100" b="1" kern="0" dirty="0" smtClean="0">
                <a:solidFill>
                  <a:schemeClr val="bg1"/>
                </a:solidFill>
                <a:latin typeface="微软雅黑" pitchFamily="34" charset="-122"/>
                <a:ea typeface="微软雅黑" pitchFamily="34" charset="-122"/>
                <a:sym typeface="微软雅黑" pitchFamily="34" charset="-122"/>
              </a:endParaRPr>
            </a:p>
            <a:p>
              <a:pPr algn="ctr">
                <a:spcBef>
                  <a:spcPts val="413"/>
                </a:spcBef>
                <a:defRPr/>
              </a:pPr>
              <a:r>
                <a:rPr lang="zh-CN" altLang="en-US" sz="1100" b="1" kern="0" dirty="0" smtClean="0">
                  <a:solidFill>
                    <a:schemeClr val="bg1"/>
                  </a:solidFill>
                  <a:latin typeface="微软雅黑" pitchFamily="34" charset="-122"/>
                  <a:ea typeface="微软雅黑" pitchFamily="34" charset="-122"/>
                  <a:sym typeface="微软雅黑" pitchFamily="34" charset="-122"/>
                </a:rPr>
                <a:t>（项目申报阶段）</a:t>
              </a:r>
              <a:endParaRPr lang="zh-CN" altLang="en-US" sz="1100" b="1" kern="0" dirty="0">
                <a:solidFill>
                  <a:schemeClr val="bg1"/>
                </a:solidFill>
                <a:latin typeface="微软雅黑" pitchFamily="34" charset="-122"/>
                <a:ea typeface="微软雅黑" pitchFamily="34" charset="-122"/>
                <a:sym typeface="微软雅黑" pitchFamily="34" charset="-122"/>
              </a:endParaRPr>
            </a:p>
          </p:txBody>
        </p:sp>
        <p:sp>
          <p:nvSpPr>
            <p:cNvPr id="19" name="TextBox 18"/>
            <p:cNvSpPr txBox="1"/>
            <p:nvPr/>
          </p:nvSpPr>
          <p:spPr>
            <a:xfrm>
              <a:off x="3013597" y="1894271"/>
              <a:ext cx="1313166" cy="861768"/>
            </a:xfrm>
            <a:prstGeom prst="rect">
              <a:avLst/>
            </a:prstGeom>
            <a:solidFill>
              <a:schemeClr val="accent5">
                <a:lumMod val="75000"/>
              </a:schemeClr>
            </a:solidFill>
            <a:ln>
              <a:noFill/>
            </a:ln>
            <a:effectLst/>
          </p:spPr>
          <p:txBody>
            <a:bodyPr wrap="none" lIns="91433" tIns="45717" rIns="91433" bIns="45717">
              <a:spAutoFit/>
            </a:bodyPr>
            <a:lstStyle>
              <a:defPPr>
                <a:defRPr lang="zh-CN"/>
              </a:defPPr>
              <a:lvl1pPr algn="ctr">
                <a:defRPr sz="3200" b="1" kern="0">
                  <a:solidFill>
                    <a:schemeClr val="bg1"/>
                  </a:solidFill>
                  <a:latin typeface="微软雅黑" pitchFamily="34" charset="-122"/>
                  <a:ea typeface="微软雅黑" pitchFamily="34" charset="-122"/>
                </a:defRPr>
              </a:lvl1pPr>
            </a:lstStyle>
            <a:p>
              <a:r>
                <a:rPr lang="zh-CN" altLang="en-US" sz="1700" dirty="0">
                  <a:sym typeface="微软雅黑" pitchFamily="34" charset="-122"/>
                </a:rPr>
                <a:t>实施方案</a:t>
              </a:r>
              <a:endParaRPr lang="en-US" altLang="zh-CN" sz="1700" dirty="0">
                <a:sym typeface="微软雅黑" pitchFamily="34" charset="-122"/>
              </a:endParaRPr>
            </a:p>
            <a:p>
              <a:r>
                <a:rPr lang="zh-CN" altLang="en-US" sz="1700" dirty="0">
                  <a:sym typeface="微软雅黑" pitchFamily="34" charset="-122"/>
                </a:rPr>
                <a:t>任务</a:t>
              </a:r>
              <a:r>
                <a:rPr lang="zh-CN" altLang="en-US" sz="1700" dirty="0" smtClean="0">
                  <a:sym typeface="微软雅黑" pitchFamily="34" charset="-122"/>
                </a:rPr>
                <a:t>书</a:t>
              </a:r>
              <a:endParaRPr lang="en-US" altLang="zh-CN" dirty="0">
                <a:sym typeface="微软雅黑" pitchFamily="34" charset="-122"/>
              </a:endParaRPr>
            </a:p>
            <a:p>
              <a:pPr>
                <a:spcBef>
                  <a:spcPts val="413"/>
                </a:spcBef>
              </a:pPr>
              <a:r>
                <a:rPr lang="zh-CN" altLang="en-US" sz="1100" dirty="0">
                  <a:sym typeface="微软雅黑" pitchFamily="34" charset="-122"/>
                </a:rPr>
                <a:t>（获得建设资格）</a:t>
              </a:r>
              <a:endParaRPr lang="zh-CN" altLang="en-US" dirty="0">
                <a:sym typeface="微软雅黑" pitchFamily="34" charset="-122"/>
              </a:endParaRPr>
            </a:p>
          </p:txBody>
        </p:sp>
        <p:sp>
          <p:nvSpPr>
            <p:cNvPr id="20" name="TextBox 19"/>
            <p:cNvSpPr txBox="1"/>
            <p:nvPr/>
          </p:nvSpPr>
          <p:spPr>
            <a:xfrm>
              <a:off x="4961621" y="1897348"/>
              <a:ext cx="1313166" cy="861768"/>
            </a:xfrm>
            <a:prstGeom prst="rect">
              <a:avLst/>
            </a:prstGeom>
            <a:solidFill>
              <a:schemeClr val="accent5">
                <a:lumMod val="75000"/>
              </a:schemeClr>
            </a:solidFill>
            <a:ln>
              <a:noFill/>
            </a:ln>
            <a:effectLst/>
          </p:spPr>
          <p:txBody>
            <a:bodyPr wrap="none" lIns="91433" tIns="45717" rIns="91433" bIns="45717">
              <a:spAutoFit/>
            </a:bodyPr>
            <a:lstStyle>
              <a:defPPr>
                <a:defRPr lang="zh-CN"/>
              </a:defPPr>
              <a:lvl1pPr algn="ctr">
                <a:defRPr sz="3200" b="1" kern="0">
                  <a:solidFill>
                    <a:schemeClr val="bg1"/>
                  </a:solidFill>
                  <a:latin typeface="微软雅黑" pitchFamily="34" charset="-122"/>
                  <a:ea typeface="微软雅黑" pitchFamily="34" charset="-122"/>
                </a:defRPr>
              </a:lvl1pPr>
            </a:lstStyle>
            <a:p>
              <a:r>
                <a:rPr lang="zh-CN" altLang="en-US" sz="1700" dirty="0">
                  <a:sym typeface="微软雅黑" pitchFamily="34" charset="-122"/>
                </a:rPr>
                <a:t>实施方案</a:t>
              </a:r>
              <a:endParaRPr lang="en-US" altLang="zh-CN" sz="1700" dirty="0">
                <a:sym typeface="微软雅黑" pitchFamily="34" charset="-122"/>
              </a:endParaRPr>
            </a:p>
            <a:p>
              <a:r>
                <a:rPr lang="zh-CN" altLang="en-US" sz="1700" dirty="0">
                  <a:sym typeface="微软雅黑" pitchFamily="34" charset="-122"/>
                </a:rPr>
                <a:t>任务</a:t>
              </a:r>
              <a:r>
                <a:rPr lang="zh-CN" altLang="en-US" sz="1700" dirty="0" smtClean="0">
                  <a:sym typeface="微软雅黑" pitchFamily="34" charset="-122"/>
                </a:rPr>
                <a:t>书</a:t>
              </a:r>
              <a:endParaRPr lang="en-US" altLang="zh-CN" dirty="0">
                <a:sym typeface="微软雅黑" pitchFamily="34" charset="-122"/>
              </a:endParaRPr>
            </a:p>
            <a:p>
              <a:pPr>
                <a:spcBef>
                  <a:spcPts val="413"/>
                </a:spcBef>
              </a:pPr>
              <a:r>
                <a:rPr lang="zh-CN" altLang="en-US" sz="1100" dirty="0">
                  <a:sym typeface="微软雅黑" pitchFamily="34" charset="-122"/>
                </a:rPr>
                <a:t>（项目建设阶段）</a:t>
              </a:r>
            </a:p>
          </p:txBody>
        </p:sp>
        <p:sp>
          <p:nvSpPr>
            <p:cNvPr id="21" name="TextBox 20"/>
            <p:cNvSpPr txBox="1"/>
            <p:nvPr/>
          </p:nvSpPr>
          <p:spPr>
            <a:xfrm>
              <a:off x="6999828" y="1932051"/>
              <a:ext cx="1313166" cy="605288"/>
            </a:xfrm>
            <a:prstGeom prst="rect">
              <a:avLst/>
            </a:prstGeom>
            <a:solidFill>
              <a:schemeClr val="accent5">
                <a:lumMod val="75000"/>
              </a:schemeClr>
            </a:solidFill>
            <a:ln>
              <a:noFill/>
            </a:ln>
            <a:effectLst/>
          </p:spPr>
          <p:txBody>
            <a:bodyPr wrap="none" lIns="91433" tIns="45717" rIns="91433" bIns="45717">
              <a:spAutoFit/>
            </a:bodyPr>
            <a:lstStyle>
              <a:defPPr>
                <a:defRPr lang="zh-CN"/>
              </a:defPPr>
              <a:lvl1pPr algn="ctr">
                <a:defRPr sz="3200" b="1" kern="0">
                  <a:solidFill>
                    <a:schemeClr val="bg1"/>
                  </a:solidFill>
                  <a:latin typeface="微软雅黑" pitchFamily="34" charset="-122"/>
                  <a:ea typeface="微软雅黑" pitchFamily="34" charset="-122"/>
                </a:defRPr>
              </a:lvl1pPr>
            </a:lstStyle>
            <a:p>
              <a:r>
                <a:rPr lang="zh-CN" altLang="en-US" sz="1900" dirty="0">
                  <a:sym typeface="微软雅黑" pitchFamily="34" charset="-122"/>
                </a:rPr>
                <a:t>任务</a:t>
              </a:r>
              <a:r>
                <a:rPr lang="zh-CN" altLang="en-US" sz="1900" dirty="0" smtClean="0">
                  <a:sym typeface="微软雅黑" pitchFamily="34" charset="-122"/>
                </a:rPr>
                <a:t>书</a:t>
              </a:r>
              <a:endParaRPr lang="en-US" altLang="zh-CN" dirty="0">
                <a:sym typeface="微软雅黑" pitchFamily="34" charset="-122"/>
              </a:endParaRPr>
            </a:p>
            <a:p>
              <a:pPr>
                <a:spcBef>
                  <a:spcPts val="413"/>
                </a:spcBef>
              </a:pPr>
              <a:r>
                <a:rPr lang="zh-CN" altLang="en-US" sz="1100" dirty="0">
                  <a:sym typeface="微软雅黑" pitchFamily="34" charset="-122"/>
                </a:rPr>
                <a:t>（项目验收阶段）</a:t>
              </a:r>
            </a:p>
          </p:txBody>
        </p:sp>
        <p:sp>
          <p:nvSpPr>
            <p:cNvPr id="22" name="右箭头 21"/>
            <p:cNvSpPr/>
            <p:nvPr/>
          </p:nvSpPr>
          <p:spPr>
            <a:xfrm>
              <a:off x="2383336" y="2188680"/>
              <a:ext cx="581295" cy="186013"/>
            </a:xfrm>
            <a:prstGeom prst="rightArrow">
              <a:avLst/>
            </a:prstGeom>
            <a:solidFill>
              <a:schemeClr val="accent5">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2892" tIns="31446" rIns="62892" bIns="31446" rtlCol="0" anchor="ctr"/>
            <a:lstStyle/>
            <a:p>
              <a:pPr algn="ctr"/>
              <a:endParaRPr lang="zh-CN" altLang="en-US"/>
            </a:p>
          </p:txBody>
        </p:sp>
        <p:sp>
          <p:nvSpPr>
            <p:cNvPr id="23" name="右箭头 22"/>
            <p:cNvSpPr/>
            <p:nvPr/>
          </p:nvSpPr>
          <p:spPr>
            <a:xfrm>
              <a:off x="4345812" y="2186938"/>
              <a:ext cx="581295" cy="186013"/>
            </a:xfrm>
            <a:prstGeom prst="rightArrow">
              <a:avLst/>
            </a:prstGeom>
            <a:solidFill>
              <a:schemeClr val="accent5">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2892" tIns="31446" rIns="62892" bIns="31446" rtlCol="0" anchor="ctr"/>
            <a:lstStyle/>
            <a:p>
              <a:pPr algn="ctr"/>
              <a:endParaRPr lang="zh-CN" altLang="en-US"/>
            </a:p>
          </p:txBody>
        </p:sp>
        <p:sp>
          <p:nvSpPr>
            <p:cNvPr id="24" name="右箭头 23"/>
            <p:cNvSpPr/>
            <p:nvPr/>
          </p:nvSpPr>
          <p:spPr>
            <a:xfrm>
              <a:off x="6346660" y="2186938"/>
              <a:ext cx="581295" cy="186013"/>
            </a:xfrm>
            <a:prstGeom prst="rightArrow">
              <a:avLst/>
            </a:prstGeom>
            <a:solidFill>
              <a:schemeClr val="accent5">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2892" tIns="31446" rIns="62892" bIns="31446" rtlCol="0" anchor="ctr"/>
            <a:lstStyle/>
            <a:p>
              <a:pPr algn="ctr"/>
              <a:endParaRPr lang="zh-CN" altLang="en-US"/>
            </a:p>
          </p:txBody>
        </p:sp>
        <p:sp>
          <p:nvSpPr>
            <p:cNvPr id="25" name="矩形 24"/>
            <p:cNvSpPr/>
            <p:nvPr/>
          </p:nvSpPr>
          <p:spPr>
            <a:xfrm>
              <a:off x="607576" y="3115283"/>
              <a:ext cx="9003892" cy="1354211"/>
            </a:xfrm>
            <a:prstGeom prst="rect">
              <a:avLst/>
            </a:prstGeom>
            <a:ln w="3175">
              <a:solidFill>
                <a:schemeClr val="tx1"/>
              </a:solidFill>
              <a:prstDash val="dashDot"/>
            </a:ln>
          </p:spPr>
          <p:txBody>
            <a:bodyPr wrap="square" lIns="91433" tIns="45717" rIns="91433" bIns="45717">
              <a:spAutoFit/>
            </a:bodyPr>
            <a:lstStyle/>
            <a:p>
              <a:pPr marL="235847" indent="-235847">
                <a:lnSpc>
                  <a:spcPct val="150000"/>
                </a:lnSpc>
                <a:spcBef>
                  <a:spcPts val="600"/>
                </a:spcBef>
                <a:spcAft>
                  <a:spcPts val="600"/>
                </a:spcAft>
                <a:buFont typeface="Wingdings" panose="05000000000000000000" pitchFamily="2" charset="2"/>
                <a:buChar char="u"/>
              </a:pP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任务书</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和</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实施方案</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体现</a:t>
              </a:r>
              <a:r>
                <a:rPr lang="zh-CN" altLang="en-US" sz="1600" dirty="0">
                  <a:latin typeface="微软雅黑" panose="020B0503020204020204" pitchFamily="34" charset="-122"/>
                  <a:ea typeface="微软雅黑" panose="020B0503020204020204" pitchFamily="34" charset="-122"/>
                </a:rPr>
                <a:t>了项目建设的目标和意志，是项目建设和项目验收</a:t>
              </a:r>
              <a:r>
                <a:rPr lang="zh-CN" altLang="en-US" sz="1600" b="1" dirty="0">
                  <a:solidFill>
                    <a:srgbClr val="0081E2"/>
                  </a:solidFill>
                  <a:latin typeface="微软雅黑" panose="020B0503020204020204" pitchFamily="34" charset="-122"/>
                  <a:ea typeface="微软雅黑" panose="020B0503020204020204" pitchFamily="34" charset="-122"/>
                </a:rPr>
                <a:t>纲领性文件；</a:t>
              </a:r>
              <a:endParaRPr lang="en-US" altLang="zh-CN" sz="1600" b="1" dirty="0">
                <a:solidFill>
                  <a:srgbClr val="0081E2"/>
                </a:solidFill>
                <a:latin typeface="微软雅黑" panose="020B0503020204020204" pitchFamily="34" charset="-122"/>
                <a:ea typeface="微软雅黑" panose="020B0503020204020204" pitchFamily="34" charset="-122"/>
              </a:endParaRPr>
            </a:p>
            <a:p>
              <a:pPr marL="235847" indent="-235847">
                <a:lnSpc>
                  <a:spcPct val="150000"/>
                </a:lnSpc>
                <a:spcBef>
                  <a:spcPts val="600"/>
                </a:spcBef>
                <a:spcAft>
                  <a:spcPts val="600"/>
                </a:spcAft>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建设</a:t>
              </a:r>
              <a:r>
                <a:rPr lang="zh-CN" altLang="en-US" sz="1600" b="1" dirty="0">
                  <a:solidFill>
                    <a:srgbClr val="0081E2"/>
                  </a:solidFill>
                  <a:latin typeface="微软雅黑" panose="020B0503020204020204" pitchFamily="34" charset="-122"/>
                  <a:ea typeface="微软雅黑" panose="020B0503020204020204" pitchFamily="34" charset="-122"/>
                </a:rPr>
                <a:t>预期目标、相关量化指标、建设周期、建设资金要坚守，</a:t>
              </a:r>
              <a:r>
                <a:rPr lang="zh-CN" altLang="en-US" sz="1600" dirty="0">
                  <a:latin typeface="微软雅黑" panose="020B0503020204020204" pitchFamily="34" charset="-122"/>
                  <a:ea typeface="微软雅黑" panose="020B0503020204020204" pitchFamily="34" charset="-122"/>
                </a:rPr>
                <a:t>不能随意更改；但建设的路径、方法可以在建设的过程中向更加科学的方向做修订和完善</a:t>
              </a:r>
              <a:r>
                <a:rPr lang="zh-CN" altLang="en-US" sz="1600" dirty="0" smtClean="0">
                  <a:latin typeface="微软雅黑" panose="020B0503020204020204" pitchFamily="34" charset="-122"/>
                  <a:ea typeface="微软雅黑" panose="020B0503020204020204" pitchFamily="34" charset="-122"/>
                </a:rPr>
                <a:t>。</a:t>
              </a:r>
              <a:endParaRPr lang="zh-CN" altLang="en-US" sz="1600" dirty="0"/>
            </a:p>
          </p:txBody>
        </p:sp>
        <p:sp>
          <p:nvSpPr>
            <p:cNvPr id="31" name="云形标注 30"/>
            <p:cNvSpPr/>
            <p:nvPr/>
          </p:nvSpPr>
          <p:spPr>
            <a:xfrm rot="268480">
              <a:off x="5848333" y="786016"/>
              <a:ext cx="3145061" cy="824627"/>
            </a:xfrm>
            <a:prstGeom prst="cloudCallout">
              <a:avLst>
                <a:gd name="adj1" fmla="val -70999"/>
                <a:gd name="adj2" fmla="val 51193"/>
              </a:avLst>
            </a:prstGeom>
            <a:solidFill>
              <a:srgbClr val="0081E2"/>
            </a:solidFill>
            <a:ln w="12700" cap="flat" cmpd="sng" algn="ctr">
              <a:noFill/>
              <a:prstDash val="solid"/>
              <a:miter lim="800000"/>
            </a:ln>
            <a:effectLst/>
          </p:spPr>
          <p:txBody>
            <a:bodyPr rot="0" spcFirstLastPara="0" vert="horz" wrap="square" lIns="62892" tIns="31446" rIns="62892" bIns="31446" numCol="1" spcCol="0" rtlCol="0" fromWordArt="0" anchor="ctr" anchorCtr="0" forceAA="0" compatLnSpc="1">
              <a:noAutofit/>
            </a:bodyPr>
            <a:lstStyle>
              <a:defPPr>
                <a:defRPr lang="zh-CN"/>
              </a:defPPr>
              <a:lvl1pPr marL="0" algn="l" defTabSz="1329055" rtl="0" eaLnBrk="1" latinLnBrk="0" hangingPunct="1">
                <a:defRPr sz="2600" kern="1200">
                  <a:solidFill>
                    <a:schemeClr val="tx1"/>
                  </a:solidFill>
                  <a:latin typeface="+mn-lt"/>
                  <a:ea typeface="+mn-ea"/>
                  <a:cs typeface="+mn-cs"/>
                </a:defRPr>
              </a:lvl1pPr>
              <a:lvl2pPr marL="664845" algn="l" defTabSz="1329055" rtl="0" eaLnBrk="1" latinLnBrk="0" hangingPunct="1">
                <a:defRPr sz="2600" kern="1200">
                  <a:solidFill>
                    <a:schemeClr val="tx1"/>
                  </a:solidFill>
                  <a:latin typeface="+mn-lt"/>
                  <a:ea typeface="+mn-ea"/>
                  <a:cs typeface="+mn-cs"/>
                </a:defRPr>
              </a:lvl2pPr>
              <a:lvl3pPr marL="1329055" algn="l" defTabSz="1329055" rtl="0" eaLnBrk="1" latinLnBrk="0" hangingPunct="1">
                <a:defRPr sz="2600" kern="1200">
                  <a:solidFill>
                    <a:schemeClr val="tx1"/>
                  </a:solidFill>
                  <a:latin typeface="+mn-lt"/>
                  <a:ea typeface="+mn-ea"/>
                  <a:cs typeface="+mn-cs"/>
                </a:defRPr>
              </a:lvl3pPr>
              <a:lvl4pPr marL="1993900" algn="l" defTabSz="1329055" rtl="0" eaLnBrk="1" latinLnBrk="0" hangingPunct="1">
                <a:defRPr sz="2600" kern="1200">
                  <a:solidFill>
                    <a:schemeClr val="tx1"/>
                  </a:solidFill>
                  <a:latin typeface="+mn-lt"/>
                  <a:ea typeface="+mn-ea"/>
                  <a:cs typeface="+mn-cs"/>
                </a:defRPr>
              </a:lvl4pPr>
              <a:lvl5pPr marL="2658745" algn="l" defTabSz="1329055" rtl="0" eaLnBrk="1" latinLnBrk="0" hangingPunct="1">
                <a:defRPr sz="2600" kern="1200">
                  <a:solidFill>
                    <a:schemeClr val="tx1"/>
                  </a:solidFill>
                  <a:latin typeface="+mn-lt"/>
                  <a:ea typeface="+mn-ea"/>
                  <a:cs typeface="+mn-cs"/>
                </a:defRPr>
              </a:lvl5pPr>
              <a:lvl6pPr marL="3323590" algn="l" defTabSz="1329055" rtl="0" eaLnBrk="1" latinLnBrk="0" hangingPunct="1">
                <a:defRPr sz="2600" kern="1200">
                  <a:solidFill>
                    <a:schemeClr val="tx1"/>
                  </a:solidFill>
                  <a:latin typeface="+mn-lt"/>
                  <a:ea typeface="+mn-ea"/>
                  <a:cs typeface="+mn-cs"/>
                </a:defRPr>
              </a:lvl6pPr>
              <a:lvl7pPr marL="3987800" algn="l" defTabSz="1329055" rtl="0" eaLnBrk="1" latinLnBrk="0" hangingPunct="1">
                <a:defRPr sz="2600" kern="1200">
                  <a:solidFill>
                    <a:schemeClr val="tx1"/>
                  </a:solidFill>
                  <a:latin typeface="+mn-lt"/>
                  <a:ea typeface="+mn-ea"/>
                  <a:cs typeface="+mn-cs"/>
                </a:defRPr>
              </a:lvl7pPr>
              <a:lvl8pPr marL="4652645" algn="l" defTabSz="1329055" rtl="0" eaLnBrk="1" latinLnBrk="0" hangingPunct="1">
                <a:defRPr sz="2600" kern="1200">
                  <a:solidFill>
                    <a:schemeClr val="tx1"/>
                  </a:solidFill>
                  <a:latin typeface="+mn-lt"/>
                  <a:ea typeface="+mn-ea"/>
                  <a:cs typeface="+mn-cs"/>
                </a:defRPr>
              </a:lvl8pPr>
              <a:lvl9pPr marL="5317490" algn="l" defTabSz="1329055" rtl="0" eaLnBrk="1" latinLnBrk="0" hangingPunct="1">
                <a:defRPr sz="2600" kern="1200">
                  <a:solidFill>
                    <a:schemeClr val="tx1"/>
                  </a:solidFill>
                  <a:latin typeface="+mn-lt"/>
                  <a:ea typeface="+mn-ea"/>
                  <a:cs typeface="+mn-cs"/>
                </a:defRPr>
              </a:lvl9pPr>
            </a:lstStyle>
            <a:p>
              <a:pPr algn="ctr" defTabSz="628924">
                <a:defRPr/>
              </a:pPr>
              <a:r>
                <a:rPr lang="zh-CN" altLang="en-US" sz="1200" b="1" kern="0" dirty="0" smtClean="0">
                  <a:solidFill>
                    <a:schemeClr val="bg1"/>
                  </a:solidFill>
                  <a:latin typeface="微软雅黑" panose="020B0503020204020204" pitchFamily="34" charset="-122"/>
                  <a:ea typeface="微软雅黑" panose="020B0503020204020204" pitchFamily="34" charset="-122"/>
                </a:rPr>
                <a:t>建议：编制</a:t>
              </a:r>
              <a:r>
                <a:rPr lang="en-US" altLang="zh-CN" sz="1200" b="1" kern="0" dirty="0" smtClean="0">
                  <a:solidFill>
                    <a:schemeClr val="bg1"/>
                  </a:solidFill>
                  <a:latin typeface="微软雅黑" panose="020B0503020204020204" pitchFamily="34" charset="-122"/>
                  <a:ea typeface="微软雅黑" panose="020B0503020204020204" pitchFamily="34" charset="-122"/>
                </a:rPr>
                <a:t>《</a:t>
              </a:r>
              <a:r>
                <a:rPr lang="zh-CN" altLang="en-US" sz="1200" b="1" kern="0" dirty="0" smtClean="0">
                  <a:solidFill>
                    <a:schemeClr val="bg1"/>
                  </a:solidFill>
                  <a:latin typeface="微软雅黑" panose="020B0503020204020204" pitchFamily="34" charset="-122"/>
                  <a:ea typeface="微软雅黑" panose="020B0503020204020204" pitchFamily="34" charset="-122"/>
                </a:rPr>
                <a:t>优质校项目预期成果及建设进度一览表</a:t>
              </a:r>
              <a:r>
                <a:rPr lang="en-US" altLang="zh-CN" sz="1200" b="1" kern="0" dirty="0" smtClean="0">
                  <a:solidFill>
                    <a:schemeClr val="bg1"/>
                  </a:solidFill>
                  <a:latin typeface="微软雅黑" panose="020B0503020204020204" pitchFamily="34" charset="-122"/>
                  <a:ea typeface="微软雅黑" panose="020B0503020204020204" pitchFamily="34" charset="-122"/>
                </a:rPr>
                <a:t>》</a:t>
              </a:r>
              <a:endParaRPr lang="zh-CN" altLang="en-US" sz="1200" b="1" kern="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938115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2" y="235536"/>
            <a:ext cx="453943"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500" b="1" dirty="0" smtClean="0">
                <a:solidFill>
                  <a:prstClr val="white"/>
                </a:solidFill>
              </a:rPr>
              <a:t>35</a:t>
            </a:r>
            <a:endParaRPr lang="zh-CN" altLang="en-US" sz="1500" b="1" dirty="0">
              <a:solidFill>
                <a:prstClr val="white"/>
              </a:solidFill>
            </a:endParaRPr>
          </a:p>
        </p:txBody>
      </p:sp>
      <p:cxnSp>
        <p:nvCxnSpPr>
          <p:cNvPr id="32" name="直接连接符 31"/>
          <p:cNvCxnSpPr/>
          <p:nvPr/>
        </p:nvCxnSpPr>
        <p:spPr>
          <a:xfrm flipV="1">
            <a:off x="1768416" y="389548"/>
            <a:ext cx="9861609" cy="152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18" name="表格 117"/>
          <p:cNvGraphicFramePr>
            <a:graphicFrameLocks noGrp="1"/>
          </p:cNvGraphicFramePr>
          <p:nvPr>
            <p:extLst>
              <p:ext uri="{D42A27DB-BD31-4B8C-83A1-F6EECF244321}">
                <p14:modId xmlns:p14="http://schemas.microsoft.com/office/powerpoint/2010/main" val="1216536217"/>
              </p:ext>
            </p:extLst>
          </p:nvPr>
        </p:nvGraphicFramePr>
        <p:xfrm>
          <a:off x="2255572" y="3255481"/>
          <a:ext cx="7296811" cy="3072384"/>
        </p:xfrm>
        <a:graphic>
          <a:graphicData uri="http://schemas.openxmlformats.org/drawingml/2006/table">
            <a:tbl>
              <a:tblPr firstRow="1" bandRow="1"/>
              <a:tblGrid>
                <a:gridCol w="754843"/>
                <a:gridCol w="973351"/>
                <a:gridCol w="3072341"/>
                <a:gridCol w="2496276"/>
              </a:tblGrid>
              <a:tr h="274320">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r>
                        <a:rPr lang="zh-CN" altLang="en-US" sz="1200" dirty="0" smtClean="0">
                          <a:latin typeface="微软雅黑" panose="020B0503020204020204" pitchFamily="34" charset="-122"/>
                          <a:ea typeface="微软雅黑" panose="020B0503020204020204" pitchFamily="34" charset="-122"/>
                        </a:rPr>
                        <a:t>序号</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gridSpan="2">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r>
                        <a:rPr lang="zh-CN" altLang="en-US" sz="1200" dirty="0" smtClean="0">
                          <a:latin typeface="微软雅黑" panose="020B0503020204020204" pitchFamily="34" charset="-122"/>
                          <a:ea typeface="微软雅黑" panose="020B0503020204020204" pitchFamily="34" charset="-122"/>
                        </a:rPr>
                        <a:t>阶段</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hMerge="1">
                  <a:txBody>
                    <a:bodyPr/>
                    <a:lstStyle/>
                    <a:p>
                      <a:endParaRPr lang="zh-CN" altLang="en-US" dirty="0"/>
                    </a:p>
                  </a:txBody>
                  <a:tcPr/>
                </a:tc>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r>
                        <a:rPr lang="zh-CN" altLang="en-US" sz="1200" dirty="0" smtClean="0">
                          <a:latin typeface="微软雅黑" panose="020B0503020204020204" pitchFamily="34" charset="-122"/>
                          <a:ea typeface="微软雅黑" panose="020B0503020204020204" pitchFamily="34" charset="-122"/>
                        </a:rPr>
                        <a:t>时间（工作日）</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r>
              <a:tr h="310896">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en-US" altLang="zh-CN" sz="1400" b="1" dirty="0" smtClean="0">
                          <a:solidFill>
                            <a:schemeClr val="bg1"/>
                          </a:solidFill>
                          <a:latin typeface="微软雅黑" panose="020B0503020204020204" pitchFamily="34" charset="-122"/>
                          <a:ea typeface="微软雅黑" panose="020B0503020204020204" pitchFamily="34" charset="-122"/>
                        </a:rPr>
                        <a:t>1</a:t>
                      </a:r>
                      <a:endParaRPr lang="zh-CN" altLang="en-US" sz="1400" b="1" dirty="0">
                        <a:solidFill>
                          <a:schemeClr val="bg1"/>
                        </a:solidFill>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gridSpan="2">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zh-CN" altLang="en-US" sz="1200" b="0" dirty="0" smtClean="0">
                          <a:latin typeface="微软雅黑" panose="020B0503020204020204" pitchFamily="34" charset="-122"/>
                          <a:ea typeface="微软雅黑" panose="020B0503020204020204" pitchFamily="34" charset="-122"/>
                        </a:rPr>
                        <a:t>调研</a:t>
                      </a:r>
                      <a:endParaRPr lang="zh-CN" altLang="en-US" sz="1200" b="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hMerge="1">
                  <a:txBody>
                    <a:bodyPr/>
                    <a:lstStyle/>
                    <a:p>
                      <a:endParaRPr lang="zh-CN" altLang="en-US" dirty="0"/>
                    </a:p>
                  </a:txBody>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en-US" altLang="zh-CN" sz="1200" dirty="0" smtClean="0">
                          <a:latin typeface="微软雅黑" panose="020B0503020204020204" pitchFamily="34" charset="-122"/>
                          <a:ea typeface="微软雅黑" panose="020B0503020204020204" pitchFamily="34" charset="-122"/>
                        </a:rPr>
                        <a:t>5-8</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r>
              <a:tr h="310896">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en-US" altLang="zh-CN" sz="1400" b="1" dirty="0" smtClean="0">
                          <a:solidFill>
                            <a:schemeClr val="bg1"/>
                          </a:solidFill>
                          <a:latin typeface="微软雅黑" panose="020B0503020204020204" pitchFamily="34" charset="-122"/>
                          <a:ea typeface="微软雅黑" panose="020B0503020204020204" pitchFamily="34" charset="-122"/>
                        </a:rPr>
                        <a:t>2</a:t>
                      </a:r>
                      <a:endParaRPr lang="zh-CN" altLang="en-US" sz="1400" b="1" dirty="0">
                        <a:solidFill>
                          <a:schemeClr val="bg1"/>
                        </a:solidFill>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gridSpan="2">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zh-CN" altLang="en-US" sz="1200" b="0" dirty="0" smtClean="0">
                          <a:latin typeface="微软雅黑" panose="020B0503020204020204" pitchFamily="34" charset="-122"/>
                          <a:ea typeface="微软雅黑" panose="020B0503020204020204" pitchFamily="34" charset="-122"/>
                        </a:rPr>
                        <a:t>对标</a:t>
                      </a:r>
                      <a:endParaRPr lang="zh-CN" altLang="en-US" sz="1200" b="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hMerge="1">
                  <a:txBody>
                    <a:bodyPr/>
                    <a:lstStyle/>
                    <a:p>
                      <a:endParaRPr lang="zh-CN" altLang="en-US" dirty="0"/>
                    </a:p>
                  </a:txBody>
                  <a:tcPr/>
                </a:tc>
                <a:tc rowSpan="2">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en-US" altLang="zh-CN" sz="1200" dirty="0" smtClean="0">
                          <a:latin typeface="微软雅黑" panose="020B0503020204020204" pitchFamily="34" charset="-122"/>
                          <a:ea typeface="微软雅黑" panose="020B0503020204020204" pitchFamily="34" charset="-122"/>
                        </a:rPr>
                        <a:t>10-15</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r>
              <a:tr h="310896">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en-US" altLang="zh-CN" sz="1400" b="1" dirty="0" smtClean="0">
                          <a:solidFill>
                            <a:schemeClr val="bg1"/>
                          </a:solidFill>
                          <a:latin typeface="微软雅黑" panose="020B0503020204020204" pitchFamily="34" charset="-122"/>
                          <a:ea typeface="微软雅黑" panose="020B0503020204020204" pitchFamily="34" charset="-122"/>
                        </a:rPr>
                        <a:t>3</a:t>
                      </a:r>
                      <a:endParaRPr lang="zh-CN" altLang="en-US" sz="1400" b="1" dirty="0">
                        <a:solidFill>
                          <a:schemeClr val="bg1"/>
                        </a:solidFill>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gridSpan="2">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zh-CN" altLang="en-US" sz="1200" b="0" dirty="0" smtClean="0">
                          <a:latin typeface="微软雅黑" panose="020B0503020204020204" pitchFamily="34" charset="-122"/>
                          <a:ea typeface="微软雅黑" panose="020B0503020204020204" pitchFamily="34" charset="-122"/>
                        </a:rPr>
                        <a:t>诊断</a:t>
                      </a:r>
                      <a:endParaRPr lang="zh-CN" altLang="en-US" sz="1200" b="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hMerge="1">
                  <a:txBody>
                    <a:bodyPr/>
                    <a:lstStyle/>
                    <a:p>
                      <a:endParaRPr lang="zh-CN" altLang="en-US" dirty="0"/>
                    </a:p>
                  </a:txBody>
                  <a:tcPr/>
                </a:tc>
                <a:tc vMerge="1">
                  <a:txBody>
                    <a:bodyPr/>
                    <a:lstStyle/>
                    <a:p>
                      <a:endParaRPr lang="zh-CN" altLang="en-US" dirty="0"/>
                    </a:p>
                  </a:txBody>
                  <a:tcPr/>
                </a:tc>
              </a:tr>
              <a:tr h="274320">
                <a:tc rowSpan="4">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en-US" altLang="zh-CN" sz="1400" b="1" dirty="0" smtClean="0">
                          <a:solidFill>
                            <a:schemeClr val="bg1"/>
                          </a:solidFill>
                          <a:latin typeface="微软雅黑" panose="020B0503020204020204" pitchFamily="34" charset="-122"/>
                          <a:ea typeface="微软雅黑" panose="020B0503020204020204" pitchFamily="34" charset="-122"/>
                        </a:rPr>
                        <a:t>4</a:t>
                      </a:r>
                      <a:endParaRPr lang="zh-CN" altLang="en-US" sz="1400" b="1" dirty="0">
                        <a:solidFill>
                          <a:schemeClr val="bg1"/>
                        </a:solidFill>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rowSpan="4">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zh-CN" altLang="en-US" sz="1200" b="0" dirty="0" smtClean="0">
                          <a:latin typeface="微软雅黑" panose="020B0503020204020204" pitchFamily="34" charset="-122"/>
                          <a:ea typeface="微软雅黑" panose="020B0503020204020204" pitchFamily="34" charset="-122"/>
                        </a:rPr>
                        <a:t>方案输出</a:t>
                      </a:r>
                      <a:endParaRPr lang="zh-CN" altLang="en-US" sz="1200" b="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zh-CN" altLang="en-US" sz="1200" b="0" dirty="0" smtClean="0">
                          <a:latin typeface="微软雅黑" panose="020B0503020204020204" pitchFamily="34" charset="-122"/>
                          <a:ea typeface="微软雅黑" panose="020B0503020204020204" pitchFamily="34" charset="-122"/>
                        </a:rPr>
                        <a:t>顶层设计（发展规划、诊断报告等）</a:t>
                      </a:r>
                      <a:endParaRPr lang="zh-CN" altLang="en-US" sz="1200" b="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微软雅黑" panose="020B0503020204020204" pitchFamily="34" charset="-122"/>
                          <a:ea typeface="微软雅黑" panose="020B0503020204020204" pitchFamily="34" charset="-122"/>
                        </a:rPr>
                        <a:t>10-20</a:t>
                      </a:r>
                      <a:endParaRPr lang="zh-CN" altLang="en-US" sz="1200" dirty="0" smtClean="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r>
              <a:tr h="274320">
                <a:tc vMerge="1">
                  <a:txBody>
                    <a:bodyPr/>
                    <a:lstStyle/>
                    <a:p>
                      <a:endParaRPr lang="zh-CN" altLang="en-US" dirty="0"/>
                    </a:p>
                  </a:txBody>
                  <a:tcPr/>
                </a:tc>
                <a:tc vMerge="1">
                  <a:txBody>
                    <a:bodyPr/>
                    <a:lstStyle/>
                    <a:p>
                      <a:endParaRPr lang="zh-CN" altLang="en-US" dirty="0"/>
                    </a:p>
                  </a:txBody>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zh-CN" altLang="en-US" sz="1200" b="0" dirty="0" smtClean="0">
                          <a:latin typeface="微软雅黑" panose="020B0503020204020204" pitchFamily="34" charset="-122"/>
                          <a:ea typeface="微软雅黑" panose="020B0503020204020204" pitchFamily="34" charset="-122"/>
                        </a:rPr>
                        <a:t>专项评估报告</a:t>
                      </a:r>
                      <a:endParaRPr lang="zh-CN" altLang="en-US" sz="1200" b="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en-US" altLang="zh-CN" sz="1200" dirty="0" smtClean="0">
                          <a:latin typeface="微软雅黑" panose="020B0503020204020204" pitchFamily="34" charset="-122"/>
                          <a:ea typeface="微软雅黑" panose="020B0503020204020204" pitchFamily="34" charset="-122"/>
                        </a:rPr>
                        <a:t>10-15</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r>
              <a:tr h="274320">
                <a:tc vMerge="1">
                  <a:txBody>
                    <a:bodyPr/>
                    <a:lstStyle/>
                    <a:p>
                      <a:endParaRPr lang="zh-CN" altLang="en-US" dirty="0"/>
                    </a:p>
                  </a:txBody>
                  <a:tcPr/>
                </a:tc>
                <a:tc vMerge="1">
                  <a:txBody>
                    <a:bodyPr/>
                    <a:lstStyle/>
                    <a:p>
                      <a:endParaRPr lang="zh-CN" altLang="en-US" dirty="0"/>
                    </a:p>
                  </a:txBody>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zh-CN" altLang="en-US" sz="1200" b="0" dirty="0" smtClean="0">
                          <a:latin typeface="微软雅黑" panose="020B0503020204020204" pitchFamily="34" charset="-122"/>
                          <a:ea typeface="微软雅黑" panose="020B0503020204020204" pitchFamily="34" charset="-122"/>
                        </a:rPr>
                        <a:t>专项建设方案</a:t>
                      </a:r>
                      <a:endParaRPr lang="zh-CN" altLang="en-US" sz="1200" b="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微软雅黑" panose="020B0503020204020204" pitchFamily="34" charset="-122"/>
                          <a:ea typeface="微软雅黑" panose="020B0503020204020204" pitchFamily="34" charset="-122"/>
                        </a:rPr>
                        <a:t>15-20</a:t>
                      </a:r>
                      <a:endParaRPr lang="zh-CN" altLang="en-US" sz="1200" dirty="0" smtClean="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r>
              <a:tr h="274320">
                <a:tc vMerge="1">
                  <a:txBody>
                    <a:bodyPr/>
                    <a:lstStyle/>
                    <a:p>
                      <a:pPr algn="ctr"/>
                      <a:endParaRPr lang="zh-CN" altLang="en-US" sz="1400" b="1" dirty="0">
                        <a:solidFill>
                          <a:schemeClr val="bg1"/>
                        </a:solidFill>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0070C0"/>
                    </a:solidFill>
                  </a:tcPr>
                </a:tc>
                <a:tc vMerge="1">
                  <a:txBody>
                    <a:bodyPr/>
                    <a:lstStyle/>
                    <a:p>
                      <a:pPr algn="ctr"/>
                      <a:endParaRPr lang="zh-CN" altLang="en-US" sz="1200" b="0" dirty="0">
                        <a:latin typeface="微软雅黑" panose="020B0503020204020204" pitchFamily="34" charset="-122"/>
                        <a:ea typeface="微软雅黑" panose="020B0503020204020204" pitchFamily="34" charset="-122"/>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ctr"/>
                      <a:r>
                        <a:rPr lang="zh-CN" altLang="en-US" sz="1200" b="0" dirty="0" smtClean="0">
                          <a:latin typeface="微软雅黑" panose="020B0503020204020204" pitchFamily="34" charset="-122"/>
                          <a:ea typeface="微软雅黑" panose="020B0503020204020204" pitchFamily="34" charset="-122"/>
                        </a:rPr>
                        <a:t>检查验收方案</a:t>
                      </a:r>
                      <a:endParaRPr lang="zh-CN" altLang="en-US" sz="1200" b="0" dirty="0">
                        <a:latin typeface="微软雅黑" panose="020B0503020204020204" pitchFamily="34" charset="-122"/>
                        <a:ea typeface="微软雅黑" panose="020B0503020204020204" pitchFamily="34" charset="-122"/>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微软雅黑" panose="020B0503020204020204" pitchFamily="34" charset="-122"/>
                          <a:ea typeface="微软雅黑" panose="020B0503020204020204" pitchFamily="34" charset="-122"/>
                        </a:rPr>
                        <a:t>15-20</a:t>
                      </a:r>
                      <a:endParaRPr lang="zh-CN" altLang="en-US" sz="1200" dirty="0" smtClean="0">
                        <a:latin typeface="微软雅黑" panose="020B0503020204020204" pitchFamily="34" charset="-122"/>
                        <a:ea typeface="微软雅黑" panose="020B0503020204020204" pitchFamily="34" charset="-122"/>
                      </a:endParaRP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r>
              <a:tr h="457200">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en-US" altLang="zh-CN" sz="1400" b="1" dirty="0" smtClean="0">
                          <a:solidFill>
                            <a:schemeClr val="bg1"/>
                          </a:solidFill>
                          <a:latin typeface="微软雅黑" panose="020B0503020204020204" pitchFamily="34" charset="-122"/>
                          <a:ea typeface="微软雅黑" panose="020B0503020204020204" pitchFamily="34" charset="-122"/>
                        </a:rPr>
                        <a:t>5</a:t>
                      </a:r>
                      <a:endParaRPr lang="zh-CN" altLang="en-US" sz="1400" b="1" dirty="0">
                        <a:solidFill>
                          <a:schemeClr val="bg1"/>
                        </a:solidFill>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gridSpan="2">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zh-CN" altLang="en-US" sz="1200" b="0" dirty="0" smtClean="0">
                          <a:latin typeface="微软雅黑" panose="020B0503020204020204" pitchFamily="34" charset="-122"/>
                          <a:ea typeface="微软雅黑" panose="020B0503020204020204" pitchFamily="34" charset="-122"/>
                        </a:rPr>
                        <a:t>建设实施</a:t>
                      </a:r>
                      <a:endParaRPr lang="en-US" altLang="zh-CN" sz="1200" b="0" dirty="0" smtClean="0">
                        <a:latin typeface="微软雅黑" panose="020B0503020204020204" pitchFamily="34" charset="-122"/>
                        <a:ea typeface="微软雅黑" panose="020B0503020204020204" pitchFamily="34" charset="-122"/>
                      </a:endParaRPr>
                    </a:p>
                    <a:p>
                      <a:pPr algn="ctr"/>
                      <a:r>
                        <a:rPr lang="zh-CN" altLang="en-US" sz="1200" b="0" dirty="0" smtClean="0">
                          <a:latin typeface="微软雅黑" panose="020B0503020204020204" pitchFamily="34" charset="-122"/>
                          <a:ea typeface="微软雅黑" panose="020B0503020204020204" pitchFamily="34" charset="-122"/>
                        </a:rPr>
                        <a:t>（由各事业部实施落地）</a:t>
                      </a:r>
                      <a:endParaRPr lang="zh-CN" altLang="en-US" sz="1200" b="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hMerge="1">
                  <a:txBody>
                    <a:bodyPr/>
                    <a:lstStyle/>
                    <a:p>
                      <a:endParaRPr lang="zh-CN" altLang="en-US" dirty="0"/>
                    </a:p>
                  </a:txBody>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zh-CN" altLang="en-US" sz="1200" dirty="0" smtClean="0">
                          <a:latin typeface="微软雅黑" panose="020B0503020204020204" pitchFamily="34" charset="-122"/>
                          <a:ea typeface="微软雅黑" panose="020B0503020204020204" pitchFamily="34" charset="-122"/>
                        </a:rPr>
                        <a:t>视具体情况而定</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r>
              <a:tr h="310896">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en-US" altLang="zh-CN" sz="1400" b="1" dirty="0" smtClean="0">
                          <a:solidFill>
                            <a:schemeClr val="bg1"/>
                          </a:solidFill>
                          <a:latin typeface="微软雅黑" panose="020B0503020204020204" pitchFamily="34" charset="-122"/>
                          <a:ea typeface="微软雅黑" panose="020B0503020204020204" pitchFamily="34" charset="-122"/>
                        </a:rPr>
                        <a:t>6</a:t>
                      </a:r>
                      <a:endParaRPr lang="zh-CN" altLang="en-US" sz="1400" b="1" dirty="0">
                        <a:solidFill>
                          <a:schemeClr val="bg1"/>
                        </a:solidFill>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gridSpan="2">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zh-CN" altLang="en-US" sz="1200" b="0" dirty="0" smtClean="0">
                          <a:latin typeface="微软雅黑" panose="020B0503020204020204" pitchFamily="34" charset="-122"/>
                          <a:ea typeface="微软雅黑" panose="020B0503020204020204" pitchFamily="34" charset="-122"/>
                        </a:rPr>
                        <a:t>持续运营或跟进</a:t>
                      </a:r>
                      <a:endParaRPr lang="zh-CN" altLang="en-US" sz="1200" b="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hMerge="1">
                  <a:txBody>
                    <a:bodyPr/>
                    <a:lstStyle/>
                    <a:p>
                      <a:endParaRPr lang="zh-CN" altLang="en-US"/>
                    </a:p>
                  </a:txBody>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zh-CN" altLang="en-US" sz="1200" dirty="0" smtClean="0">
                          <a:latin typeface="微软雅黑" panose="020B0503020204020204" pitchFamily="34" charset="-122"/>
                          <a:ea typeface="微软雅黑" panose="020B0503020204020204" pitchFamily="34" charset="-122"/>
                        </a:rPr>
                        <a:t>持续</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r>
            </a:tbl>
          </a:graphicData>
        </a:graphic>
      </p:graphicFrame>
      <p:grpSp>
        <p:nvGrpSpPr>
          <p:cNvPr id="119" name="组合 118"/>
          <p:cNvGrpSpPr/>
          <p:nvPr/>
        </p:nvGrpSpPr>
        <p:grpSpPr>
          <a:xfrm>
            <a:off x="2421555" y="1735098"/>
            <a:ext cx="6597596" cy="1512168"/>
            <a:chOff x="1267125" y="927499"/>
            <a:chExt cx="6597596" cy="1512168"/>
          </a:xfrm>
        </p:grpSpPr>
        <p:sp>
          <p:nvSpPr>
            <p:cNvPr id="120" name="燕尾形箭头 119"/>
            <p:cNvSpPr/>
            <p:nvPr/>
          </p:nvSpPr>
          <p:spPr>
            <a:xfrm>
              <a:off x="1267125" y="1359546"/>
              <a:ext cx="6597596" cy="576063"/>
            </a:xfrm>
            <a:prstGeom prst="notchedRightArrow">
              <a:avLst/>
            </a:prstGeom>
            <a:solidFill>
              <a:srgbClr val="1F497D">
                <a:lumMod val="20000"/>
                <a:lumOff val="80000"/>
              </a:srgbClr>
            </a:solidFill>
            <a:ln>
              <a:noFill/>
            </a:ln>
            <a:effectLst/>
          </p:spPr>
        </p:sp>
        <p:grpSp>
          <p:nvGrpSpPr>
            <p:cNvPr id="121" name="组合 120"/>
            <p:cNvGrpSpPr/>
            <p:nvPr/>
          </p:nvGrpSpPr>
          <p:grpSpPr>
            <a:xfrm>
              <a:off x="1267344" y="943402"/>
              <a:ext cx="1432448" cy="512448"/>
              <a:chOff x="219" y="15903"/>
              <a:chExt cx="1047140" cy="512448"/>
            </a:xfrm>
          </p:grpSpPr>
          <p:sp>
            <p:nvSpPr>
              <p:cNvPr id="139" name="矩形 138"/>
              <p:cNvSpPr/>
              <p:nvPr/>
            </p:nvSpPr>
            <p:spPr>
              <a:xfrm>
                <a:off x="219" y="15903"/>
                <a:ext cx="1047140" cy="512448"/>
              </a:xfrm>
              <a:prstGeom prst="rect">
                <a:avLst/>
              </a:prstGeom>
              <a:noFill/>
              <a:ln>
                <a:noFill/>
              </a:ln>
              <a:effectLst/>
            </p:spPr>
          </p:sp>
          <p:sp>
            <p:nvSpPr>
              <p:cNvPr id="140" name="矩形 139"/>
              <p:cNvSpPr/>
              <p:nvPr/>
            </p:nvSpPr>
            <p:spPr>
              <a:xfrm>
                <a:off x="219" y="15903"/>
                <a:ext cx="1047140" cy="512448"/>
              </a:xfrm>
              <a:prstGeom prst="rect">
                <a:avLst/>
              </a:prstGeom>
              <a:noFill/>
              <a:ln>
                <a:noFill/>
              </a:ln>
              <a:effectLst/>
            </p:spPr>
            <p:txBody>
              <a:bodyPr spcFirstLastPara="0" vert="horz" wrap="square" lIns="71120" tIns="71120" rIns="71120" bIns="71120" numCol="1" spcCol="1270" anchor="b" anchorCtr="0">
                <a:noAutofit/>
              </a:bodyPr>
              <a:lstStyle/>
              <a:p>
                <a:pPr algn="ctr" defTabSz="444482">
                  <a:lnSpc>
                    <a:spcPts val="1079"/>
                  </a:lnSpc>
                  <a:spcBef>
                    <a:spcPct val="0"/>
                  </a:spcBef>
                  <a:spcAft>
                    <a:spcPct val="35000"/>
                  </a:spcAft>
                  <a:defRPr/>
                </a:pPr>
                <a:r>
                  <a:rPr lang="zh-CN" altLang="en-US"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调研：</a:t>
                </a:r>
                <a:endParaRPr lang="en-US" altLang="zh-CN"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endParaRPr>
              </a:p>
              <a:p>
                <a:pPr algn="ctr" defTabSz="444482">
                  <a:lnSpc>
                    <a:spcPts val="1079"/>
                  </a:lnSpc>
                  <a:spcBef>
                    <a:spcPct val="0"/>
                  </a:spcBef>
                  <a:spcAft>
                    <a:spcPct val="35000"/>
                  </a:spcAft>
                  <a:defRPr/>
                </a:pPr>
                <a:r>
                  <a:rPr lang="en-US" altLang="zh-CN"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5-8</a:t>
                </a:r>
                <a:r>
                  <a:rPr lang="zh-CN" altLang="en-US"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工作日</a:t>
                </a:r>
              </a:p>
            </p:txBody>
          </p:sp>
        </p:grpSp>
        <p:sp>
          <p:nvSpPr>
            <p:cNvPr id="122" name="椭圆 121"/>
            <p:cNvSpPr/>
            <p:nvPr/>
          </p:nvSpPr>
          <p:spPr>
            <a:xfrm>
              <a:off x="1718906" y="1559666"/>
              <a:ext cx="144015" cy="144015"/>
            </a:xfrm>
            <a:prstGeom prst="ellipse">
              <a:avLst/>
            </a:prstGeom>
            <a:solidFill>
              <a:srgbClr val="4F81BD">
                <a:shade val="50000"/>
                <a:hueOff val="0"/>
                <a:satOff val="0"/>
                <a:lumOff val="0"/>
                <a:alphaOff val="0"/>
              </a:srgbClr>
            </a:solidFill>
            <a:ln w="25400" cap="flat" cmpd="sng" algn="ctr">
              <a:solidFill>
                <a:sysClr val="window" lastClr="FFFFFF">
                  <a:hueOff val="0"/>
                  <a:satOff val="0"/>
                  <a:lumOff val="0"/>
                  <a:alphaOff val="0"/>
                </a:sysClr>
              </a:solidFill>
              <a:prstDash val="solid"/>
            </a:ln>
            <a:effectLst/>
          </p:spPr>
        </p:sp>
        <p:grpSp>
          <p:nvGrpSpPr>
            <p:cNvPr id="123" name="组合 122"/>
            <p:cNvGrpSpPr/>
            <p:nvPr/>
          </p:nvGrpSpPr>
          <p:grpSpPr>
            <a:xfrm>
              <a:off x="2423850" y="1791594"/>
              <a:ext cx="1653624" cy="648073"/>
              <a:chOff x="1156725" y="864095"/>
              <a:chExt cx="1297349" cy="648073"/>
            </a:xfrm>
          </p:grpSpPr>
          <p:sp>
            <p:nvSpPr>
              <p:cNvPr id="137" name="矩形 136"/>
              <p:cNvSpPr/>
              <p:nvPr/>
            </p:nvSpPr>
            <p:spPr>
              <a:xfrm>
                <a:off x="1156725" y="864095"/>
                <a:ext cx="1120391" cy="576063"/>
              </a:xfrm>
              <a:prstGeom prst="rect">
                <a:avLst/>
              </a:prstGeom>
              <a:noFill/>
              <a:ln>
                <a:noFill/>
              </a:ln>
              <a:effectLst/>
            </p:spPr>
          </p:sp>
          <p:sp>
            <p:nvSpPr>
              <p:cNvPr id="138" name="矩形 137"/>
              <p:cNvSpPr/>
              <p:nvPr/>
            </p:nvSpPr>
            <p:spPr>
              <a:xfrm>
                <a:off x="1156725" y="936105"/>
                <a:ext cx="1297349" cy="576063"/>
              </a:xfrm>
              <a:prstGeom prst="rect">
                <a:avLst/>
              </a:prstGeom>
              <a:noFill/>
              <a:ln>
                <a:noFill/>
              </a:ln>
              <a:effectLst/>
            </p:spPr>
            <p:txBody>
              <a:bodyPr spcFirstLastPara="0" vert="horz" wrap="square" lIns="71120" tIns="71120" rIns="71120" bIns="71120" numCol="1" spcCol="1270" anchor="t" anchorCtr="0">
                <a:noAutofit/>
              </a:bodyPr>
              <a:lstStyle/>
              <a:p>
                <a:pPr algn="ctr" defTabSz="444482">
                  <a:lnSpc>
                    <a:spcPts val="1079"/>
                  </a:lnSpc>
                  <a:spcBef>
                    <a:spcPct val="0"/>
                  </a:spcBef>
                  <a:spcAft>
                    <a:spcPct val="35000"/>
                  </a:spcAft>
                  <a:defRPr/>
                </a:pPr>
                <a:r>
                  <a:rPr lang="zh-CN" altLang="en-US"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对标与诊断：</a:t>
                </a:r>
                <a:endParaRPr lang="en-US" altLang="zh-CN"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endParaRPr>
              </a:p>
              <a:p>
                <a:pPr algn="ctr" defTabSz="444482">
                  <a:lnSpc>
                    <a:spcPts val="1079"/>
                  </a:lnSpc>
                  <a:spcBef>
                    <a:spcPct val="0"/>
                  </a:spcBef>
                  <a:spcAft>
                    <a:spcPct val="35000"/>
                  </a:spcAft>
                  <a:defRPr/>
                </a:pPr>
                <a:r>
                  <a:rPr lang="en-US" altLang="zh-CN"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15-20</a:t>
                </a:r>
                <a:r>
                  <a:rPr lang="zh-CN" altLang="en-US"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个工作日</a:t>
                </a:r>
              </a:p>
            </p:txBody>
          </p:sp>
        </p:grpSp>
        <p:sp>
          <p:nvSpPr>
            <p:cNvPr id="124" name="椭圆 123"/>
            <p:cNvSpPr/>
            <p:nvPr/>
          </p:nvSpPr>
          <p:spPr>
            <a:xfrm>
              <a:off x="2880385" y="1575570"/>
              <a:ext cx="144015" cy="144015"/>
            </a:xfrm>
            <a:prstGeom prst="ellipse">
              <a:avLst/>
            </a:prstGeom>
            <a:solidFill>
              <a:srgbClr val="4F81BD">
                <a:shade val="50000"/>
                <a:hueOff val="180719"/>
                <a:satOff val="-3780"/>
                <a:lumOff val="21031"/>
                <a:alphaOff val="0"/>
              </a:srgbClr>
            </a:solidFill>
            <a:ln w="25400" cap="flat" cmpd="sng" algn="ctr">
              <a:solidFill>
                <a:sysClr val="window" lastClr="FFFFFF">
                  <a:hueOff val="0"/>
                  <a:satOff val="0"/>
                  <a:lumOff val="0"/>
                  <a:alphaOff val="0"/>
                </a:sysClr>
              </a:solidFill>
              <a:prstDash val="solid"/>
            </a:ln>
            <a:effectLst/>
          </p:spPr>
        </p:sp>
        <p:grpSp>
          <p:nvGrpSpPr>
            <p:cNvPr id="125" name="组合 124"/>
            <p:cNvGrpSpPr/>
            <p:nvPr/>
          </p:nvGrpSpPr>
          <p:grpSpPr>
            <a:xfrm>
              <a:off x="3677815" y="928381"/>
              <a:ext cx="1647797" cy="572532"/>
              <a:chOff x="2410690" y="882"/>
              <a:chExt cx="1647797" cy="572532"/>
            </a:xfrm>
          </p:grpSpPr>
          <p:sp>
            <p:nvSpPr>
              <p:cNvPr id="135" name="矩形 134"/>
              <p:cNvSpPr/>
              <p:nvPr/>
            </p:nvSpPr>
            <p:spPr>
              <a:xfrm>
                <a:off x="2410690" y="882"/>
                <a:ext cx="1392788" cy="572532"/>
              </a:xfrm>
              <a:prstGeom prst="rect">
                <a:avLst/>
              </a:prstGeom>
              <a:noFill/>
              <a:ln>
                <a:noFill/>
              </a:ln>
              <a:effectLst/>
            </p:spPr>
          </p:sp>
          <p:sp>
            <p:nvSpPr>
              <p:cNvPr id="136" name="矩形 135"/>
              <p:cNvSpPr/>
              <p:nvPr/>
            </p:nvSpPr>
            <p:spPr>
              <a:xfrm>
                <a:off x="2410690" y="882"/>
                <a:ext cx="1647797" cy="527470"/>
              </a:xfrm>
              <a:prstGeom prst="rect">
                <a:avLst/>
              </a:prstGeom>
              <a:noFill/>
              <a:ln>
                <a:noFill/>
              </a:ln>
              <a:effectLst/>
            </p:spPr>
            <p:txBody>
              <a:bodyPr spcFirstLastPara="0" vert="horz" wrap="square" lIns="71120" tIns="71120" rIns="71120" bIns="71120" numCol="1" spcCol="1270" anchor="b" anchorCtr="0">
                <a:noAutofit/>
              </a:bodyPr>
              <a:lstStyle/>
              <a:p>
                <a:pPr algn="ctr" defTabSz="444482">
                  <a:lnSpc>
                    <a:spcPts val="1079"/>
                  </a:lnSpc>
                  <a:spcBef>
                    <a:spcPct val="0"/>
                  </a:spcBef>
                  <a:spcAft>
                    <a:spcPct val="35000"/>
                  </a:spcAft>
                  <a:defRPr/>
                </a:pPr>
                <a:r>
                  <a:rPr lang="zh-CN" altLang="en-US"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方案输出：</a:t>
                </a:r>
                <a:endParaRPr lang="en-US" altLang="zh-CN"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endParaRPr>
              </a:p>
              <a:p>
                <a:pPr algn="ctr" defTabSz="444482">
                  <a:lnSpc>
                    <a:spcPts val="1079"/>
                  </a:lnSpc>
                  <a:spcBef>
                    <a:spcPct val="0"/>
                  </a:spcBef>
                  <a:spcAft>
                    <a:spcPct val="35000"/>
                  </a:spcAft>
                  <a:defRPr/>
                </a:pPr>
                <a:r>
                  <a:rPr lang="en-US" altLang="zh-CN"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10-15</a:t>
                </a:r>
                <a:r>
                  <a:rPr lang="zh-CN" altLang="en-US"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个工作日</a:t>
                </a:r>
              </a:p>
            </p:txBody>
          </p:sp>
        </p:grpSp>
        <p:sp>
          <p:nvSpPr>
            <p:cNvPr id="126" name="椭圆 125"/>
            <p:cNvSpPr/>
            <p:nvPr/>
          </p:nvSpPr>
          <p:spPr>
            <a:xfrm>
              <a:off x="4295984" y="1574687"/>
              <a:ext cx="144015" cy="144015"/>
            </a:xfrm>
            <a:prstGeom prst="ellipse">
              <a:avLst/>
            </a:prstGeom>
            <a:solidFill>
              <a:srgbClr val="4F81BD">
                <a:shade val="50000"/>
                <a:hueOff val="361437"/>
                <a:satOff val="-7560"/>
                <a:lumOff val="42063"/>
                <a:alphaOff val="0"/>
              </a:srgbClr>
            </a:solidFill>
            <a:ln w="25400" cap="flat" cmpd="sng" algn="ctr">
              <a:solidFill>
                <a:sysClr val="window" lastClr="FFFFFF">
                  <a:hueOff val="0"/>
                  <a:satOff val="0"/>
                  <a:lumOff val="0"/>
                  <a:alphaOff val="0"/>
                </a:sysClr>
              </a:solidFill>
              <a:prstDash val="solid"/>
            </a:ln>
            <a:effectLst/>
          </p:spPr>
        </p:sp>
        <p:grpSp>
          <p:nvGrpSpPr>
            <p:cNvPr id="127" name="组合 126"/>
            <p:cNvGrpSpPr/>
            <p:nvPr/>
          </p:nvGrpSpPr>
          <p:grpSpPr>
            <a:xfrm>
              <a:off x="5128416" y="1791594"/>
              <a:ext cx="1603823" cy="648073"/>
              <a:chOff x="3861292" y="864095"/>
              <a:chExt cx="1132074" cy="648073"/>
            </a:xfrm>
          </p:grpSpPr>
          <p:sp>
            <p:nvSpPr>
              <p:cNvPr id="133" name="矩形 132"/>
              <p:cNvSpPr/>
              <p:nvPr/>
            </p:nvSpPr>
            <p:spPr>
              <a:xfrm>
                <a:off x="3861292" y="864095"/>
                <a:ext cx="1132074" cy="576063"/>
              </a:xfrm>
              <a:prstGeom prst="rect">
                <a:avLst/>
              </a:prstGeom>
              <a:noFill/>
              <a:ln>
                <a:noFill/>
              </a:ln>
              <a:effectLst/>
            </p:spPr>
          </p:sp>
          <p:sp>
            <p:nvSpPr>
              <p:cNvPr id="134" name="矩形 133"/>
              <p:cNvSpPr/>
              <p:nvPr/>
            </p:nvSpPr>
            <p:spPr>
              <a:xfrm>
                <a:off x="3861292" y="936105"/>
                <a:ext cx="1132074" cy="576063"/>
              </a:xfrm>
              <a:prstGeom prst="rect">
                <a:avLst/>
              </a:prstGeom>
              <a:noFill/>
              <a:ln>
                <a:noFill/>
              </a:ln>
              <a:effectLst/>
            </p:spPr>
            <p:txBody>
              <a:bodyPr spcFirstLastPara="0" vert="horz" wrap="square" lIns="71120" tIns="71120" rIns="71120" bIns="71120" numCol="1" spcCol="1270" anchor="t" anchorCtr="0">
                <a:noAutofit/>
              </a:bodyPr>
              <a:lstStyle/>
              <a:p>
                <a:pPr algn="ctr" defTabSz="444482">
                  <a:lnSpc>
                    <a:spcPts val="1079"/>
                  </a:lnSpc>
                  <a:spcBef>
                    <a:spcPct val="0"/>
                  </a:spcBef>
                  <a:spcAft>
                    <a:spcPct val="35000"/>
                  </a:spcAft>
                  <a:defRPr/>
                </a:pPr>
                <a:r>
                  <a:rPr lang="zh-CN" altLang="en-US"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建设实施：</a:t>
                </a:r>
                <a:endParaRPr lang="en-US" altLang="zh-CN"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endParaRPr>
              </a:p>
              <a:p>
                <a:pPr algn="ctr" defTabSz="444482">
                  <a:lnSpc>
                    <a:spcPts val="1079"/>
                  </a:lnSpc>
                  <a:spcBef>
                    <a:spcPct val="0"/>
                  </a:spcBef>
                  <a:spcAft>
                    <a:spcPct val="35000"/>
                  </a:spcAft>
                  <a:defRPr/>
                </a:pPr>
                <a:r>
                  <a:rPr lang="zh-CN" altLang="en-US"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视具体情况而定</a:t>
                </a:r>
              </a:p>
            </p:txBody>
          </p:sp>
        </p:grpSp>
        <p:grpSp>
          <p:nvGrpSpPr>
            <p:cNvPr id="128" name="组合 127"/>
            <p:cNvGrpSpPr/>
            <p:nvPr/>
          </p:nvGrpSpPr>
          <p:grpSpPr>
            <a:xfrm>
              <a:off x="6308712" y="927499"/>
              <a:ext cx="1431640" cy="576063"/>
              <a:chOff x="5041587" y="0"/>
              <a:chExt cx="1132074" cy="576063"/>
            </a:xfrm>
          </p:grpSpPr>
          <p:sp>
            <p:nvSpPr>
              <p:cNvPr id="131" name="矩形 130"/>
              <p:cNvSpPr/>
              <p:nvPr/>
            </p:nvSpPr>
            <p:spPr>
              <a:xfrm>
                <a:off x="5041587" y="0"/>
                <a:ext cx="1132074" cy="576063"/>
              </a:xfrm>
              <a:prstGeom prst="rect">
                <a:avLst/>
              </a:prstGeom>
              <a:noFill/>
              <a:ln>
                <a:noFill/>
              </a:ln>
              <a:effectLst/>
            </p:spPr>
          </p:sp>
          <p:sp>
            <p:nvSpPr>
              <p:cNvPr id="132" name="矩形 131"/>
              <p:cNvSpPr/>
              <p:nvPr/>
            </p:nvSpPr>
            <p:spPr>
              <a:xfrm>
                <a:off x="5041587" y="0"/>
                <a:ext cx="1132074" cy="576063"/>
              </a:xfrm>
              <a:prstGeom prst="rect">
                <a:avLst/>
              </a:prstGeom>
              <a:noFill/>
              <a:ln>
                <a:noFill/>
              </a:ln>
              <a:effectLst/>
            </p:spPr>
            <p:txBody>
              <a:bodyPr spcFirstLastPara="0" vert="horz" wrap="square" lIns="71120" tIns="71120" rIns="71120" bIns="71120" numCol="1" spcCol="1270" anchor="b" anchorCtr="0">
                <a:noAutofit/>
              </a:bodyPr>
              <a:lstStyle/>
              <a:p>
                <a:pPr algn="ctr" defTabSz="444482">
                  <a:lnSpc>
                    <a:spcPts val="1079"/>
                  </a:lnSpc>
                  <a:spcBef>
                    <a:spcPct val="0"/>
                  </a:spcBef>
                  <a:spcAft>
                    <a:spcPct val="35000"/>
                  </a:spcAft>
                  <a:defRPr/>
                </a:pPr>
                <a:r>
                  <a:rPr lang="zh-CN" altLang="en-US"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持续运营</a:t>
                </a:r>
                <a:endParaRPr lang="en-US" altLang="zh-CN"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endParaRPr>
              </a:p>
              <a:p>
                <a:pPr algn="ctr" defTabSz="444482">
                  <a:lnSpc>
                    <a:spcPts val="1079"/>
                  </a:lnSpc>
                  <a:spcBef>
                    <a:spcPct val="0"/>
                  </a:spcBef>
                  <a:spcAft>
                    <a:spcPct val="35000"/>
                  </a:spcAft>
                  <a:defRPr/>
                </a:pPr>
                <a:r>
                  <a:rPr lang="zh-CN" altLang="en-US"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或跟进：</a:t>
                </a:r>
              </a:p>
            </p:txBody>
          </p:sp>
        </p:grpSp>
        <p:sp>
          <p:nvSpPr>
            <p:cNvPr id="129" name="椭圆 128"/>
            <p:cNvSpPr/>
            <p:nvPr/>
          </p:nvSpPr>
          <p:spPr>
            <a:xfrm>
              <a:off x="5724128" y="1575570"/>
              <a:ext cx="144015" cy="144015"/>
            </a:xfrm>
            <a:prstGeom prst="ellipse">
              <a:avLst/>
            </a:prstGeom>
            <a:solidFill>
              <a:srgbClr val="4F81BD">
                <a:shade val="50000"/>
                <a:hueOff val="180719"/>
                <a:satOff val="-3780"/>
                <a:lumOff val="21031"/>
                <a:alphaOff val="0"/>
              </a:srgbClr>
            </a:solidFill>
            <a:ln w="25400" cap="flat" cmpd="sng" algn="ctr">
              <a:solidFill>
                <a:sysClr val="window" lastClr="FFFFFF">
                  <a:hueOff val="0"/>
                  <a:satOff val="0"/>
                  <a:lumOff val="0"/>
                  <a:alphaOff val="0"/>
                </a:sysClr>
              </a:solidFill>
              <a:prstDash val="solid"/>
            </a:ln>
            <a:effectLst/>
          </p:spPr>
        </p:sp>
        <p:sp>
          <p:nvSpPr>
            <p:cNvPr id="130" name="椭圆 129"/>
            <p:cNvSpPr/>
            <p:nvPr/>
          </p:nvSpPr>
          <p:spPr>
            <a:xfrm>
              <a:off x="7011265" y="1575570"/>
              <a:ext cx="144015" cy="144015"/>
            </a:xfrm>
            <a:prstGeom prst="ellipse">
              <a:avLst/>
            </a:prstGeom>
            <a:solidFill>
              <a:srgbClr val="4F81BD">
                <a:shade val="50000"/>
                <a:hueOff val="144575"/>
                <a:satOff val="-3024"/>
                <a:lumOff val="16825"/>
                <a:alphaOff val="0"/>
              </a:srgbClr>
            </a:solidFill>
            <a:ln w="25400" cap="flat" cmpd="sng" algn="ctr">
              <a:solidFill>
                <a:sysClr val="window" lastClr="FFFFFF">
                  <a:hueOff val="0"/>
                  <a:satOff val="0"/>
                  <a:lumOff val="0"/>
                  <a:alphaOff val="0"/>
                </a:sysClr>
              </a:solidFill>
              <a:prstDash val="solid"/>
            </a:ln>
            <a:effectLst/>
          </p:spPr>
        </p:sp>
      </p:grpSp>
      <p:sp>
        <p:nvSpPr>
          <p:cNvPr id="38" name="MH_Other_5"/>
          <p:cNvSpPr>
            <a:spLocks noChangeArrowheads="1"/>
          </p:cNvSpPr>
          <p:nvPr>
            <p:custDataLst>
              <p:tags r:id="rId1"/>
            </p:custDataLst>
          </p:nvPr>
        </p:nvSpPr>
        <p:spPr bwMode="auto">
          <a:xfrm>
            <a:off x="228927" y="727033"/>
            <a:ext cx="3261406" cy="51934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en-US" altLang="zh-CN" sz="2000" b="1" dirty="0" smtClean="0">
              <a:solidFill>
                <a:srgbClr val="FFFFFF"/>
              </a:solidFill>
              <a:latin typeface="微软雅黑" pitchFamily="34" charset="-122"/>
              <a:ea typeface="微软雅黑" pitchFamily="34" charset="-122"/>
              <a:sym typeface="微软雅黑" panose="020B0503020204020204" pitchFamily="34" charset="-122"/>
            </a:endParaRPr>
          </a:p>
          <a:p>
            <a:r>
              <a:rPr lang="zh-CN" altLang="en-US" sz="2000" b="1" dirty="0" smtClean="0">
                <a:solidFill>
                  <a:srgbClr val="FFFFFF"/>
                </a:solidFill>
                <a:latin typeface="微软雅黑" pitchFamily="34" charset="-122"/>
                <a:ea typeface="微软雅黑" pitchFamily="34" charset="-122"/>
                <a:sym typeface="微软雅黑" panose="020B0503020204020204" pitchFamily="34" charset="-122"/>
              </a:rPr>
              <a:t>（三）实施推进时间流程</a:t>
            </a:r>
            <a:endParaRPr lang="zh-CN" altLang="en-US" sz="2000" b="1" dirty="0">
              <a:solidFill>
                <a:srgbClr val="FFFFFF"/>
              </a:solidFill>
              <a:latin typeface="微软雅黑" pitchFamily="34" charset="-122"/>
              <a:ea typeface="微软雅黑" pitchFamily="34" charset="-122"/>
              <a:sym typeface="微软雅黑" panose="020B0503020204020204" pitchFamily="34" charset="-122"/>
            </a:endParaRPr>
          </a:p>
          <a:p>
            <a:endParaRPr lang="zh-CN" altLang="en-US" sz="2000" b="1" dirty="0">
              <a:solidFill>
                <a:srgbClr val="FFFFFF"/>
              </a:solidFill>
              <a:latin typeface="微软雅黑" pitchFamily="34" charset="-122"/>
              <a:ea typeface="微软雅黑" pitchFamily="34" charset="-122"/>
              <a:sym typeface="微软雅黑" panose="020B0503020204020204" pitchFamily="34" charset="-122"/>
            </a:endParaRPr>
          </a:p>
        </p:txBody>
      </p:sp>
    </p:spTree>
    <p:extLst>
      <p:ext uri="{BB962C8B-B14F-4D97-AF65-F5344CB8AC3E}">
        <p14:creationId xmlns:p14="http://schemas.microsoft.com/office/powerpoint/2010/main" val="652809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36</a:t>
            </a:r>
            <a:endParaRPr lang="zh-CN" altLang="en-US" sz="1600" b="1" dirty="0">
              <a:solidFill>
                <a:prstClr val="white"/>
              </a:solidFill>
            </a:endParaRPr>
          </a:p>
        </p:txBody>
      </p:sp>
      <p:cxnSp>
        <p:nvCxnSpPr>
          <p:cNvPr id="32" name="直接连接符 31"/>
          <p:cNvCxnSpPr/>
          <p:nvPr/>
        </p:nvCxnSpPr>
        <p:spPr>
          <a:xfrm>
            <a:off x="1768416" y="404813"/>
            <a:ext cx="98330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MH_Other_5"/>
          <p:cNvSpPr>
            <a:spLocks noChangeArrowheads="1"/>
          </p:cNvSpPr>
          <p:nvPr>
            <p:custDataLst>
              <p:tags r:id="rId1"/>
            </p:custDataLst>
          </p:nvPr>
        </p:nvSpPr>
        <p:spPr bwMode="auto">
          <a:xfrm>
            <a:off x="228926" y="715881"/>
            <a:ext cx="3428674" cy="521903"/>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r>
              <a:rPr lang="zh-CN" altLang="en-US" sz="2000" b="1" dirty="0" smtClean="0">
                <a:solidFill>
                  <a:srgbClr val="FFFFFF"/>
                </a:solidFill>
                <a:ea typeface="微软雅黑" pitchFamily="34" charset="-122"/>
                <a:sym typeface="微软雅黑" panose="020B0503020204020204" pitchFamily="34" charset="-122"/>
              </a:rPr>
              <a:t>（四）做好</a:t>
            </a:r>
            <a:r>
              <a:rPr lang="zh-CN" altLang="en-US" sz="2000" b="1" dirty="0">
                <a:solidFill>
                  <a:srgbClr val="FFFFFF"/>
                </a:solidFill>
                <a:ea typeface="微软雅黑" pitchFamily="34" charset="-122"/>
                <a:sym typeface="微软雅黑" panose="020B0503020204020204" pitchFamily="34" charset="-122"/>
              </a:rPr>
              <a:t>过程性成果积累</a:t>
            </a:r>
          </a:p>
        </p:txBody>
      </p:sp>
      <p:grpSp>
        <p:nvGrpSpPr>
          <p:cNvPr id="15" name="组合 14"/>
          <p:cNvGrpSpPr/>
          <p:nvPr/>
        </p:nvGrpSpPr>
        <p:grpSpPr>
          <a:xfrm>
            <a:off x="1438275" y="1542283"/>
            <a:ext cx="8649448" cy="4412183"/>
            <a:chOff x="721770" y="731102"/>
            <a:chExt cx="8170710" cy="4412183"/>
          </a:xfrm>
        </p:grpSpPr>
        <p:sp>
          <p:nvSpPr>
            <p:cNvPr id="16" name="矩形 15"/>
            <p:cNvSpPr/>
            <p:nvPr/>
          </p:nvSpPr>
          <p:spPr>
            <a:xfrm>
              <a:off x="962085" y="731102"/>
              <a:ext cx="3079474" cy="1138767"/>
            </a:xfrm>
            <a:prstGeom prst="rect">
              <a:avLst/>
            </a:prstGeom>
          </p:spPr>
          <p:txBody>
            <a:bodyPr wrap="square" lIns="91433" tIns="45717" rIns="91433" bIns="45717">
              <a:spAutoFit/>
            </a:bodyPr>
            <a:lstStyle/>
            <a:p>
              <a:pPr marL="235847" indent="-235847">
                <a:spcBef>
                  <a:spcPts val="598"/>
                </a:spcBef>
                <a:spcAft>
                  <a:spcPts val="598"/>
                </a:spcAft>
                <a:buFont typeface="Wingdings" panose="05000000000000000000" pitchFamily="2" charset="2"/>
                <a:buChar char="u"/>
              </a:pPr>
              <a:r>
                <a:rPr lang="zh-CN" altLang="en-US" sz="1600" dirty="0" smtClean="0">
                  <a:latin typeface="微软雅黑" panose="020B0503020204020204" pitchFamily="34" charset="-122"/>
                  <a:ea typeface="微软雅黑" panose="020B0503020204020204" pitchFamily="34" charset="-122"/>
                </a:rPr>
                <a:t>做好档案管理；</a:t>
              </a:r>
              <a:endParaRPr lang="en-US" altLang="zh-CN" sz="1600" dirty="0" smtClean="0">
                <a:latin typeface="微软雅黑" panose="020B0503020204020204" pitchFamily="34" charset="-122"/>
                <a:ea typeface="微软雅黑" panose="020B0503020204020204" pitchFamily="34" charset="-122"/>
              </a:endParaRPr>
            </a:p>
            <a:p>
              <a:pPr marL="235847" indent="-235847">
                <a:spcBef>
                  <a:spcPts val="598"/>
                </a:spcBef>
                <a:spcAft>
                  <a:spcPts val="598"/>
                </a:spcAft>
                <a:buFont typeface="Wingdings" panose="05000000000000000000" pitchFamily="2" charset="2"/>
                <a:buChar char="u"/>
              </a:pPr>
              <a:r>
                <a:rPr lang="zh-CN" altLang="en-US" sz="1600" dirty="0" smtClean="0">
                  <a:latin typeface="微软雅黑" panose="020B0503020204020204" pitchFamily="34" charset="-122"/>
                  <a:ea typeface="微软雅黑" panose="020B0503020204020204" pitchFamily="34" charset="-122"/>
                </a:rPr>
                <a:t>做好过程性材料的积累和优化；</a:t>
              </a:r>
              <a:endParaRPr lang="en-US" altLang="zh-CN" sz="1600" dirty="0" smtClean="0">
                <a:latin typeface="微软雅黑" panose="020B0503020204020204" pitchFamily="34" charset="-122"/>
                <a:ea typeface="微软雅黑" panose="020B0503020204020204" pitchFamily="34" charset="-122"/>
              </a:endParaRPr>
            </a:p>
            <a:p>
              <a:pPr marL="235847" indent="-235847">
                <a:spcBef>
                  <a:spcPts val="598"/>
                </a:spcBef>
                <a:spcAft>
                  <a:spcPts val="598"/>
                </a:spcAft>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及时</a:t>
              </a:r>
              <a:r>
                <a:rPr lang="zh-CN" altLang="en-US" sz="1600" dirty="0" smtClean="0">
                  <a:latin typeface="微软雅黑" panose="020B0503020204020204" pitchFamily="34" charset="-122"/>
                  <a:ea typeface="微软雅黑" panose="020B0503020204020204" pitchFamily="34" charset="-122"/>
                </a:rPr>
                <a:t>提炼成功经验和典型案例；</a:t>
              </a:r>
              <a:endParaRPr lang="en-US" altLang="zh-CN" sz="1600" dirty="0" smtClean="0">
                <a:latin typeface="微软雅黑" panose="020B0503020204020204" pitchFamily="34" charset="-122"/>
                <a:ea typeface="微软雅黑" panose="020B0503020204020204" pitchFamily="34" charset="-122"/>
              </a:endParaRPr>
            </a:p>
          </p:txBody>
        </p:sp>
        <p:sp>
          <p:nvSpPr>
            <p:cNvPr id="17" name="矩形 16"/>
            <p:cNvSpPr/>
            <p:nvPr/>
          </p:nvSpPr>
          <p:spPr>
            <a:xfrm>
              <a:off x="5101407" y="2137420"/>
              <a:ext cx="3791073" cy="2792458"/>
            </a:xfrm>
            <a:prstGeom prst="rect">
              <a:avLst/>
            </a:prstGeom>
          </p:spPr>
          <p:txBody>
            <a:bodyPr wrap="square" lIns="62892" tIns="31446" rIns="62892" bIns="31446">
              <a:spAutoFit/>
            </a:bodyPr>
            <a:lstStyle/>
            <a:p>
              <a:pPr marL="196539" indent="-196539">
                <a:lnSpc>
                  <a:spcPct val="150000"/>
                </a:lnSpc>
                <a:spcBef>
                  <a:spcPts val="413"/>
                </a:spcBef>
                <a:spcAft>
                  <a:spcPts val="413"/>
                </a:spcAft>
                <a:buFont typeface="Wingdings" panose="05000000000000000000" pitchFamily="2" charset="2"/>
                <a:buChar char="Ø"/>
              </a:pPr>
              <a:r>
                <a:rPr lang="zh-CN" altLang="en-US" sz="1600" dirty="0" smtClean="0">
                  <a:latin typeface="微软雅黑" panose="020B0503020204020204" pitchFamily="34" charset="-122"/>
                  <a:ea typeface="微软雅黑" panose="020B0503020204020204" pitchFamily="34" charset="-122"/>
                </a:rPr>
                <a:t>一</a:t>
              </a:r>
              <a:r>
                <a:rPr lang="zh-CN" altLang="en-US" sz="1600" dirty="0">
                  <a:latin typeface="微软雅黑" panose="020B0503020204020204" pitchFamily="34" charset="-122"/>
                  <a:ea typeface="微软雅黑" panose="020B0503020204020204" pitchFamily="34" charset="-122"/>
                </a:rPr>
                <a:t>是要有</a:t>
              </a:r>
              <a:r>
                <a:rPr lang="zh-CN" altLang="en-US" sz="1600" b="1" dirty="0">
                  <a:solidFill>
                    <a:srgbClr val="0081E2"/>
                  </a:solidFill>
                  <a:latin typeface="微软雅黑" panose="020B0503020204020204" pitchFamily="34" charset="-122"/>
                  <a:ea typeface="微软雅黑" panose="020B0503020204020204" pitchFamily="34" charset="-122"/>
                </a:rPr>
                <a:t>工作方案或计划</a:t>
              </a:r>
              <a:r>
                <a:rPr lang="zh-CN" altLang="en-US" sz="1600" dirty="0">
                  <a:solidFill>
                    <a:srgbClr val="0081E2"/>
                  </a:solidFill>
                  <a:latin typeface="微软雅黑" panose="020B0503020204020204" pitchFamily="34" charset="-122"/>
                  <a:ea typeface="微软雅黑" panose="020B0503020204020204" pitchFamily="34" charset="-122"/>
                </a:rPr>
                <a:t>；</a:t>
              </a:r>
            </a:p>
            <a:p>
              <a:pPr marL="196539" indent="-196539">
                <a:lnSpc>
                  <a:spcPct val="150000"/>
                </a:lnSpc>
                <a:spcBef>
                  <a:spcPts val="413"/>
                </a:spcBef>
                <a:spcAft>
                  <a:spcPts val="413"/>
                </a:spcAft>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二是要有</a:t>
              </a:r>
              <a:r>
                <a:rPr lang="zh-CN" altLang="en-US" sz="1600" b="1" dirty="0">
                  <a:solidFill>
                    <a:srgbClr val="0081E2"/>
                  </a:solidFill>
                  <a:latin typeface="微软雅黑" panose="020B0503020204020204" pitchFamily="34" charset="-122"/>
                  <a:ea typeface="微软雅黑" panose="020B0503020204020204" pitchFamily="34" charset="-122"/>
                </a:rPr>
                <a:t>工作总结或纪要</a:t>
              </a:r>
              <a:r>
                <a:rPr lang="zh-CN" altLang="en-US" sz="1600" dirty="0">
                  <a:solidFill>
                    <a:srgbClr val="0081E2"/>
                  </a:solidFill>
                  <a:latin typeface="微软雅黑" panose="020B0503020204020204" pitchFamily="34" charset="-122"/>
                  <a:ea typeface="微软雅黑" panose="020B0503020204020204" pitchFamily="34" charset="-122"/>
                </a:rPr>
                <a:t>；</a:t>
              </a:r>
            </a:p>
            <a:p>
              <a:pPr marL="196539" indent="-196539">
                <a:lnSpc>
                  <a:spcPct val="150000"/>
                </a:lnSpc>
                <a:spcBef>
                  <a:spcPts val="413"/>
                </a:spcBef>
                <a:spcAft>
                  <a:spcPts val="413"/>
                </a:spcAft>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三是要有</a:t>
              </a:r>
              <a:r>
                <a:rPr lang="zh-CN" altLang="en-US" sz="1600" b="1" dirty="0">
                  <a:solidFill>
                    <a:srgbClr val="0081E2"/>
                  </a:solidFill>
                  <a:latin typeface="微软雅黑" panose="020B0503020204020204" pitchFamily="34" charset="-122"/>
                  <a:ea typeface="微软雅黑" panose="020B0503020204020204" pitchFamily="34" charset="-122"/>
                </a:rPr>
                <a:t>物化的成果</a:t>
              </a:r>
              <a:r>
                <a:rPr lang="zh-CN" altLang="en-US" sz="1600" dirty="0">
                  <a:solidFill>
                    <a:srgbClr val="0081E2"/>
                  </a:solidFill>
                  <a:latin typeface="微软雅黑" panose="020B0503020204020204" pitchFamily="34" charset="-122"/>
                  <a:ea typeface="微软雅黑" panose="020B0503020204020204" pitchFamily="34" charset="-122"/>
                </a:rPr>
                <a:t>；</a:t>
              </a:r>
            </a:p>
            <a:p>
              <a:pPr marL="196539" indent="-196539">
                <a:lnSpc>
                  <a:spcPct val="150000"/>
                </a:lnSpc>
                <a:spcBef>
                  <a:spcPts val="413"/>
                </a:spcBef>
                <a:spcAft>
                  <a:spcPts val="413"/>
                </a:spcAft>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四是要有</a:t>
              </a:r>
              <a:r>
                <a:rPr lang="zh-CN" altLang="en-US" sz="1600" b="1" dirty="0">
                  <a:solidFill>
                    <a:srgbClr val="0081E2"/>
                  </a:solidFill>
                  <a:latin typeface="微软雅黑" panose="020B0503020204020204" pitchFamily="34" charset="-122"/>
                  <a:ea typeface="微软雅黑" panose="020B0503020204020204" pitchFamily="34" charset="-122"/>
                </a:rPr>
                <a:t>照片和视频</a:t>
              </a:r>
              <a:r>
                <a:rPr lang="zh-CN" altLang="en-US" sz="1600" dirty="0">
                  <a:solidFill>
                    <a:srgbClr val="0081E2"/>
                  </a:solidFill>
                  <a:latin typeface="微软雅黑" panose="020B0503020204020204" pitchFamily="34" charset="-122"/>
                  <a:ea typeface="微软雅黑" panose="020B0503020204020204" pitchFamily="34" charset="-122"/>
                </a:rPr>
                <a:t>；</a:t>
              </a:r>
            </a:p>
            <a:p>
              <a:pPr marL="196539" indent="-196539">
                <a:lnSpc>
                  <a:spcPct val="150000"/>
                </a:lnSpc>
                <a:spcBef>
                  <a:spcPts val="413"/>
                </a:spcBef>
                <a:spcAft>
                  <a:spcPts val="413"/>
                </a:spcAft>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五是要有其他</a:t>
              </a:r>
              <a:r>
                <a:rPr lang="zh-CN" altLang="en-US" sz="1600" b="1" dirty="0">
                  <a:solidFill>
                    <a:srgbClr val="0081E2"/>
                  </a:solidFill>
                  <a:latin typeface="微软雅黑" panose="020B0503020204020204" pitchFamily="34" charset="-122"/>
                  <a:ea typeface="微软雅黑" panose="020B0503020204020204" pitchFamily="34" charset="-122"/>
                </a:rPr>
                <a:t>相关</a:t>
              </a:r>
              <a:r>
                <a:rPr lang="zh-CN" altLang="en-US" sz="1600" b="1" dirty="0" smtClean="0">
                  <a:solidFill>
                    <a:srgbClr val="0081E2"/>
                  </a:solidFill>
                  <a:latin typeface="微软雅黑" panose="020B0503020204020204" pitchFamily="34" charset="-122"/>
                  <a:ea typeface="微软雅黑" panose="020B0503020204020204" pitchFamily="34" charset="-122"/>
                </a:rPr>
                <a:t>资料；</a:t>
              </a:r>
              <a:endParaRPr lang="en-US" altLang="zh-CN" sz="1600" dirty="0">
                <a:solidFill>
                  <a:srgbClr val="0081E2"/>
                </a:solidFill>
                <a:latin typeface="微软雅黑" panose="020B0503020204020204" pitchFamily="34" charset="-122"/>
                <a:ea typeface="微软雅黑" panose="020B0503020204020204" pitchFamily="34" charset="-122"/>
              </a:endParaRPr>
            </a:p>
            <a:p>
              <a:pPr marL="196539" indent="-196539">
                <a:lnSpc>
                  <a:spcPct val="150000"/>
                </a:lnSpc>
                <a:spcBef>
                  <a:spcPts val="413"/>
                </a:spcBef>
                <a:spcAft>
                  <a:spcPts val="413"/>
                </a:spcAft>
                <a:buFont typeface="Wingdings" panose="05000000000000000000" pitchFamily="2" charset="2"/>
                <a:buChar char="Ø"/>
              </a:pPr>
              <a:r>
                <a:rPr lang="zh-CN" altLang="en-US" sz="1600" dirty="0" smtClean="0">
                  <a:latin typeface="微软雅黑" panose="020B0503020204020204" pitchFamily="34" charset="-122"/>
                  <a:ea typeface="微软雅黑" panose="020B0503020204020204" pitchFamily="34" charset="-122"/>
                </a:rPr>
                <a:t>六是资料积累“</a:t>
              </a:r>
              <a:r>
                <a:rPr lang="zh-CN" altLang="en-US" sz="1600" b="1" dirty="0">
                  <a:solidFill>
                    <a:srgbClr val="0081E2"/>
                  </a:solidFill>
                  <a:latin typeface="微软雅黑" panose="020B0503020204020204" pitchFamily="34" charset="-122"/>
                  <a:ea typeface="微软雅黑" panose="020B0503020204020204" pitchFamily="34" charset="-122"/>
                </a:rPr>
                <a:t>一事多文，一文多用</a:t>
              </a:r>
              <a:r>
                <a:rPr lang="zh-CN" altLang="en-US" sz="1600" dirty="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grpSp>
          <p:nvGrpSpPr>
            <p:cNvPr id="18" name="组合 4"/>
            <p:cNvGrpSpPr/>
            <p:nvPr/>
          </p:nvGrpSpPr>
          <p:grpSpPr>
            <a:xfrm>
              <a:off x="2051720" y="2209428"/>
              <a:ext cx="2664295" cy="2933857"/>
              <a:chOff x="5149055" y="1754982"/>
              <a:chExt cx="3382964" cy="3672360"/>
            </a:xfrm>
          </p:grpSpPr>
          <p:grpSp>
            <p:nvGrpSpPr>
              <p:cNvPr id="21" name="Group 3"/>
              <p:cNvGrpSpPr/>
              <p:nvPr/>
            </p:nvGrpSpPr>
            <p:grpSpPr>
              <a:xfrm>
                <a:off x="5149056" y="1754982"/>
                <a:ext cx="3382963" cy="3024188"/>
                <a:chOff x="1700" y="878"/>
                <a:chExt cx="2131" cy="1905"/>
              </a:xfrm>
            </p:grpSpPr>
            <p:sp>
              <p:nvSpPr>
                <p:cNvPr id="23" name="AutoShape 4"/>
                <p:cNvSpPr/>
                <p:nvPr/>
              </p:nvSpPr>
              <p:spPr>
                <a:xfrm>
                  <a:off x="1700" y="878"/>
                  <a:ext cx="2131" cy="341"/>
                </a:xfrm>
                <a:prstGeom prst="roundRect">
                  <a:avLst>
                    <a:gd name="adj" fmla="val 50000"/>
                  </a:avLst>
                </a:prstGeom>
                <a:solidFill>
                  <a:srgbClr val="0081E2"/>
                </a:solidFill>
                <a:ln w="25400" cap="flat" cmpd="sng">
                  <a:noFill/>
                  <a:prstDash val="solid"/>
                  <a:round/>
                  <a:headEnd type="none" w="med" len="med"/>
                  <a:tailEnd type="none" w="med" len="med"/>
                </a:ln>
              </p:spPr>
              <p:txBody>
                <a:bodyPr lIns="45720" tIns="44450" rIns="45720" bIns="44450" anchor="ctr" anchorCtr="1"/>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latin typeface="Arial" panose="020B0604020202020204" pitchFamily="34" charset="0"/>
                      <a:ea typeface="PMingLiU" panose="02020500000000000000" pitchFamily="18" charset="-120"/>
                    </a:rPr>
                    <a:t> </a:t>
                  </a:r>
                  <a:r>
                    <a:rPr lang="zh-CN" altLang="en-US" dirty="0" smtClean="0">
                      <a:latin typeface="Arial" panose="020B0604020202020204" pitchFamily="34" charset="0"/>
                      <a:ea typeface="PMingLiU" panose="02020500000000000000" pitchFamily="18" charset="-120"/>
                    </a:rPr>
                    <a:t>  </a:t>
                  </a:r>
                  <a:r>
                    <a:rPr lang="zh-CN" altLang="en-US" dirty="0" smtClean="0">
                      <a:solidFill>
                        <a:schemeClr val="bg1"/>
                      </a:solidFill>
                      <a:latin typeface="微软雅黑" panose="020B0503020204020204" pitchFamily="34" charset="-122"/>
                      <a:ea typeface="微软雅黑" panose="020B0503020204020204" pitchFamily="34" charset="-122"/>
                    </a:rPr>
                    <a:t>经验（子</a:t>
                  </a:r>
                  <a:r>
                    <a:rPr lang="zh-CN" altLang="en-US" dirty="0">
                      <a:solidFill>
                        <a:schemeClr val="bg1"/>
                      </a:solidFill>
                      <a:latin typeface="微软雅黑" panose="020B0503020204020204" pitchFamily="34" charset="-122"/>
                      <a:ea typeface="微软雅黑" panose="020B0503020204020204" pitchFamily="34" charset="-122"/>
                    </a:rPr>
                    <a:t>项目）总结</a:t>
                  </a:r>
                  <a:endParaRPr lang="zh-TW" altLang="en-US" dirty="0">
                    <a:solidFill>
                      <a:schemeClr val="bg1"/>
                    </a:solidFill>
                    <a:latin typeface="微软雅黑" panose="020B0503020204020204" pitchFamily="34" charset="-122"/>
                    <a:ea typeface="微软雅黑" panose="020B0503020204020204" pitchFamily="34" charset="-122"/>
                  </a:endParaRPr>
                </a:p>
              </p:txBody>
            </p:sp>
            <p:sp>
              <p:nvSpPr>
                <p:cNvPr id="24" name="Oval 6"/>
                <p:cNvSpPr/>
                <p:nvPr/>
              </p:nvSpPr>
              <p:spPr>
                <a:xfrm>
                  <a:off x="1738" y="914"/>
                  <a:ext cx="204" cy="204"/>
                </a:xfrm>
                <a:prstGeom prst="ellipse">
                  <a:avLst/>
                </a:prstGeom>
                <a:solidFill>
                  <a:srgbClr val="FFFFFF"/>
                </a:solidFill>
                <a:ln w="28575" cap="flat" cmpd="sng">
                  <a:noFill/>
                  <a:prstDash val="solid"/>
                  <a:round/>
                  <a:headEnd type="none" w="med" len="med"/>
                  <a:tailEnd type="none" w="med" len="med"/>
                </a:ln>
              </p:spPr>
              <p:txBody>
                <a:bodyPr wrap="none" anchor="ct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1400" dirty="0">
                      <a:latin typeface="Tahoma" panose="020B0604030504040204" pitchFamily="34" charset="0"/>
                      <a:ea typeface="典匠中特圓" pitchFamily="49" charset="-120"/>
                    </a:rPr>
                    <a:t>1</a:t>
                  </a:r>
                </a:p>
              </p:txBody>
            </p:sp>
            <p:sp>
              <p:nvSpPr>
                <p:cNvPr id="25" name="AutoShape 7"/>
                <p:cNvSpPr/>
                <p:nvPr/>
              </p:nvSpPr>
              <p:spPr>
                <a:xfrm>
                  <a:off x="1700" y="1270"/>
                  <a:ext cx="2131" cy="272"/>
                </a:xfrm>
                <a:prstGeom prst="roundRect">
                  <a:avLst>
                    <a:gd name="adj" fmla="val 50000"/>
                  </a:avLst>
                </a:prstGeom>
                <a:solidFill>
                  <a:srgbClr val="0081E2"/>
                </a:solidFill>
                <a:ln w="25400" cap="flat" cmpd="sng">
                  <a:noFill/>
                  <a:prstDash val="solid"/>
                  <a:round/>
                  <a:headEnd type="none" w="med" len="med"/>
                  <a:tailEnd type="none" w="med" len="med"/>
                </a:ln>
              </p:spPr>
              <p:txBody>
                <a:bodyPr lIns="45720" tIns="44450" rIns="45720" bIns="44450" anchor="ctr" anchorCtr="1"/>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bg1"/>
                      </a:solidFill>
                      <a:latin typeface="微软雅黑" panose="020B0503020204020204" pitchFamily="34" charset="-122"/>
                      <a:ea typeface="微软雅黑" panose="020B0503020204020204" pitchFamily="34" charset="-122"/>
                    </a:rPr>
                    <a:t>建设成效</a:t>
                  </a:r>
                  <a:endParaRPr lang="zh-TW" altLang="en-US" dirty="0">
                    <a:solidFill>
                      <a:schemeClr val="bg1"/>
                    </a:solidFill>
                    <a:latin typeface="微软雅黑" panose="020B0503020204020204" pitchFamily="34" charset="-122"/>
                    <a:ea typeface="微软雅黑" panose="020B0503020204020204" pitchFamily="34" charset="-122"/>
                  </a:endParaRPr>
                </a:p>
              </p:txBody>
            </p:sp>
            <p:sp>
              <p:nvSpPr>
                <p:cNvPr id="31" name="Oval 9"/>
                <p:cNvSpPr/>
                <p:nvPr/>
              </p:nvSpPr>
              <p:spPr>
                <a:xfrm>
                  <a:off x="1738" y="1315"/>
                  <a:ext cx="204" cy="204"/>
                </a:xfrm>
                <a:prstGeom prst="ellipse">
                  <a:avLst/>
                </a:prstGeom>
                <a:solidFill>
                  <a:srgbClr val="FFFFFF"/>
                </a:solidFill>
                <a:ln w="28575" cap="flat" cmpd="sng">
                  <a:noFill/>
                  <a:prstDash val="solid"/>
                  <a:round/>
                  <a:headEnd type="none" w="med" len="med"/>
                  <a:tailEnd type="none" w="med" len="med"/>
                </a:ln>
              </p:spPr>
              <p:txBody>
                <a:bodyPr wrap="none" anchor="ct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1400" dirty="0">
                      <a:latin typeface="Tahoma" panose="020B0604030504040204" pitchFamily="34" charset="0"/>
                      <a:ea typeface="典匠中特圓" pitchFamily="49" charset="-120"/>
                    </a:rPr>
                    <a:t>2</a:t>
                  </a:r>
                </a:p>
              </p:txBody>
            </p:sp>
            <p:sp>
              <p:nvSpPr>
                <p:cNvPr id="33" name="AutoShape 10"/>
                <p:cNvSpPr/>
                <p:nvPr/>
              </p:nvSpPr>
              <p:spPr>
                <a:xfrm>
                  <a:off x="1700" y="1678"/>
                  <a:ext cx="2131" cy="272"/>
                </a:xfrm>
                <a:prstGeom prst="roundRect">
                  <a:avLst>
                    <a:gd name="adj" fmla="val 50000"/>
                  </a:avLst>
                </a:prstGeom>
                <a:solidFill>
                  <a:srgbClr val="0081E2"/>
                </a:solidFill>
                <a:ln w="25400" cap="flat" cmpd="sng">
                  <a:noFill/>
                  <a:prstDash val="solid"/>
                  <a:round/>
                  <a:headEnd type="none" w="med" len="med"/>
                  <a:tailEnd type="none" w="med" len="med"/>
                </a:ln>
              </p:spPr>
              <p:txBody>
                <a:bodyPr lIns="45720" tIns="44450" rIns="45720" bIns="44450" anchor="ctr" anchorCtr="1"/>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bg1"/>
                      </a:solidFill>
                      <a:latin typeface="微软雅黑" panose="020B0503020204020204" pitchFamily="34" charset="-122"/>
                      <a:ea typeface="微软雅黑" panose="020B0503020204020204" pitchFamily="34" charset="-122"/>
                    </a:rPr>
                    <a:t>经典案例</a:t>
                  </a:r>
                  <a:endParaRPr lang="zh-TW" altLang="en-US" dirty="0">
                    <a:solidFill>
                      <a:schemeClr val="bg1"/>
                    </a:solidFill>
                    <a:latin typeface="微软雅黑" panose="020B0503020204020204" pitchFamily="34" charset="-122"/>
                    <a:ea typeface="微软雅黑" panose="020B0503020204020204" pitchFamily="34" charset="-122"/>
                  </a:endParaRPr>
                </a:p>
              </p:txBody>
            </p:sp>
            <p:sp>
              <p:nvSpPr>
                <p:cNvPr id="34" name="Oval 12"/>
                <p:cNvSpPr/>
                <p:nvPr/>
              </p:nvSpPr>
              <p:spPr>
                <a:xfrm>
                  <a:off x="1738" y="1714"/>
                  <a:ext cx="204" cy="204"/>
                </a:xfrm>
                <a:prstGeom prst="ellipse">
                  <a:avLst/>
                </a:prstGeom>
                <a:solidFill>
                  <a:srgbClr val="FFFFFF"/>
                </a:solidFill>
                <a:ln w="28575" cap="flat" cmpd="sng">
                  <a:noFill/>
                  <a:prstDash val="solid"/>
                  <a:round/>
                  <a:headEnd type="none" w="med" len="med"/>
                  <a:tailEnd type="none" w="med" len="med"/>
                </a:ln>
              </p:spPr>
              <p:txBody>
                <a:bodyPr wrap="none" anchor="ct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1400" dirty="0">
                      <a:latin typeface="Tahoma" panose="020B0604030504040204" pitchFamily="34" charset="0"/>
                      <a:ea typeface="典匠中特圓" pitchFamily="49" charset="-120"/>
                    </a:rPr>
                    <a:t>3</a:t>
                  </a:r>
                </a:p>
              </p:txBody>
            </p:sp>
            <p:sp>
              <p:nvSpPr>
                <p:cNvPr id="35" name="AutoShape 13"/>
                <p:cNvSpPr/>
                <p:nvPr/>
              </p:nvSpPr>
              <p:spPr>
                <a:xfrm>
                  <a:off x="1700" y="2086"/>
                  <a:ext cx="2131" cy="272"/>
                </a:xfrm>
                <a:prstGeom prst="roundRect">
                  <a:avLst>
                    <a:gd name="adj" fmla="val 50000"/>
                  </a:avLst>
                </a:prstGeom>
                <a:solidFill>
                  <a:srgbClr val="0081E2"/>
                </a:solidFill>
                <a:ln w="25400" cap="flat" cmpd="sng">
                  <a:noFill/>
                  <a:prstDash val="solid"/>
                  <a:round/>
                  <a:headEnd type="none" w="med" len="med"/>
                  <a:tailEnd type="none" w="med" len="med"/>
                </a:ln>
              </p:spPr>
              <p:txBody>
                <a:bodyPr lIns="45720" tIns="44450" rIns="45720" bIns="44450" anchor="ctr" anchorCtr="1"/>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bg1"/>
                      </a:solidFill>
                      <a:latin typeface="微软雅黑" panose="020B0503020204020204" pitchFamily="34" charset="-122"/>
                      <a:ea typeface="微软雅黑" panose="020B0503020204020204" pitchFamily="34" charset="-122"/>
                    </a:rPr>
                    <a:t>机制制度</a:t>
                  </a:r>
                  <a:endParaRPr lang="zh-TW" altLang="en-US" dirty="0">
                    <a:solidFill>
                      <a:schemeClr val="bg1"/>
                    </a:solidFill>
                    <a:latin typeface="微软雅黑" panose="020B0503020204020204" pitchFamily="34" charset="-122"/>
                    <a:ea typeface="微软雅黑" panose="020B0503020204020204" pitchFamily="34" charset="-122"/>
                  </a:endParaRPr>
                </a:p>
              </p:txBody>
            </p:sp>
            <p:sp>
              <p:nvSpPr>
                <p:cNvPr id="36" name="Oval 15"/>
                <p:cNvSpPr/>
                <p:nvPr/>
              </p:nvSpPr>
              <p:spPr>
                <a:xfrm>
                  <a:off x="1738" y="2131"/>
                  <a:ext cx="204" cy="204"/>
                </a:xfrm>
                <a:prstGeom prst="ellipse">
                  <a:avLst/>
                </a:prstGeom>
                <a:solidFill>
                  <a:srgbClr val="FFFFFF"/>
                </a:solidFill>
                <a:ln w="28575" cap="flat" cmpd="sng">
                  <a:noFill/>
                  <a:prstDash val="solid"/>
                  <a:round/>
                  <a:headEnd type="none" w="med" len="med"/>
                  <a:tailEnd type="none" w="med" len="med"/>
                </a:ln>
              </p:spPr>
              <p:txBody>
                <a:bodyPr wrap="none" anchor="ct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1400" dirty="0">
                      <a:latin typeface="Tahoma" panose="020B0604030504040204" pitchFamily="34" charset="0"/>
                      <a:ea typeface="典匠中特圓" pitchFamily="49" charset="-120"/>
                    </a:rPr>
                    <a:t>4</a:t>
                  </a:r>
                </a:p>
              </p:txBody>
            </p:sp>
            <p:sp>
              <p:nvSpPr>
                <p:cNvPr id="37" name="AutoShape 16"/>
                <p:cNvSpPr/>
                <p:nvPr/>
              </p:nvSpPr>
              <p:spPr>
                <a:xfrm>
                  <a:off x="1700" y="2511"/>
                  <a:ext cx="2131" cy="272"/>
                </a:xfrm>
                <a:prstGeom prst="roundRect">
                  <a:avLst>
                    <a:gd name="adj" fmla="val 50000"/>
                  </a:avLst>
                </a:prstGeom>
                <a:solidFill>
                  <a:srgbClr val="0081E2"/>
                </a:solidFill>
                <a:ln w="25400" cap="flat" cmpd="sng">
                  <a:noFill/>
                  <a:prstDash val="solid"/>
                  <a:round/>
                  <a:headEnd type="none" w="med" len="med"/>
                  <a:tailEnd type="none" w="med" len="med"/>
                </a:ln>
              </p:spPr>
              <p:txBody>
                <a:bodyPr lIns="45720" tIns="44450" rIns="45720" bIns="44450" anchor="ctr" anchorCtr="1"/>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bg1"/>
                      </a:solidFill>
                      <a:latin typeface="微软雅黑" panose="020B0503020204020204" pitchFamily="34" charset="-122"/>
                      <a:ea typeface="微软雅黑" panose="020B0503020204020204" pitchFamily="34" charset="-122"/>
                    </a:rPr>
                    <a:t>过程性材料</a:t>
                  </a:r>
                  <a:endParaRPr lang="zh-TW" altLang="en-US" dirty="0">
                    <a:solidFill>
                      <a:schemeClr val="bg1"/>
                    </a:solidFill>
                    <a:latin typeface="微软雅黑" panose="020B0503020204020204" pitchFamily="34" charset="-122"/>
                    <a:ea typeface="微软雅黑" panose="020B0503020204020204" pitchFamily="34" charset="-122"/>
                  </a:endParaRPr>
                </a:p>
              </p:txBody>
            </p:sp>
            <p:sp>
              <p:nvSpPr>
                <p:cNvPr id="38" name="Oval 17"/>
                <p:cNvSpPr/>
                <p:nvPr/>
              </p:nvSpPr>
              <p:spPr>
                <a:xfrm>
                  <a:off x="1738" y="2541"/>
                  <a:ext cx="204" cy="204"/>
                </a:xfrm>
                <a:prstGeom prst="ellipse">
                  <a:avLst/>
                </a:prstGeom>
                <a:solidFill>
                  <a:srgbClr val="FFFFFF"/>
                </a:solidFill>
                <a:ln w="28575" cap="flat" cmpd="sng">
                  <a:noFill/>
                  <a:prstDash val="solid"/>
                  <a:round/>
                  <a:headEnd type="none" w="med" len="med"/>
                  <a:tailEnd type="none" w="med" len="med"/>
                </a:ln>
              </p:spPr>
              <p:txBody>
                <a:bodyPr wrap="none" anchor="ct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1400" dirty="0">
                      <a:latin typeface="Tahoma" panose="020B0604030504040204" pitchFamily="34" charset="0"/>
                      <a:ea typeface="典匠中特圓" pitchFamily="49" charset="-120"/>
                    </a:rPr>
                    <a:t>5</a:t>
                  </a:r>
                </a:p>
              </p:txBody>
            </p:sp>
          </p:grpSp>
          <p:sp>
            <p:nvSpPr>
              <p:cNvPr id="22" name="AutoShape 16"/>
              <p:cNvSpPr/>
              <p:nvPr/>
            </p:nvSpPr>
            <p:spPr>
              <a:xfrm>
                <a:off x="5149055" y="4995342"/>
                <a:ext cx="3382963" cy="432000"/>
              </a:xfrm>
              <a:prstGeom prst="roundRect">
                <a:avLst>
                  <a:gd name="adj" fmla="val 50000"/>
                </a:avLst>
              </a:prstGeom>
              <a:solidFill>
                <a:srgbClr val="0081E2"/>
              </a:solidFill>
              <a:ln w="25400" cap="flat" cmpd="sng">
                <a:noFill/>
                <a:prstDash val="solid"/>
                <a:round/>
                <a:headEnd type="none" w="med" len="med"/>
                <a:tailEnd type="none" w="med" len="med"/>
              </a:ln>
            </p:spPr>
            <p:txBody>
              <a:bodyPr lIns="45720" tIns="44450" rIns="45720" bIns="44450" anchor="ctr" anchorCtr="1"/>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bg1"/>
                    </a:solidFill>
                    <a:latin typeface="微软雅黑" panose="020B0503020204020204" pitchFamily="34" charset="-122"/>
                    <a:ea typeface="微软雅黑" panose="020B0503020204020204" pitchFamily="34" charset="-122"/>
                  </a:rPr>
                  <a:t>宣传辐射</a:t>
                </a:r>
                <a:endParaRPr lang="zh-TW" altLang="en-US" dirty="0">
                  <a:solidFill>
                    <a:schemeClr val="bg1"/>
                  </a:solidFill>
                  <a:latin typeface="微软雅黑" panose="020B0503020204020204" pitchFamily="34" charset="-122"/>
                  <a:ea typeface="微软雅黑" panose="020B0503020204020204" pitchFamily="34" charset="-122"/>
                </a:endParaRPr>
              </a:p>
            </p:txBody>
          </p:sp>
        </p:grpSp>
        <p:sp>
          <p:nvSpPr>
            <p:cNvPr id="19" name="Oval 17"/>
            <p:cNvSpPr/>
            <p:nvPr/>
          </p:nvSpPr>
          <p:spPr>
            <a:xfrm>
              <a:off x="2094969" y="4857394"/>
              <a:ext cx="232857" cy="258844"/>
            </a:xfrm>
            <a:prstGeom prst="ellipse">
              <a:avLst/>
            </a:prstGeom>
            <a:solidFill>
              <a:srgbClr val="FFFFFF"/>
            </a:solidFill>
            <a:ln w="28575" cap="flat" cmpd="sng">
              <a:noFill/>
              <a:prstDash val="solid"/>
              <a:round/>
              <a:headEnd type="none" w="med" len="med"/>
              <a:tailEnd type="none" w="med" len="med"/>
            </a:ln>
          </p:spPr>
          <p:txBody>
            <a:bodyPr wrap="none" anchor="ct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1400" dirty="0">
                  <a:latin typeface="Tahoma" panose="020B0604030504040204" pitchFamily="34" charset="0"/>
                  <a:ea typeface="典匠中特圓" pitchFamily="49" charset="-120"/>
                </a:rPr>
                <a:t>6</a:t>
              </a:r>
            </a:p>
          </p:txBody>
        </p:sp>
        <p:sp>
          <p:nvSpPr>
            <p:cNvPr id="20" name="五边形 19"/>
            <p:cNvSpPr/>
            <p:nvPr/>
          </p:nvSpPr>
          <p:spPr>
            <a:xfrm>
              <a:off x="721770" y="3299427"/>
              <a:ext cx="1224823" cy="502088"/>
            </a:xfrm>
            <a:prstGeom prst="homePlate">
              <a:avLst/>
            </a:prstGeom>
            <a:solidFill>
              <a:schemeClr val="accent5">
                <a:lumMod val="75000"/>
              </a:schemeClr>
            </a:solidFill>
          </p:spPr>
          <p:txBody>
            <a:bodyPr wrap="square" lIns="62892" tIns="31446" rIns="62892" bIns="31446">
              <a:spAutoFit/>
            </a:bodyPr>
            <a:lstStyle/>
            <a:p>
              <a:pPr>
                <a:lnSpc>
                  <a:spcPct val="150000"/>
                </a:lnSpc>
                <a:spcBef>
                  <a:spcPts val="825"/>
                </a:spcBef>
                <a:spcAft>
                  <a:spcPts val="413"/>
                </a:spcAft>
              </a:pPr>
              <a:r>
                <a:rPr lang="zh-CN" altLang="en-US" sz="1900" b="1" dirty="0" smtClean="0">
                  <a:solidFill>
                    <a:schemeClr val="bg1"/>
                  </a:solidFill>
                  <a:latin typeface="微软雅黑" panose="020B0503020204020204" pitchFamily="34" charset="-122"/>
                  <a:ea typeface="微软雅黑" panose="020B0503020204020204" pitchFamily="34" charset="-122"/>
                </a:rPr>
                <a:t>成果佐证</a:t>
              </a:r>
              <a:endParaRPr lang="zh-CN" altLang="en-US" sz="19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66494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37</a:t>
            </a:r>
            <a:endParaRPr lang="zh-CN" altLang="en-US" sz="1600" b="1" dirty="0">
              <a:solidFill>
                <a:prstClr val="white"/>
              </a:solidFill>
            </a:endParaRPr>
          </a:p>
        </p:txBody>
      </p:sp>
      <p:cxnSp>
        <p:nvCxnSpPr>
          <p:cNvPr id="32" name="直接连接符 31"/>
          <p:cNvCxnSpPr/>
          <p:nvPr/>
        </p:nvCxnSpPr>
        <p:spPr>
          <a:xfrm>
            <a:off x="1768416" y="404813"/>
            <a:ext cx="97820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MH_Other_5"/>
          <p:cNvSpPr>
            <a:spLocks noChangeArrowheads="1"/>
          </p:cNvSpPr>
          <p:nvPr>
            <p:custDataLst>
              <p:tags r:id="rId1"/>
            </p:custDataLst>
          </p:nvPr>
        </p:nvSpPr>
        <p:spPr bwMode="auto">
          <a:xfrm>
            <a:off x="228926" y="715882"/>
            <a:ext cx="3306011" cy="52190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sym typeface="微软雅黑" panose="020B0503020204020204" pitchFamily="34" charset="-122"/>
              </a:rPr>
              <a:t>（五）做好</a:t>
            </a:r>
            <a:r>
              <a:rPr lang="zh-CN" altLang="en-US" sz="2000" b="1" dirty="0">
                <a:solidFill>
                  <a:srgbClr val="FFFFFF"/>
                </a:solidFill>
                <a:ea typeface="微软雅黑" pitchFamily="34" charset="-122"/>
                <a:sym typeface="微软雅黑" panose="020B0503020204020204" pitchFamily="34" charset="-122"/>
              </a:rPr>
              <a:t>内涵建设的</a:t>
            </a:r>
            <a:r>
              <a:rPr lang="zh-CN" altLang="en-US" sz="2000" b="1" dirty="0" smtClean="0">
                <a:solidFill>
                  <a:srgbClr val="FFFFFF"/>
                </a:solidFill>
                <a:ea typeface="微软雅黑" pitchFamily="34" charset="-122"/>
                <a:sym typeface="微软雅黑" panose="020B0503020204020204" pitchFamily="34" charset="-122"/>
              </a:rPr>
              <a:t>保障</a:t>
            </a:r>
            <a:endParaRPr lang="zh-CN" altLang="en-US" sz="2000" b="1" dirty="0">
              <a:solidFill>
                <a:srgbClr val="FFFFFF"/>
              </a:solidFill>
              <a:ea typeface="微软雅黑" pitchFamily="34" charset="-122"/>
              <a:sym typeface="微软雅黑" panose="020B0503020204020204" pitchFamily="34" charset="-122"/>
            </a:endParaRPr>
          </a:p>
        </p:txBody>
      </p:sp>
      <p:grpSp>
        <p:nvGrpSpPr>
          <p:cNvPr id="10" name="组合 9"/>
          <p:cNvGrpSpPr/>
          <p:nvPr/>
        </p:nvGrpSpPr>
        <p:grpSpPr>
          <a:xfrm>
            <a:off x="1586075" y="1397057"/>
            <a:ext cx="10177298" cy="4608512"/>
            <a:chOff x="579164" y="769268"/>
            <a:chExt cx="8490947" cy="4608512"/>
          </a:xfrm>
        </p:grpSpPr>
        <p:sp>
          <p:nvSpPr>
            <p:cNvPr id="11" name="iS1ide-Oval 10"/>
            <p:cNvSpPr/>
            <p:nvPr/>
          </p:nvSpPr>
          <p:spPr>
            <a:xfrm>
              <a:off x="3701338" y="3787038"/>
              <a:ext cx="798654" cy="798654"/>
            </a:xfrm>
            <a:prstGeom prst="ellipse">
              <a:avLst/>
            </a:prstGeom>
            <a:solidFill>
              <a:schemeClr val="tx2">
                <a:lumMod val="60000"/>
                <a:lumOff val="40000"/>
                <a:alpha val="9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12" name="iS1ide-Rectangle 16">
              <a:extLst>
                <a:ext uri="{FF2B5EF4-FFF2-40B4-BE49-F238E27FC236}">
                  <a16:creationId xmlns="" xmlns:lc="http://schemas.openxmlformats.org/drawingml/2006/lockedCanvas" xmlns:a16="http://schemas.microsoft.com/office/drawing/2014/main" id="{52367CB9-11B1-46EC-AF57-650BEE99348B}"/>
                </a:ext>
              </a:extLst>
            </p:cNvPr>
            <p:cNvSpPr>
              <a:spLocks/>
            </p:cNvSpPr>
            <p:nvPr/>
          </p:nvSpPr>
          <p:spPr bwMode="auto">
            <a:xfrm>
              <a:off x="4684793" y="1166846"/>
              <a:ext cx="4207687" cy="738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spcBef>
                  <a:spcPct val="0"/>
                </a:spcBef>
              </a:pPr>
              <a:r>
                <a:rPr lang="zh-CN" altLang="en-US" sz="1400" dirty="0" smtClean="0">
                  <a:latin typeface="微软雅黑" panose="020B0503020204020204" pitchFamily="34" charset="-122"/>
                  <a:ea typeface="微软雅黑" panose="020B0503020204020204" pitchFamily="34" charset="-122"/>
                </a:rPr>
                <a:t>依托国泰安教育平台，整合全国的知名专家资源为院校的转型、全面提升提供顶层设计与个性化的咨询服务，根据专家团队的诊断、评估意见，国泰安为学校提供全方位的建设服务</a:t>
              </a:r>
              <a:r>
                <a:rPr lang="zh-CN" altLang="en-US" sz="1200" dirty="0" smtClean="0">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p:txBody>
        </p:sp>
        <p:sp>
          <p:nvSpPr>
            <p:cNvPr id="13" name="iS1ide-文本框 17">
              <a:extLst>
                <a:ext uri="{FF2B5EF4-FFF2-40B4-BE49-F238E27FC236}">
                  <a16:creationId xmlns="" xmlns:lc="http://schemas.openxmlformats.org/drawingml/2006/lockedCanvas" xmlns:a16="http://schemas.microsoft.com/office/drawing/2014/main" id="{F8C2D0D8-8FFF-4319-B054-A3245764C3F5}"/>
                </a:ext>
              </a:extLst>
            </p:cNvPr>
            <p:cNvSpPr txBox="1">
              <a:spLocks/>
            </p:cNvSpPr>
            <p:nvPr/>
          </p:nvSpPr>
          <p:spPr bwMode="auto">
            <a:xfrm>
              <a:off x="4990798" y="841276"/>
              <a:ext cx="1981572" cy="30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r>
                <a:rPr lang="zh-CN" altLang="en-US" b="1" dirty="0">
                  <a:solidFill>
                    <a:schemeClr val="accent5"/>
                  </a:solidFill>
                  <a:latin typeface="微软雅黑" panose="020B0503020204020204" pitchFamily="34" charset="-122"/>
                  <a:ea typeface="微软雅黑" panose="020B0503020204020204" pitchFamily="34" charset="-122"/>
                </a:rPr>
                <a:t>高水平专家团队鼎力支持</a:t>
              </a:r>
            </a:p>
          </p:txBody>
        </p:sp>
        <p:sp>
          <p:nvSpPr>
            <p:cNvPr id="15" name="iS1ide-Rectangle 14">
              <a:extLst>
                <a:ext uri="{FF2B5EF4-FFF2-40B4-BE49-F238E27FC236}">
                  <a16:creationId xmlns="" xmlns:lc="http://schemas.openxmlformats.org/drawingml/2006/lockedCanvas" xmlns:a16="http://schemas.microsoft.com/office/drawing/2014/main" id="{372B8341-E86D-4466-813A-94A4685A1999}"/>
                </a:ext>
              </a:extLst>
            </p:cNvPr>
            <p:cNvSpPr>
              <a:spLocks/>
            </p:cNvSpPr>
            <p:nvPr/>
          </p:nvSpPr>
          <p:spPr bwMode="auto">
            <a:xfrm>
              <a:off x="4684792" y="2564311"/>
              <a:ext cx="4313800" cy="1131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spcBef>
                  <a:spcPct val="0"/>
                </a:spcBef>
              </a:pPr>
              <a:r>
                <a:rPr lang="zh-CN" altLang="en-US" sz="1400" dirty="0">
                  <a:latin typeface="微软雅黑" panose="020B0503020204020204" pitchFamily="34" charset="-122"/>
                  <a:ea typeface="微软雅黑" panose="020B0503020204020204" pitchFamily="34" charset="-122"/>
                </a:rPr>
                <a:t>国泰安拥有一支</a:t>
              </a:r>
              <a:r>
                <a:rPr lang="en-US" altLang="zh-CN" sz="1400" dirty="0">
                  <a:latin typeface="微软雅黑" panose="020B0503020204020204" pitchFamily="34" charset="-122"/>
                  <a:ea typeface="微软雅黑" panose="020B0503020204020204" pitchFamily="34" charset="-122"/>
                </a:rPr>
                <a:t>3000</a:t>
              </a:r>
              <a:r>
                <a:rPr lang="zh-CN" altLang="en-US" sz="1400" dirty="0">
                  <a:latin typeface="微软雅黑" panose="020B0503020204020204" pitchFamily="34" charset="-122"/>
                  <a:ea typeface="微软雅黑" panose="020B0503020204020204" pitchFamily="34" charset="-122"/>
                </a:rPr>
                <a:t>多名的懂教育、爱教育的高素质精英团队，其中博士、硕士及海外留学人员占</a:t>
              </a:r>
              <a:r>
                <a:rPr lang="en-US" altLang="zh-CN" sz="1400" dirty="0">
                  <a:latin typeface="微软雅黑" panose="020B0503020204020204" pitchFamily="34" charset="-122"/>
                  <a:ea typeface="微软雅黑" panose="020B0503020204020204" pitchFamily="34" charset="-122"/>
                </a:rPr>
                <a:t>20%</a:t>
              </a:r>
              <a:r>
                <a:rPr lang="zh-CN" altLang="en-US" sz="1400" dirty="0">
                  <a:latin typeface="微软雅黑" panose="020B0503020204020204" pitchFamily="34" charset="-122"/>
                  <a:ea typeface="微软雅黑" panose="020B0503020204020204" pitchFamily="34" charset="-122"/>
                </a:rPr>
                <a:t>以上。由</a:t>
              </a:r>
              <a:r>
                <a:rPr lang="en-US" altLang="zh-CN" sz="1400" dirty="0">
                  <a:latin typeface="微软雅黑" panose="020B0503020204020204" pitchFamily="34" charset="-122"/>
                  <a:ea typeface="微软雅黑" panose="020B0503020204020204" pitchFamily="34" charset="-122"/>
                </a:rPr>
                <a:t>1000</a:t>
              </a:r>
              <a:r>
                <a:rPr lang="zh-CN" altLang="en-US" sz="1400" dirty="0">
                  <a:latin typeface="微软雅黑" panose="020B0503020204020204" pitchFamily="34" charset="-122"/>
                  <a:ea typeface="微软雅黑" panose="020B0503020204020204" pitchFamily="34" charset="-122"/>
                </a:rPr>
                <a:t>多位高端教育与技术人才构成的高效力执行团队能协助院校建设项目顺利实施。</a:t>
              </a:r>
            </a:p>
          </p:txBody>
        </p:sp>
        <p:sp>
          <p:nvSpPr>
            <p:cNvPr id="16" name="iS1ide-文本框 21">
              <a:extLst>
                <a:ext uri="{FF2B5EF4-FFF2-40B4-BE49-F238E27FC236}">
                  <a16:creationId xmlns="" xmlns:lc="http://schemas.openxmlformats.org/drawingml/2006/lockedCanvas" xmlns:a16="http://schemas.microsoft.com/office/drawing/2014/main" id="{4162269B-DBA7-42B3-9A35-BDB6A564A239}"/>
                </a:ext>
              </a:extLst>
            </p:cNvPr>
            <p:cNvSpPr txBox="1">
              <a:spLocks/>
            </p:cNvSpPr>
            <p:nvPr/>
          </p:nvSpPr>
          <p:spPr bwMode="auto">
            <a:xfrm>
              <a:off x="4990798" y="2264703"/>
              <a:ext cx="2636902" cy="30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r>
                <a:rPr lang="zh-CN" altLang="en-US" b="1" dirty="0" smtClean="0">
                  <a:solidFill>
                    <a:srgbClr val="00B0F0"/>
                  </a:solidFill>
                  <a:latin typeface="微软雅黑" panose="020B0503020204020204" pitchFamily="34" charset="-122"/>
                  <a:ea typeface="微软雅黑" panose="020B0503020204020204" pitchFamily="34" charset="-122"/>
                </a:rPr>
                <a:t>高效力执行团队合力共建</a:t>
              </a:r>
              <a:endParaRPr lang="zh-CN" altLang="en-US" b="1" dirty="0">
                <a:solidFill>
                  <a:srgbClr val="00B0F0"/>
                </a:solidFill>
                <a:latin typeface="微软雅黑" panose="020B0503020204020204" pitchFamily="34" charset="-122"/>
                <a:ea typeface="微软雅黑" panose="020B0503020204020204" pitchFamily="34" charset="-122"/>
              </a:endParaRPr>
            </a:p>
          </p:txBody>
        </p:sp>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9165" y="3492038"/>
              <a:ext cx="2938000" cy="1813733"/>
            </a:xfrm>
            <a:prstGeom prst="rect">
              <a:avLst/>
            </a:prstGeom>
          </p:spPr>
        </p:pic>
        <p:pic>
          <p:nvPicPr>
            <p:cNvPr id="18" name="图片 17"/>
            <p:cNvPicPr>
              <a:picLocks noChangeAspect="1"/>
            </p:cNvPicPr>
            <p:nvPr/>
          </p:nvPicPr>
          <p:blipFill rotWithShape="1">
            <a:blip r:embed="rId4" cstate="print">
              <a:extLst>
                <a:ext uri="{28A0092B-C50C-407E-A947-70E740481C1C}">
                  <a14:useLocalDpi xmlns:a14="http://schemas.microsoft.com/office/drawing/2010/main" val="0"/>
                </a:ext>
              </a:extLst>
            </a:blip>
            <a:srcRect l="9949" r="8103"/>
            <a:stretch/>
          </p:blipFill>
          <p:spPr>
            <a:xfrm>
              <a:off x="579164" y="1209478"/>
              <a:ext cx="2938001" cy="2008062"/>
            </a:xfrm>
            <a:prstGeom prst="rect">
              <a:avLst/>
            </a:prstGeom>
          </p:spPr>
        </p:pic>
        <p:sp>
          <p:nvSpPr>
            <p:cNvPr id="19" name="iS1ide-Oval 10"/>
            <p:cNvSpPr/>
            <p:nvPr/>
          </p:nvSpPr>
          <p:spPr>
            <a:xfrm>
              <a:off x="3701338" y="769268"/>
              <a:ext cx="798654" cy="798654"/>
            </a:xfrm>
            <a:prstGeom prst="ellipse">
              <a:avLst/>
            </a:prstGeom>
            <a:solidFill>
              <a:schemeClr val="accent5">
                <a:alpha val="9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20" name="iS1ide-任意多边形: 形状 25">
              <a:extLst>
                <a:ext uri="{FF2B5EF4-FFF2-40B4-BE49-F238E27FC236}">
                  <a16:creationId xmlns="" xmlns:lc="http://schemas.openxmlformats.org/drawingml/2006/lockedCanvas" xmlns:a16="http://schemas.microsoft.com/office/drawing/2014/main" id="{B74AD1D0-2EAA-4A99-8650-0A3D77920DDD}"/>
                </a:ext>
              </a:extLst>
            </p:cNvPr>
            <p:cNvSpPr>
              <a:spLocks/>
            </p:cNvSpPr>
            <p:nvPr/>
          </p:nvSpPr>
          <p:spPr bwMode="auto">
            <a:xfrm>
              <a:off x="3947587" y="1028644"/>
              <a:ext cx="345810" cy="279901"/>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chemeClr val="bg1"/>
            </a:solidFill>
            <a:ln>
              <a:noFill/>
            </a:ln>
            <a:extLst/>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cxnSp>
          <p:nvCxnSpPr>
            <p:cNvPr id="21" name="iS1ide-Straight Connector 7"/>
            <p:cNvCxnSpPr/>
            <p:nvPr/>
          </p:nvCxnSpPr>
          <p:spPr>
            <a:xfrm>
              <a:off x="4499992" y="2175036"/>
              <a:ext cx="4351703" cy="0"/>
            </a:xfrm>
            <a:prstGeom prst="line">
              <a:avLst/>
            </a:prstGeom>
            <a:ln w="3175" cap="rnd">
              <a:solidFill>
                <a:schemeClr val="tx1">
                  <a:lumMod val="40000"/>
                  <a:lumOff val="6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2" name="iS1ide-Straight Connector 7"/>
            <p:cNvCxnSpPr/>
            <p:nvPr/>
          </p:nvCxnSpPr>
          <p:spPr>
            <a:xfrm>
              <a:off x="4468769" y="3747457"/>
              <a:ext cx="4351703" cy="0"/>
            </a:xfrm>
            <a:prstGeom prst="line">
              <a:avLst/>
            </a:prstGeom>
            <a:ln w="3175" cap="rnd">
              <a:solidFill>
                <a:schemeClr val="tx1">
                  <a:lumMod val="40000"/>
                  <a:lumOff val="6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23" name="iS1ide-Rectangle 14">
              <a:extLst>
                <a:ext uri="{FF2B5EF4-FFF2-40B4-BE49-F238E27FC236}">
                  <a16:creationId xmlns="" xmlns:lc="http://schemas.openxmlformats.org/drawingml/2006/lockedCanvas" xmlns:a16="http://schemas.microsoft.com/office/drawing/2014/main" id="{372B8341-E86D-4466-813A-94A4685A1999}"/>
                </a:ext>
              </a:extLst>
            </p:cNvPr>
            <p:cNvSpPr>
              <a:spLocks/>
            </p:cNvSpPr>
            <p:nvPr/>
          </p:nvSpPr>
          <p:spPr bwMode="auto">
            <a:xfrm>
              <a:off x="4684792" y="4246456"/>
              <a:ext cx="4385319" cy="1131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spcBef>
                  <a:spcPct val="0"/>
                </a:spcBef>
              </a:pPr>
              <a:r>
                <a:rPr lang="zh-CN" altLang="en-US" sz="1400" dirty="0">
                  <a:latin typeface="微软雅黑" panose="020B0503020204020204" pitchFamily="34" charset="-122"/>
                  <a:ea typeface="微软雅黑" panose="020B0503020204020204" pitchFamily="34" charset="-122"/>
                </a:rPr>
                <a:t>国泰安已为国内外</a:t>
              </a:r>
              <a:r>
                <a:rPr lang="en-US" altLang="zh-CN" sz="1400" dirty="0">
                  <a:latin typeface="微软雅黑" panose="020B0503020204020204" pitchFamily="34" charset="-122"/>
                  <a:ea typeface="微软雅黑" panose="020B0503020204020204" pitchFamily="34" charset="-122"/>
                </a:rPr>
                <a:t>20</a:t>
              </a:r>
              <a:r>
                <a:rPr lang="zh-CN" altLang="en-US" sz="1400" dirty="0">
                  <a:latin typeface="微软雅黑" panose="020B0503020204020204" pitchFamily="34" charset="-122"/>
                  <a:ea typeface="微软雅黑" panose="020B0503020204020204" pitchFamily="34" charset="-122"/>
                </a:rPr>
                <a:t>多个国家和地区的</a:t>
              </a:r>
              <a:r>
                <a:rPr lang="en-US" altLang="zh-CN" sz="1400" dirty="0">
                  <a:latin typeface="微软雅黑" panose="020B0503020204020204" pitchFamily="34" charset="-122"/>
                  <a:ea typeface="微软雅黑" panose="020B0503020204020204" pitchFamily="34" charset="-122"/>
                </a:rPr>
                <a:t>3000</a:t>
              </a:r>
              <a:r>
                <a:rPr lang="zh-CN" altLang="en-US" sz="1400" dirty="0">
                  <a:latin typeface="微软雅黑" panose="020B0503020204020204" pitchFamily="34" charset="-122"/>
                  <a:ea typeface="微软雅黑" panose="020B0503020204020204" pitchFamily="34" charset="-122"/>
                </a:rPr>
                <a:t>余家客户提供了卓越的产品与优质的服务。国泰安把大数据、云计算、</a:t>
              </a:r>
              <a:r>
                <a:rPr lang="en-US" altLang="zh-CN" sz="1400" dirty="0">
                  <a:latin typeface="微软雅黑" panose="020B0503020204020204" pitchFamily="34" charset="-122"/>
                  <a:ea typeface="微软雅黑" panose="020B0503020204020204" pitchFamily="34" charset="-122"/>
                </a:rPr>
                <a:t>VR</a:t>
              </a:r>
              <a:r>
                <a:rPr lang="zh-CN" altLang="en-US" sz="1400" dirty="0">
                  <a:latin typeface="微软雅黑" panose="020B0503020204020204" pitchFamily="34" charset="-122"/>
                  <a:ea typeface="微软雅黑" panose="020B0503020204020204" pitchFamily="34" charset="-122"/>
                </a:rPr>
                <a:t>与</a:t>
              </a:r>
              <a:r>
                <a:rPr lang="en-US" altLang="zh-CN" sz="1400" dirty="0">
                  <a:latin typeface="微软雅黑" panose="020B0503020204020204" pitchFamily="34" charset="-122"/>
                  <a:ea typeface="微软雅黑" panose="020B0503020204020204" pitchFamily="34" charset="-122"/>
                </a:rPr>
                <a:t>AI</a:t>
              </a:r>
              <a:r>
                <a:rPr lang="zh-CN" altLang="en-US" sz="1400" dirty="0">
                  <a:latin typeface="微软雅黑" panose="020B0503020204020204" pitchFamily="34" charset="-122"/>
                  <a:ea typeface="微软雅黑" panose="020B0503020204020204" pitchFamily="34" charset="-122"/>
                </a:rPr>
                <a:t>等最新技术应用到教育领域，驱动教育产品创新，</a:t>
              </a:r>
              <a:r>
                <a:rPr lang="zh-CN" altLang="en-US" sz="1400" dirty="0" smtClean="0">
                  <a:latin typeface="微软雅黑" panose="020B0503020204020204" pitchFamily="34" charset="-122"/>
                  <a:ea typeface="微软雅黑" panose="020B0503020204020204" pitchFamily="34" charset="-122"/>
                </a:rPr>
                <a:t>取得全国</a:t>
              </a:r>
              <a:r>
                <a:rPr lang="zh-CN" altLang="en-US" sz="1400" dirty="0">
                  <a:latin typeface="微软雅黑" panose="020B0503020204020204" pitchFamily="34" charset="-122"/>
                  <a:ea typeface="微软雅黑" panose="020B0503020204020204" pitchFamily="34" charset="-122"/>
                </a:rPr>
                <a:t>乃至世界领先地位。</a:t>
              </a:r>
            </a:p>
          </p:txBody>
        </p:sp>
        <p:sp>
          <p:nvSpPr>
            <p:cNvPr id="24" name="iS1ide-文本框 21">
              <a:extLst>
                <a:ext uri="{FF2B5EF4-FFF2-40B4-BE49-F238E27FC236}">
                  <a16:creationId xmlns="" xmlns:lc="http://schemas.openxmlformats.org/drawingml/2006/lockedCanvas" xmlns:a16="http://schemas.microsoft.com/office/drawing/2014/main" id="{4162269B-DBA7-42B3-9A35-BDB6A564A239}"/>
                </a:ext>
              </a:extLst>
            </p:cNvPr>
            <p:cNvSpPr txBox="1">
              <a:spLocks/>
            </p:cNvSpPr>
            <p:nvPr/>
          </p:nvSpPr>
          <p:spPr bwMode="auto">
            <a:xfrm>
              <a:off x="4990798" y="3920885"/>
              <a:ext cx="2754307" cy="30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r>
                <a:rPr lang="zh-CN" altLang="en-US" b="1" dirty="0" smtClean="0">
                  <a:solidFill>
                    <a:schemeClr val="tx2">
                      <a:lumMod val="60000"/>
                      <a:lumOff val="40000"/>
                    </a:schemeClr>
                  </a:solidFill>
                  <a:latin typeface="微软雅黑" panose="020B0503020204020204" pitchFamily="34" charset="-122"/>
                  <a:ea typeface="微软雅黑" panose="020B0503020204020204" pitchFamily="34" charset="-122"/>
                </a:rPr>
                <a:t>高质量产品与服务体系支撑</a:t>
              </a:r>
              <a:endParaRPr lang="zh-CN" altLang="en-US" b="1" dirty="0">
                <a:solidFill>
                  <a:schemeClr val="tx2">
                    <a:lumMod val="60000"/>
                    <a:lumOff val="40000"/>
                  </a:schemeClr>
                </a:solidFill>
                <a:latin typeface="微软雅黑" panose="020B0503020204020204" pitchFamily="34" charset="-122"/>
                <a:ea typeface="微软雅黑" panose="020B0503020204020204" pitchFamily="34" charset="-122"/>
              </a:endParaRPr>
            </a:p>
          </p:txBody>
        </p:sp>
        <p:sp>
          <p:nvSpPr>
            <p:cNvPr id="25" name="iS1ide-Oval 10"/>
            <p:cNvSpPr/>
            <p:nvPr/>
          </p:nvSpPr>
          <p:spPr>
            <a:xfrm>
              <a:off x="3701338" y="2175036"/>
              <a:ext cx="798654" cy="798654"/>
            </a:xfrm>
            <a:prstGeom prst="ellipse">
              <a:avLst/>
            </a:prstGeom>
            <a:solidFill>
              <a:srgbClr val="00B0F0">
                <a:alpha val="90000"/>
              </a:srgb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31" name="KSO_Shape"/>
            <p:cNvSpPr>
              <a:spLocks/>
            </p:cNvSpPr>
            <p:nvPr/>
          </p:nvSpPr>
          <p:spPr bwMode="auto">
            <a:xfrm>
              <a:off x="3864783" y="2343723"/>
              <a:ext cx="471763" cy="441177"/>
            </a:xfrm>
            <a:custGeom>
              <a:avLst/>
              <a:gdLst>
                <a:gd name="T0" fmla="*/ 1597444 w 2032000"/>
                <a:gd name="T1" fmla="*/ 1645672 h 2008188"/>
                <a:gd name="T2" fmla="*/ 1652353 w 2032000"/>
                <a:gd name="T3" fmla="*/ 1676888 h 2008188"/>
                <a:gd name="T4" fmla="*/ 1871609 w 2032000"/>
                <a:gd name="T5" fmla="*/ 1719485 h 2008188"/>
                <a:gd name="T6" fmla="*/ 1360910 w 2032000"/>
                <a:gd name="T7" fmla="*/ 1744813 h 2008188"/>
                <a:gd name="T8" fmla="*/ 936837 w 2032000"/>
                <a:gd name="T9" fmla="*/ 1684544 h 2008188"/>
                <a:gd name="T10" fmla="*/ 956838 w 2032000"/>
                <a:gd name="T11" fmla="*/ 1648912 h 2008188"/>
                <a:gd name="T12" fmla="*/ 966352 w 2032000"/>
                <a:gd name="T13" fmla="*/ 1683940 h 2008188"/>
                <a:gd name="T14" fmla="*/ 1220099 w 2032000"/>
                <a:gd name="T15" fmla="*/ 1779974 h 2008188"/>
                <a:gd name="T16" fmla="*/ 712866 w 2032000"/>
                <a:gd name="T17" fmla="*/ 1689985 h 2008188"/>
                <a:gd name="T18" fmla="*/ 246101 w 2032000"/>
                <a:gd name="T19" fmla="*/ 1675121 h 2008188"/>
                <a:gd name="T20" fmla="*/ 310806 w 2032000"/>
                <a:gd name="T21" fmla="*/ 1642432 h 2008188"/>
                <a:gd name="T22" fmla="*/ 414491 w 2032000"/>
                <a:gd name="T23" fmla="*/ 1610425 h 2008188"/>
                <a:gd name="T24" fmla="*/ 556322 w 2032000"/>
                <a:gd name="T25" fmla="*/ 1840761 h 2008188"/>
                <a:gd name="T26" fmla="*/ 72253 w 2032000"/>
                <a:gd name="T27" fmla="*/ 1652440 h 2008188"/>
                <a:gd name="T28" fmla="*/ 1718751 w 2032000"/>
                <a:gd name="T29" fmla="*/ 1327617 h 2008188"/>
                <a:gd name="T30" fmla="*/ 1754684 w 2032000"/>
                <a:gd name="T31" fmla="*/ 1443411 h 2008188"/>
                <a:gd name="T32" fmla="*/ 1707465 w 2032000"/>
                <a:gd name="T33" fmla="*/ 1562778 h 2008188"/>
                <a:gd name="T34" fmla="*/ 1584518 w 2032000"/>
                <a:gd name="T35" fmla="*/ 1601774 h 2008188"/>
                <a:gd name="T36" fmla="*/ 1510868 w 2032000"/>
                <a:gd name="T37" fmla="*/ 1481216 h 2008188"/>
                <a:gd name="T38" fmla="*/ 1507899 w 2032000"/>
                <a:gd name="T39" fmla="*/ 1386854 h 2008188"/>
                <a:gd name="T40" fmla="*/ 951757 w 2032000"/>
                <a:gd name="T41" fmla="*/ 1290408 h 2008188"/>
                <a:gd name="T42" fmla="*/ 1069735 w 2032000"/>
                <a:gd name="T43" fmla="*/ 1394593 h 2008188"/>
                <a:gd name="T44" fmla="*/ 1065852 w 2032000"/>
                <a:gd name="T45" fmla="*/ 1483598 h 2008188"/>
                <a:gd name="T46" fmla="*/ 988195 w 2032000"/>
                <a:gd name="T47" fmla="*/ 1604155 h 2008188"/>
                <a:gd name="T48" fmla="*/ 866034 w 2032000"/>
                <a:gd name="T49" fmla="*/ 1558015 h 2008188"/>
                <a:gd name="T50" fmla="*/ 821531 w 2032000"/>
                <a:gd name="T51" fmla="*/ 1431803 h 2008188"/>
                <a:gd name="T52" fmla="*/ 866632 w 2032000"/>
                <a:gd name="T53" fmla="*/ 1319878 h 2008188"/>
                <a:gd name="T54" fmla="*/ 359455 w 2032000"/>
                <a:gd name="T55" fmla="*/ 1316306 h 2008188"/>
                <a:gd name="T56" fmla="*/ 408681 w 2032000"/>
                <a:gd name="T57" fmla="*/ 1428528 h 2008188"/>
                <a:gd name="T58" fmla="*/ 371091 w 2032000"/>
                <a:gd name="T59" fmla="*/ 1548490 h 2008188"/>
                <a:gd name="T60" fmla="*/ 252650 w 2032000"/>
                <a:gd name="T61" fmla="*/ 1608620 h 2008188"/>
                <a:gd name="T62" fmla="*/ 166430 w 2032000"/>
                <a:gd name="T63" fmla="*/ 1486574 h 2008188"/>
                <a:gd name="T64" fmla="*/ 161955 w 2032000"/>
                <a:gd name="T65" fmla="*/ 1402928 h 2008188"/>
                <a:gd name="T66" fmla="*/ 270252 w 2032000"/>
                <a:gd name="T67" fmla="*/ 1291003 h 2008188"/>
                <a:gd name="T68" fmla="*/ 970062 w 2032000"/>
                <a:gd name="T69" fmla="*/ 1212394 h 2008188"/>
                <a:gd name="T70" fmla="*/ 918270 w 2032000"/>
                <a:gd name="T71" fmla="*/ 1196587 h 2008188"/>
                <a:gd name="T72" fmla="*/ 1170357 w 2032000"/>
                <a:gd name="T73" fmla="*/ 915943 h 2008188"/>
                <a:gd name="T74" fmla="*/ 1541028 w 2032000"/>
                <a:gd name="T75" fmla="*/ 1039285 h 2008188"/>
                <a:gd name="T76" fmla="*/ 1644256 w 2032000"/>
                <a:gd name="T77" fmla="*/ 1115554 h 2008188"/>
                <a:gd name="T78" fmla="*/ 1612425 w 2032000"/>
                <a:gd name="T79" fmla="*/ 1254984 h 2008188"/>
                <a:gd name="T80" fmla="*/ 1560959 w 2032000"/>
                <a:gd name="T81" fmla="*/ 1100062 h 2008188"/>
                <a:gd name="T82" fmla="*/ 1137931 w 2032000"/>
                <a:gd name="T83" fmla="*/ 1050606 h 2008188"/>
                <a:gd name="T84" fmla="*/ 1144774 w 2032000"/>
                <a:gd name="T85" fmla="*/ 908197 h 2008188"/>
                <a:gd name="T86" fmla="*/ 769147 w 2032000"/>
                <a:gd name="T87" fmla="*/ 1048223 h 2008188"/>
                <a:gd name="T88" fmla="*/ 665918 w 2032000"/>
                <a:gd name="T89" fmla="*/ 1124194 h 2008188"/>
                <a:gd name="T90" fmla="*/ 295248 w 2032000"/>
                <a:gd name="T91" fmla="*/ 1248131 h 2008188"/>
                <a:gd name="T92" fmla="*/ 247352 w 2032000"/>
                <a:gd name="T93" fmla="*/ 1157264 h 2008188"/>
                <a:gd name="T94" fmla="*/ 328567 w 2032000"/>
                <a:gd name="T95" fmla="*/ 1070865 h 2008188"/>
                <a:gd name="T96" fmla="*/ 718573 w 2032000"/>
                <a:gd name="T97" fmla="*/ 927562 h 2008188"/>
                <a:gd name="T98" fmla="*/ 893970 w 2032000"/>
                <a:gd name="T99" fmla="*/ 556239 h 2008188"/>
                <a:gd name="T100" fmla="*/ 983187 w 2032000"/>
                <a:gd name="T101" fmla="*/ 527857 h 2008188"/>
                <a:gd name="T102" fmla="*/ 980792 w 2032000"/>
                <a:gd name="T103" fmla="*/ 582232 h 2008188"/>
                <a:gd name="T104" fmla="*/ 1344233 w 2032000"/>
                <a:gd name="T105" fmla="*/ 691790 h 2008188"/>
                <a:gd name="T106" fmla="*/ 589922 w 2032000"/>
                <a:gd name="T107" fmla="*/ 615884 h 2008188"/>
                <a:gd name="T108" fmla="*/ 983498 w 2032000"/>
                <a:gd name="T109" fmla="*/ 2684 h 2008188"/>
                <a:gd name="T110" fmla="*/ 1128682 w 2032000"/>
                <a:gd name="T111" fmla="*/ 120783 h 2008188"/>
                <a:gd name="T112" fmla="*/ 1146568 w 2032000"/>
                <a:gd name="T113" fmla="*/ 244847 h 2008188"/>
                <a:gd name="T114" fmla="*/ 1078598 w 2032000"/>
                <a:gd name="T115" fmla="*/ 402908 h 2008188"/>
                <a:gd name="T116" fmla="*/ 896447 w 2032000"/>
                <a:gd name="T117" fmla="*/ 460168 h 2008188"/>
                <a:gd name="T118" fmla="*/ 790614 w 2032000"/>
                <a:gd name="T119" fmla="*/ 290177 h 2008188"/>
                <a:gd name="T120" fmla="*/ 785844 w 2032000"/>
                <a:gd name="T121" fmla="*/ 179236 h 2008188"/>
                <a:gd name="T122" fmla="*/ 853220 w 2032000"/>
                <a:gd name="T123" fmla="*/ 28928 h 20081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032000" h="2008188">
                  <a:moveTo>
                    <a:pt x="1620816" y="1697038"/>
                  </a:moveTo>
                  <a:lnTo>
                    <a:pt x="1620867" y="1697102"/>
                  </a:lnTo>
                  <a:lnTo>
                    <a:pt x="1697900" y="1869077"/>
                  </a:lnTo>
                  <a:lnTo>
                    <a:pt x="1718975" y="1797019"/>
                  </a:lnTo>
                  <a:lnTo>
                    <a:pt x="1717237" y="1796753"/>
                  </a:lnTo>
                  <a:lnTo>
                    <a:pt x="1713121" y="1795497"/>
                  </a:lnTo>
                  <a:lnTo>
                    <a:pt x="1709639" y="1794241"/>
                  </a:lnTo>
                  <a:lnTo>
                    <a:pt x="1706156" y="1792670"/>
                  </a:lnTo>
                  <a:lnTo>
                    <a:pt x="1703307" y="1790785"/>
                  </a:lnTo>
                  <a:lnTo>
                    <a:pt x="1700141" y="1788901"/>
                  </a:lnTo>
                  <a:lnTo>
                    <a:pt x="1697608" y="1786702"/>
                  </a:lnTo>
                  <a:lnTo>
                    <a:pt x="1694759" y="1784189"/>
                  </a:lnTo>
                  <a:lnTo>
                    <a:pt x="1692542" y="1781990"/>
                  </a:lnTo>
                  <a:lnTo>
                    <a:pt x="1688427" y="1776965"/>
                  </a:lnTo>
                  <a:lnTo>
                    <a:pt x="1684944" y="1771625"/>
                  </a:lnTo>
                  <a:lnTo>
                    <a:pt x="1682095" y="1766599"/>
                  </a:lnTo>
                  <a:lnTo>
                    <a:pt x="1679879" y="1761574"/>
                  </a:lnTo>
                  <a:lnTo>
                    <a:pt x="1678296" y="1756862"/>
                  </a:lnTo>
                  <a:lnTo>
                    <a:pt x="1677029" y="1752464"/>
                  </a:lnTo>
                  <a:lnTo>
                    <a:pt x="1675130" y="1745868"/>
                  </a:lnTo>
                  <a:lnTo>
                    <a:pt x="1674813" y="1743669"/>
                  </a:lnTo>
                  <a:lnTo>
                    <a:pt x="1677662" y="1744926"/>
                  </a:lnTo>
                  <a:lnTo>
                    <a:pt x="1685261" y="1748695"/>
                  </a:lnTo>
                  <a:lnTo>
                    <a:pt x="1690643" y="1750894"/>
                  </a:lnTo>
                  <a:lnTo>
                    <a:pt x="1696975" y="1753407"/>
                  </a:lnTo>
                  <a:lnTo>
                    <a:pt x="1703940" y="1755291"/>
                  </a:lnTo>
                  <a:lnTo>
                    <a:pt x="1711538" y="1756862"/>
                  </a:lnTo>
                  <a:lnTo>
                    <a:pt x="1719770" y="1758118"/>
                  </a:lnTo>
                  <a:lnTo>
                    <a:pt x="1728951" y="1758747"/>
                  </a:lnTo>
                  <a:lnTo>
                    <a:pt x="1733383" y="1758747"/>
                  </a:lnTo>
                  <a:lnTo>
                    <a:pt x="1737816" y="1758747"/>
                  </a:lnTo>
                  <a:lnTo>
                    <a:pt x="1742565" y="1758432"/>
                  </a:lnTo>
                  <a:lnTo>
                    <a:pt x="1747630" y="1757490"/>
                  </a:lnTo>
                  <a:lnTo>
                    <a:pt x="1752062" y="1756862"/>
                  </a:lnTo>
                  <a:lnTo>
                    <a:pt x="1757128" y="1755605"/>
                  </a:lnTo>
                  <a:lnTo>
                    <a:pt x="1761877" y="1754035"/>
                  </a:lnTo>
                  <a:lnTo>
                    <a:pt x="1766942" y="1751836"/>
                  </a:lnTo>
                  <a:lnTo>
                    <a:pt x="1771375" y="1749637"/>
                  </a:lnTo>
                  <a:lnTo>
                    <a:pt x="1776124" y="1747125"/>
                  </a:lnTo>
                  <a:lnTo>
                    <a:pt x="1781189" y="1743669"/>
                  </a:lnTo>
                  <a:lnTo>
                    <a:pt x="1785938" y="1739900"/>
                  </a:lnTo>
                  <a:lnTo>
                    <a:pt x="1785622" y="1742727"/>
                  </a:lnTo>
                  <a:lnTo>
                    <a:pt x="1784355" y="1749009"/>
                  </a:lnTo>
                  <a:lnTo>
                    <a:pt x="1783089" y="1753407"/>
                  </a:lnTo>
                  <a:lnTo>
                    <a:pt x="1781822" y="1758118"/>
                  </a:lnTo>
                  <a:lnTo>
                    <a:pt x="1780239" y="1763144"/>
                  </a:lnTo>
                  <a:lnTo>
                    <a:pt x="1777707" y="1768484"/>
                  </a:lnTo>
                  <a:lnTo>
                    <a:pt x="1774857" y="1774138"/>
                  </a:lnTo>
                  <a:lnTo>
                    <a:pt x="1771375" y="1779163"/>
                  </a:lnTo>
                  <a:lnTo>
                    <a:pt x="1767259" y="1783875"/>
                  </a:lnTo>
                  <a:lnTo>
                    <a:pt x="1764726" y="1786388"/>
                  </a:lnTo>
                  <a:lnTo>
                    <a:pt x="1762510" y="1788587"/>
                  </a:lnTo>
                  <a:lnTo>
                    <a:pt x="1759977" y="1790471"/>
                  </a:lnTo>
                  <a:lnTo>
                    <a:pt x="1756811" y="1792356"/>
                  </a:lnTo>
                  <a:lnTo>
                    <a:pt x="1753962" y="1793927"/>
                  </a:lnTo>
                  <a:lnTo>
                    <a:pt x="1750479" y="1795497"/>
                  </a:lnTo>
                  <a:lnTo>
                    <a:pt x="1748394" y="1796061"/>
                  </a:lnTo>
                  <a:lnTo>
                    <a:pt x="1759510" y="1866209"/>
                  </a:lnTo>
                  <a:lnTo>
                    <a:pt x="1844644" y="1698694"/>
                  </a:lnTo>
                  <a:lnTo>
                    <a:pt x="1844694" y="1698627"/>
                  </a:lnTo>
                  <a:lnTo>
                    <a:pt x="1856142" y="1704984"/>
                  </a:lnTo>
                  <a:lnTo>
                    <a:pt x="1867590" y="1711340"/>
                  </a:lnTo>
                  <a:lnTo>
                    <a:pt x="1878403" y="1717697"/>
                  </a:lnTo>
                  <a:lnTo>
                    <a:pt x="1888579" y="1724053"/>
                  </a:lnTo>
                  <a:lnTo>
                    <a:pt x="1898755" y="1730728"/>
                  </a:lnTo>
                  <a:lnTo>
                    <a:pt x="1908931" y="1737402"/>
                  </a:lnTo>
                  <a:lnTo>
                    <a:pt x="1918153" y="1744394"/>
                  </a:lnTo>
                  <a:lnTo>
                    <a:pt x="1926740" y="1751386"/>
                  </a:lnTo>
                  <a:lnTo>
                    <a:pt x="1935644" y="1758378"/>
                  </a:lnTo>
                  <a:lnTo>
                    <a:pt x="1943912" y="1766324"/>
                  </a:lnTo>
                  <a:lnTo>
                    <a:pt x="1951544" y="1773634"/>
                  </a:lnTo>
                  <a:lnTo>
                    <a:pt x="1959176" y="1781579"/>
                  </a:lnTo>
                  <a:lnTo>
                    <a:pt x="1966173" y="1789525"/>
                  </a:lnTo>
                  <a:lnTo>
                    <a:pt x="1973169" y="1797788"/>
                  </a:lnTo>
                  <a:lnTo>
                    <a:pt x="1979529" y="1806688"/>
                  </a:lnTo>
                  <a:lnTo>
                    <a:pt x="1985253" y="1815269"/>
                  </a:lnTo>
                  <a:lnTo>
                    <a:pt x="1990977" y="1824804"/>
                  </a:lnTo>
                  <a:lnTo>
                    <a:pt x="1996383" y="1834021"/>
                  </a:lnTo>
                  <a:lnTo>
                    <a:pt x="2001153" y="1844191"/>
                  </a:lnTo>
                  <a:lnTo>
                    <a:pt x="2005924" y="1854043"/>
                  </a:lnTo>
                  <a:lnTo>
                    <a:pt x="2009740" y="1864532"/>
                  </a:lnTo>
                  <a:lnTo>
                    <a:pt x="2013874" y="1875656"/>
                  </a:lnTo>
                  <a:lnTo>
                    <a:pt x="2017054" y="1886779"/>
                  </a:lnTo>
                  <a:lnTo>
                    <a:pt x="2020234" y="1898539"/>
                  </a:lnTo>
                  <a:lnTo>
                    <a:pt x="2022778" y="1910616"/>
                  </a:lnTo>
                  <a:lnTo>
                    <a:pt x="2025322" y="1923011"/>
                  </a:lnTo>
                  <a:lnTo>
                    <a:pt x="2027230" y="1936042"/>
                  </a:lnTo>
                  <a:lnTo>
                    <a:pt x="2028820" y="1949391"/>
                  </a:lnTo>
                  <a:lnTo>
                    <a:pt x="2030092" y="1963375"/>
                  </a:lnTo>
                  <a:lnTo>
                    <a:pt x="2031364" y="1977677"/>
                  </a:lnTo>
                  <a:lnTo>
                    <a:pt x="2031682" y="1992933"/>
                  </a:lnTo>
                  <a:lnTo>
                    <a:pt x="2032000" y="2008188"/>
                  </a:lnTo>
                  <a:lnTo>
                    <a:pt x="1435100" y="2008188"/>
                  </a:lnTo>
                  <a:lnTo>
                    <a:pt x="1435100" y="1992297"/>
                  </a:lnTo>
                  <a:lnTo>
                    <a:pt x="1435418" y="1976724"/>
                  </a:lnTo>
                  <a:lnTo>
                    <a:pt x="1436054" y="1962104"/>
                  </a:lnTo>
                  <a:lnTo>
                    <a:pt x="1437008" y="1947802"/>
                  </a:lnTo>
                  <a:lnTo>
                    <a:pt x="1438280" y="1934135"/>
                  </a:lnTo>
                  <a:lnTo>
                    <a:pt x="1439552" y="1920787"/>
                  </a:lnTo>
                  <a:lnTo>
                    <a:pt x="1441460" y="1907438"/>
                  </a:lnTo>
                  <a:lnTo>
                    <a:pt x="1443368" y="1895361"/>
                  </a:lnTo>
                  <a:lnTo>
                    <a:pt x="1445912" y="1883601"/>
                  </a:lnTo>
                  <a:lnTo>
                    <a:pt x="1448456" y="1872159"/>
                  </a:lnTo>
                  <a:lnTo>
                    <a:pt x="1451637" y="1861036"/>
                  </a:lnTo>
                  <a:lnTo>
                    <a:pt x="1454817" y="1850547"/>
                  </a:lnTo>
                  <a:lnTo>
                    <a:pt x="1458951" y="1840059"/>
                  </a:lnTo>
                  <a:lnTo>
                    <a:pt x="1462767" y="1830524"/>
                  </a:lnTo>
                  <a:lnTo>
                    <a:pt x="1467537" y="1820672"/>
                  </a:lnTo>
                  <a:lnTo>
                    <a:pt x="1472625" y="1811773"/>
                  </a:lnTo>
                  <a:lnTo>
                    <a:pt x="1478349" y="1802556"/>
                  </a:lnTo>
                  <a:lnTo>
                    <a:pt x="1484073" y="1794292"/>
                  </a:lnTo>
                  <a:lnTo>
                    <a:pt x="1490433" y="1786029"/>
                  </a:lnTo>
                  <a:lnTo>
                    <a:pt x="1497430" y="1777766"/>
                  </a:lnTo>
                  <a:lnTo>
                    <a:pt x="1504744" y="1770138"/>
                  </a:lnTo>
                  <a:lnTo>
                    <a:pt x="1512376" y="1762510"/>
                  </a:lnTo>
                  <a:lnTo>
                    <a:pt x="1520644" y="1755200"/>
                  </a:lnTo>
                  <a:lnTo>
                    <a:pt x="1529548" y="1748208"/>
                  </a:lnTo>
                  <a:lnTo>
                    <a:pt x="1539089" y="1741534"/>
                  </a:lnTo>
                  <a:lnTo>
                    <a:pt x="1548947" y="1734859"/>
                  </a:lnTo>
                  <a:lnTo>
                    <a:pt x="1559441" y="1728185"/>
                  </a:lnTo>
                  <a:lnTo>
                    <a:pt x="1570571" y="1721828"/>
                  </a:lnTo>
                  <a:lnTo>
                    <a:pt x="1582338" y="1715472"/>
                  </a:lnTo>
                  <a:lnTo>
                    <a:pt x="1594740" y="1709115"/>
                  </a:lnTo>
                  <a:lnTo>
                    <a:pt x="1607460" y="1703077"/>
                  </a:lnTo>
                  <a:lnTo>
                    <a:pt x="1620816" y="1697038"/>
                  </a:lnTo>
                  <a:close/>
                  <a:moveTo>
                    <a:pt x="902871" y="1697038"/>
                  </a:moveTo>
                  <a:lnTo>
                    <a:pt x="903937" y="1698486"/>
                  </a:lnTo>
                  <a:lnTo>
                    <a:pt x="980372" y="1869126"/>
                  </a:lnTo>
                  <a:lnTo>
                    <a:pt x="1001527" y="1797092"/>
                  </a:lnTo>
                  <a:lnTo>
                    <a:pt x="999293" y="1796753"/>
                  </a:lnTo>
                  <a:lnTo>
                    <a:pt x="995791" y="1795497"/>
                  </a:lnTo>
                  <a:lnTo>
                    <a:pt x="991970" y="1794241"/>
                  </a:lnTo>
                  <a:lnTo>
                    <a:pt x="988786" y="1792670"/>
                  </a:lnTo>
                  <a:lnTo>
                    <a:pt x="985283" y="1790785"/>
                  </a:lnTo>
                  <a:lnTo>
                    <a:pt x="982417" y="1788901"/>
                  </a:lnTo>
                  <a:lnTo>
                    <a:pt x="979552" y="1786702"/>
                  </a:lnTo>
                  <a:lnTo>
                    <a:pt x="977323" y="1784189"/>
                  </a:lnTo>
                  <a:lnTo>
                    <a:pt x="975094" y="1781990"/>
                  </a:lnTo>
                  <a:lnTo>
                    <a:pt x="970636" y="1776965"/>
                  </a:lnTo>
                  <a:lnTo>
                    <a:pt x="967134" y="1771625"/>
                  </a:lnTo>
                  <a:lnTo>
                    <a:pt x="964268" y="1766599"/>
                  </a:lnTo>
                  <a:lnTo>
                    <a:pt x="962357" y="1761574"/>
                  </a:lnTo>
                  <a:lnTo>
                    <a:pt x="960129" y="1756862"/>
                  </a:lnTo>
                  <a:lnTo>
                    <a:pt x="958855" y="1752464"/>
                  </a:lnTo>
                  <a:lnTo>
                    <a:pt x="957581" y="1745868"/>
                  </a:lnTo>
                  <a:lnTo>
                    <a:pt x="957263" y="1743669"/>
                  </a:lnTo>
                  <a:lnTo>
                    <a:pt x="959810" y="1744926"/>
                  </a:lnTo>
                  <a:lnTo>
                    <a:pt x="967452" y="1748695"/>
                  </a:lnTo>
                  <a:lnTo>
                    <a:pt x="972865" y="1750894"/>
                  </a:lnTo>
                  <a:lnTo>
                    <a:pt x="979233" y="1753407"/>
                  </a:lnTo>
                  <a:lnTo>
                    <a:pt x="986238" y="1755291"/>
                  </a:lnTo>
                  <a:lnTo>
                    <a:pt x="994199" y="1756862"/>
                  </a:lnTo>
                  <a:lnTo>
                    <a:pt x="1002477" y="1758118"/>
                  </a:lnTo>
                  <a:lnTo>
                    <a:pt x="1011074" y="1758747"/>
                  </a:lnTo>
                  <a:lnTo>
                    <a:pt x="1015851" y="1758747"/>
                  </a:lnTo>
                  <a:lnTo>
                    <a:pt x="1020627" y="1758747"/>
                  </a:lnTo>
                  <a:lnTo>
                    <a:pt x="1025084" y="1758432"/>
                  </a:lnTo>
                  <a:lnTo>
                    <a:pt x="1029861" y="1757490"/>
                  </a:lnTo>
                  <a:lnTo>
                    <a:pt x="1034955" y="1756862"/>
                  </a:lnTo>
                  <a:lnTo>
                    <a:pt x="1039731" y="1755605"/>
                  </a:lnTo>
                  <a:lnTo>
                    <a:pt x="1044507" y="1754035"/>
                  </a:lnTo>
                  <a:lnTo>
                    <a:pt x="1049284" y="1751836"/>
                  </a:lnTo>
                  <a:lnTo>
                    <a:pt x="1054378" y="1749637"/>
                  </a:lnTo>
                  <a:lnTo>
                    <a:pt x="1059154" y="1747125"/>
                  </a:lnTo>
                  <a:lnTo>
                    <a:pt x="1063612" y="1743669"/>
                  </a:lnTo>
                  <a:lnTo>
                    <a:pt x="1068388" y="1739900"/>
                  </a:lnTo>
                  <a:lnTo>
                    <a:pt x="1068070" y="1742727"/>
                  </a:lnTo>
                  <a:lnTo>
                    <a:pt x="1067114" y="1749009"/>
                  </a:lnTo>
                  <a:lnTo>
                    <a:pt x="1066159" y="1753407"/>
                  </a:lnTo>
                  <a:lnTo>
                    <a:pt x="1064886" y="1758118"/>
                  </a:lnTo>
                  <a:lnTo>
                    <a:pt x="1062657" y="1763144"/>
                  </a:lnTo>
                  <a:lnTo>
                    <a:pt x="1060428" y="1768484"/>
                  </a:lnTo>
                  <a:lnTo>
                    <a:pt x="1057562" y="1774138"/>
                  </a:lnTo>
                  <a:lnTo>
                    <a:pt x="1054060" y="1779163"/>
                  </a:lnTo>
                  <a:lnTo>
                    <a:pt x="1049920" y="1783875"/>
                  </a:lnTo>
                  <a:lnTo>
                    <a:pt x="1047691" y="1786388"/>
                  </a:lnTo>
                  <a:lnTo>
                    <a:pt x="1044826" y="1788587"/>
                  </a:lnTo>
                  <a:lnTo>
                    <a:pt x="1042279" y="1790471"/>
                  </a:lnTo>
                  <a:lnTo>
                    <a:pt x="1039413" y="1792356"/>
                  </a:lnTo>
                  <a:lnTo>
                    <a:pt x="1036229" y="1793927"/>
                  </a:lnTo>
                  <a:lnTo>
                    <a:pt x="1033045" y="1795497"/>
                  </a:lnTo>
                  <a:lnTo>
                    <a:pt x="1030775" y="1796108"/>
                  </a:lnTo>
                  <a:lnTo>
                    <a:pt x="1041937" y="1866254"/>
                  </a:lnTo>
                  <a:lnTo>
                    <a:pt x="1126943" y="1698990"/>
                  </a:lnTo>
                  <a:lnTo>
                    <a:pt x="1138014" y="1704984"/>
                  </a:lnTo>
                  <a:lnTo>
                    <a:pt x="1149120" y="1711340"/>
                  </a:lnTo>
                  <a:lnTo>
                    <a:pt x="1159592" y="1717697"/>
                  </a:lnTo>
                  <a:lnTo>
                    <a:pt x="1170382" y="1724053"/>
                  </a:lnTo>
                  <a:lnTo>
                    <a:pt x="1180536" y="1730728"/>
                  </a:lnTo>
                  <a:lnTo>
                    <a:pt x="1190056" y="1737402"/>
                  </a:lnTo>
                  <a:lnTo>
                    <a:pt x="1199576" y="1744394"/>
                  </a:lnTo>
                  <a:lnTo>
                    <a:pt x="1208461" y="1751386"/>
                  </a:lnTo>
                  <a:lnTo>
                    <a:pt x="1217029" y="1758378"/>
                  </a:lnTo>
                  <a:lnTo>
                    <a:pt x="1225280" y="1766324"/>
                  </a:lnTo>
                  <a:lnTo>
                    <a:pt x="1233213" y="1773634"/>
                  </a:lnTo>
                  <a:lnTo>
                    <a:pt x="1240512" y="1781579"/>
                  </a:lnTo>
                  <a:lnTo>
                    <a:pt x="1247493" y="1789525"/>
                  </a:lnTo>
                  <a:lnTo>
                    <a:pt x="1254474" y="1797788"/>
                  </a:lnTo>
                  <a:lnTo>
                    <a:pt x="1260821" y="1806688"/>
                  </a:lnTo>
                  <a:lnTo>
                    <a:pt x="1266850" y="1815269"/>
                  </a:lnTo>
                  <a:lnTo>
                    <a:pt x="1272245" y="1824804"/>
                  </a:lnTo>
                  <a:lnTo>
                    <a:pt x="1277639" y="1834021"/>
                  </a:lnTo>
                  <a:lnTo>
                    <a:pt x="1282399" y="1844191"/>
                  </a:lnTo>
                  <a:lnTo>
                    <a:pt x="1286842" y="1854043"/>
                  </a:lnTo>
                  <a:lnTo>
                    <a:pt x="1291285" y="1864532"/>
                  </a:lnTo>
                  <a:lnTo>
                    <a:pt x="1294775" y="1875656"/>
                  </a:lnTo>
                  <a:lnTo>
                    <a:pt x="1298583" y="1886779"/>
                  </a:lnTo>
                  <a:lnTo>
                    <a:pt x="1301439" y="1898539"/>
                  </a:lnTo>
                  <a:lnTo>
                    <a:pt x="1304295" y="1910616"/>
                  </a:lnTo>
                  <a:lnTo>
                    <a:pt x="1306517" y="1923011"/>
                  </a:lnTo>
                  <a:lnTo>
                    <a:pt x="1308421" y="1936042"/>
                  </a:lnTo>
                  <a:lnTo>
                    <a:pt x="1310325" y="1949391"/>
                  </a:lnTo>
                  <a:lnTo>
                    <a:pt x="1311594" y="1963375"/>
                  </a:lnTo>
                  <a:lnTo>
                    <a:pt x="1312228" y="1977677"/>
                  </a:lnTo>
                  <a:lnTo>
                    <a:pt x="1312863" y="1992933"/>
                  </a:lnTo>
                  <a:lnTo>
                    <a:pt x="1312863" y="2008188"/>
                  </a:lnTo>
                  <a:lnTo>
                    <a:pt x="717550" y="2008188"/>
                  </a:lnTo>
                  <a:lnTo>
                    <a:pt x="717867" y="1992297"/>
                  </a:lnTo>
                  <a:lnTo>
                    <a:pt x="718185" y="1976724"/>
                  </a:lnTo>
                  <a:lnTo>
                    <a:pt x="718819" y="1962104"/>
                  </a:lnTo>
                  <a:lnTo>
                    <a:pt x="719454" y="1947802"/>
                  </a:lnTo>
                  <a:lnTo>
                    <a:pt x="720723" y="1934135"/>
                  </a:lnTo>
                  <a:lnTo>
                    <a:pt x="721993" y="1920787"/>
                  </a:lnTo>
                  <a:lnTo>
                    <a:pt x="723897" y="1907438"/>
                  </a:lnTo>
                  <a:lnTo>
                    <a:pt x="725801" y="1895361"/>
                  </a:lnTo>
                  <a:lnTo>
                    <a:pt x="728022" y="1883601"/>
                  </a:lnTo>
                  <a:lnTo>
                    <a:pt x="730878" y="1872159"/>
                  </a:lnTo>
                  <a:lnTo>
                    <a:pt x="734051" y="1861036"/>
                  </a:lnTo>
                  <a:lnTo>
                    <a:pt x="737542" y="1850547"/>
                  </a:lnTo>
                  <a:lnTo>
                    <a:pt x="741033" y="1840059"/>
                  </a:lnTo>
                  <a:lnTo>
                    <a:pt x="745475" y="1830524"/>
                  </a:lnTo>
                  <a:lnTo>
                    <a:pt x="750235" y="1820672"/>
                  </a:lnTo>
                  <a:lnTo>
                    <a:pt x="755313" y="1811773"/>
                  </a:lnTo>
                  <a:lnTo>
                    <a:pt x="760390" y="1802556"/>
                  </a:lnTo>
                  <a:lnTo>
                    <a:pt x="766419" y="1794292"/>
                  </a:lnTo>
                  <a:lnTo>
                    <a:pt x="772766" y="1786029"/>
                  </a:lnTo>
                  <a:lnTo>
                    <a:pt x="779430" y="1777766"/>
                  </a:lnTo>
                  <a:lnTo>
                    <a:pt x="786728" y="1770138"/>
                  </a:lnTo>
                  <a:lnTo>
                    <a:pt x="794979" y="1762510"/>
                  </a:lnTo>
                  <a:lnTo>
                    <a:pt x="802912" y="1755200"/>
                  </a:lnTo>
                  <a:lnTo>
                    <a:pt x="811797" y="1748208"/>
                  </a:lnTo>
                  <a:lnTo>
                    <a:pt x="821317" y="1741534"/>
                  </a:lnTo>
                  <a:lnTo>
                    <a:pt x="831155" y="1734859"/>
                  </a:lnTo>
                  <a:lnTo>
                    <a:pt x="841627" y="1728185"/>
                  </a:lnTo>
                  <a:lnTo>
                    <a:pt x="852733" y="1721828"/>
                  </a:lnTo>
                  <a:lnTo>
                    <a:pt x="864157" y="1715472"/>
                  </a:lnTo>
                  <a:lnTo>
                    <a:pt x="876533" y="1709115"/>
                  </a:lnTo>
                  <a:lnTo>
                    <a:pt x="889544" y="1703077"/>
                  </a:lnTo>
                  <a:lnTo>
                    <a:pt x="902871" y="1697038"/>
                  </a:lnTo>
                  <a:close/>
                  <a:moveTo>
                    <a:pt x="185540" y="1697038"/>
                  </a:moveTo>
                  <a:lnTo>
                    <a:pt x="186040" y="1697719"/>
                  </a:lnTo>
                  <a:lnTo>
                    <a:pt x="262534" y="1869986"/>
                  </a:lnTo>
                  <a:lnTo>
                    <a:pt x="283868" y="1797044"/>
                  </a:lnTo>
                  <a:lnTo>
                    <a:pt x="281820" y="1796753"/>
                  </a:lnTo>
                  <a:lnTo>
                    <a:pt x="278021" y="1795497"/>
                  </a:lnTo>
                  <a:lnTo>
                    <a:pt x="274538" y="1794241"/>
                  </a:lnTo>
                  <a:lnTo>
                    <a:pt x="271056" y="1792670"/>
                  </a:lnTo>
                  <a:lnTo>
                    <a:pt x="268207" y="1790785"/>
                  </a:lnTo>
                  <a:lnTo>
                    <a:pt x="265041" y="1788901"/>
                  </a:lnTo>
                  <a:lnTo>
                    <a:pt x="262508" y="1786702"/>
                  </a:lnTo>
                  <a:lnTo>
                    <a:pt x="259975" y="1784189"/>
                  </a:lnTo>
                  <a:lnTo>
                    <a:pt x="257442" y="1781990"/>
                  </a:lnTo>
                  <a:lnTo>
                    <a:pt x="253643" y="1776965"/>
                  </a:lnTo>
                  <a:lnTo>
                    <a:pt x="249844" y="1771625"/>
                  </a:lnTo>
                  <a:lnTo>
                    <a:pt x="247311" y="1766599"/>
                  </a:lnTo>
                  <a:lnTo>
                    <a:pt x="244778" y="1761574"/>
                  </a:lnTo>
                  <a:lnTo>
                    <a:pt x="243195" y="1756862"/>
                  </a:lnTo>
                  <a:lnTo>
                    <a:pt x="241929" y="1752464"/>
                  </a:lnTo>
                  <a:lnTo>
                    <a:pt x="240030" y="1745868"/>
                  </a:lnTo>
                  <a:lnTo>
                    <a:pt x="239713" y="1743669"/>
                  </a:lnTo>
                  <a:lnTo>
                    <a:pt x="242562" y="1744926"/>
                  </a:lnTo>
                  <a:lnTo>
                    <a:pt x="250161" y="1748695"/>
                  </a:lnTo>
                  <a:lnTo>
                    <a:pt x="255543" y="1750894"/>
                  </a:lnTo>
                  <a:lnTo>
                    <a:pt x="261875" y="1753407"/>
                  </a:lnTo>
                  <a:lnTo>
                    <a:pt x="268840" y="1755291"/>
                  </a:lnTo>
                  <a:lnTo>
                    <a:pt x="276438" y="1756862"/>
                  </a:lnTo>
                  <a:lnTo>
                    <a:pt x="284669" y="1758118"/>
                  </a:lnTo>
                  <a:lnTo>
                    <a:pt x="293851" y="1758747"/>
                  </a:lnTo>
                  <a:lnTo>
                    <a:pt x="297966" y="1758747"/>
                  </a:lnTo>
                  <a:lnTo>
                    <a:pt x="302715" y="1758747"/>
                  </a:lnTo>
                  <a:lnTo>
                    <a:pt x="307464" y="1758432"/>
                  </a:lnTo>
                  <a:lnTo>
                    <a:pt x="312530" y="1757490"/>
                  </a:lnTo>
                  <a:lnTo>
                    <a:pt x="316962" y="1756862"/>
                  </a:lnTo>
                  <a:lnTo>
                    <a:pt x="322028" y="1755605"/>
                  </a:lnTo>
                  <a:lnTo>
                    <a:pt x="326777" y="1754035"/>
                  </a:lnTo>
                  <a:lnTo>
                    <a:pt x="331526" y="1751836"/>
                  </a:lnTo>
                  <a:lnTo>
                    <a:pt x="336274" y="1749637"/>
                  </a:lnTo>
                  <a:lnTo>
                    <a:pt x="341023" y="1747125"/>
                  </a:lnTo>
                  <a:lnTo>
                    <a:pt x="346089" y="1743669"/>
                  </a:lnTo>
                  <a:lnTo>
                    <a:pt x="350838" y="1739900"/>
                  </a:lnTo>
                  <a:lnTo>
                    <a:pt x="350521" y="1742727"/>
                  </a:lnTo>
                  <a:lnTo>
                    <a:pt x="348938" y="1749009"/>
                  </a:lnTo>
                  <a:lnTo>
                    <a:pt x="347989" y="1753407"/>
                  </a:lnTo>
                  <a:lnTo>
                    <a:pt x="346722" y="1758118"/>
                  </a:lnTo>
                  <a:lnTo>
                    <a:pt x="345139" y="1763144"/>
                  </a:lnTo>
                  <a:lnTo>
                    <a:pt x="342606" y="1768484"/>
                  </a:lnTo>
                  <a:lnTo>
                    <a:pt x="339757" y="1774138"/>
                  </a:lnTo>
                  <a:lnTo>
                    <a:pt x="336274" y="1779163"/>
                  </a:lnTo>
                  <a:lnTo>
                    <a:pt x="332159" y="1783875"/>
                  </a:lnTo>
                  <a:lnTo>
                    <a:pt x="329626" y="1786388"/>
                  </a:lnTo>
                  <a:lnTo>
                    <a:pt x="327410" y="1788587"/>
                  </a:lnTo>
                  <a:lnTo>
                    <a:pt x="324877" y="1790471"/>
                  </a:lnTo>
                  <a:lnTo>
                    <a:pt x="321711" y="1792356"/>
                  </a:lnTo>
                  <a:lnTo>
                    <a:pt x="318862" y="1793927"/>
                  </a:lnTo>
                  <a:lnTo>
                    <a:pt x="315379" y="1795497"/>
                  </a:lnTo>
                  <a:lnTo>
                    <a:pt x="313294" y="1796061"/>
                  </a:lnTo>
                  <a:lnTo>
                    <a:pt x="324147" y="1864546"/>
                  </a:lnTo>
                  <a:lnTo>
                    <a:pt x="406919" y="1700746"/>
                  </a:lnTo>
                  <a:lnTo>
                    <a:pt x="408505" y="1698627"/>
                  </a:lnTo>
                  <a:lnTo>
                    <a:pt x="419923" y="1704984"/>
                  </a:lnTo>
                  <a:lnTo>
                    <a:pt x="431023" y="1711340"/>
                  </a:lnTo>
                  <a:lnTo>
                    <a:pt x="442124" y="1717697"/>
                  </a:lnTo>
                  <a:lnTo>
                    <a:pt x="452590" y="1724053"/>
                  </a:lnTo>
                  <a:lnTo>
                    <a:pt x="462422" y="1730728"/>
                  </a:lnTo>
                  <a:lnTo>
                    <a:pt x="472254" y="1737402"/>
                  </a:lnTo>
                  <a:lnTo>
                    <a:pt x="481452" y="1744394"/>
                  </a:lnTo>
                  <a:lnTo>
                    <a:pt x="490333" y="1751386"/>
                  </a:lnTo>
                  <a:lnTo>
                    <a:pt x="499213" y="1758378"/>
                  </a:lnTo>
                  <a:lnTo>
                    <a:pt x="507459" y="1766324"/>
                  </a:lnTo>
                  <a:lnTo>
                    <a:pt x="515071" y="1773634"/>
                  </a:lnTo>
                  <a:lnTo>
                    <a:pt x="522683" y="1781579"/>
                  </a:lnTo>
                  <a:lnTo>
                    <a:pt x="529978" y="1789525"/>
                  </a:lnTo>
                  <a:lnTo>
                    <a:pt x="536638" y="1797788"/>
                  </a:lnTo>
                  <a:lnTo>
                    <a:pt x="542981" y="1806688"/>
                  </a:lnTo>
                  <a:lnTo>
                    <a:pt x="549008" y="1815269"/>
                  </a:lnTo>
                  <a:lnTo>
                    <a:pt x="554399" y="1824804"/>
                  </a:lnTo>
                  <a:lnTo>
                    <a:pt x="559791" y="1834021"/>
                  </a:lnTo>
                  <a:lnTo>
                    <a:pt x="564548" y="1844191"/>
                  </a:lnTo>
                  <a:lnTo>
                    <a:pt x="569306" y="1854043"/>
                  </a:lnTo>
                  <a:lnTo>
                    <a:pt x="573112" y="1864532"/>
                  </a:lnTo>
                  <a:lnTo>
                    <a:pt x="577235" y="1875656"/>
                  </a:lnTo>
                  <a:lnTo>
                    <a:pt x="580407" y="1886779"/>
                  </a:lnTo>
                  <a:lnTo>
                    <a:pt x="583578" y="1898539"/>
                  </a:lnTo>
                  <a:lnTo>
                    <a:pt x="586115" y="1910616"/>
                  </a:lnTo>
                  <a:lnTo>
                    <a:pt x="588653" y="1923011"/>
                  </a:lnTo>
                  <a:lnTo>
                    <a:pt x="590556" y="1936042"/>
                  </a:lnTo>
                  <a:lnTo>
                    <a:pt x="592142" y="1949391"/>
                  </a:lnTo>
                  <a:lnTo>
                    <a:pt x="593410" y="1963375"/>
                  </a:lnTo>
                  <a:lnTo>
                    <a:pt x="594679" y="1977677"/>
                  </a:lnTo>
                  <a:lnTo>
                    <a:pt x="594996" y="1992933"/>
                  </a:lnTo>
                  <a:lnTo>
                    <a:pt x="595313" y="2008188"/>
                  </a:lnTo>
                  <a:lnTo>
                    <a:pt x="0" y="2008188"/>
                  </a:lnTo>
                  <a:lnTo>
                    <a:pt x="0" y="1992297"/>
                  </a:lnTo>
                  <a:lnTo>
                    <a:pt x="317" y="1976724"/>
                  </a:lnTo>
                  <a:lnTo>
                    <a:pt x="952" y="1962104"/>
                  </a:lnTo>
                  <a:lnTo>
                    <a:pt x="2220" y="1947802"/>
                  </a:lnTo>
                  <a:lnTo>
                    <a:pt x="3172" y="1934135"/>
                  </a:lnTo>
                  <a:lnTo>
                    <a:pt x="4440" y="1920787"/>
                  </a:lnTo>
                  <a:lnTo>
                    <a:pt x="6343" y="1907438"/>
                  </a:lnTo>
                  <a:lnTo>
                    <a:pt x="8563" y="1895361"/>
                  </a:lnTo>
                  <a:lnTo>
                    <a:pt x="10784" y="1883601"/>
                  </a:lnTo>
                  <a:lnTo>
                    <a:pt x="13321" y="1872159"/>
                  </a:lnTo>
                  <a:lnTo>
                    <a:pt x="16492" y="1861036"/>
                  </a:lnTo>
                  <a:lnTo>
                    <a:pt x="19664" y="1850547"/>
                  </a:lnTo>
                  <a:lnTo>
                    <a:pt x="23787" y="1840059"/>
                  </a:lnTo>
                  <a:lnTo>
                    <a:pt x="27910" y="1830524"/>
                  </a:lnTo>
                  <a:lnTo>
                    <a:pt x="32351" y="1820672"/>
                  </a:lnTo>
                  <a:lnTo>
                    <a:pt x="37425" y="1811773"/>
                  </a:lnTo>
                  <a:lnTo>
                    <a:pt x="43134" y="1802556"/>
                  </a:lnTo>
                  <a:lnTo>
                    <a:pt x="48843" y="1794292"/>
                  </a:lnTo>
                  <a:lnTo>
                    <a:pt x="55186" y="1786029"/>
                  </a:lnTo>
                  <a:lnTo>
                    <a:pt x="62164" y="1777766"/>
                  </a:lnTo>
                  <a:lnTo>
                    <a:pt x="69459" y="1770138"/>
                  </a:lnTo>
                  <a:lnTo>
                    <a:pt x="77070" y="1762510"/>
                  </a:lnTo>
                  <a:lnTo>
                    <a:pt x="85317" y="1755200"/>
                  </a:lnTo>
                  <a:lnTo>
                    <a:pt x="94514" y="1748208"/>
                  </a:lnTo>
                  <a:lnTo>
                    <a:pt x="103712" y="1741534"/>
                  </a:lnTo>
                  <a:lnTo>
                    <a:pt x="113544" y="1734859"/>
                  </a:lnTo>
                  <a:lnTo>
                    <a:pt x="124010" y="1728185"/>
                  </a:lnTo>
                  <a:lnTo>
                    <a:pt x="135111" y="1721828"/>
                  </a:lnTo>
                  <a:lnTo>
                    <a:pt x="146846" y="1715472"/>
                  </a:lnTo>
                  <a:lnTo>
                    <a:pt x="159215" y="1709115"/>
                  </a:lnTo>
                  <a:lnTo>
                    <a:pt x="171902" y="1703077"/>
                  </a:lnTo>
                  <a:lnTo>
                    <a:pt x="185540" y="1697038"/>
                  </a:lnTo>
                  <a:close/>
                  <a:moveTo>
                    <a:pt x="1733551" y="1376363"/>
                  </a:moveTo>
                  <a:lnTo>
                    <a:pt x="1742737" y="1376998"/>
                  </a:lnTo>
                  <a:lnTo>
                    <a:pt x="1752557" y="1378268"/>
                  </a:lnTo>
                  <a:lnTo>
                    <a:pt x="1763644" y="1380491"/>
                  </a:lnTo>
                  <a:lnTo>
                    <a:pt x="1774731" y="1383348"/>
                  </a:lnTo>
                  <a:lnTo>
                    <a:pt x="1780433" y="1384936"/>
                  </a:lnTo>
                  <a:lnTo>
                    <a:pt x="1786135" y="1387158"/>
                  </a:lnTo>
                  <a:lnTo>
                    <a:pt x="1791520" y="1389063"/>
                  </a:lnTo>
                  <a:lnTo>
                    <a:pt x="1797222" y="1391603"/>
                  </a:lnTo>
                  <a:lnTo>
                    <a:pt x="1802924" y="1394461"/>
                  </a:lnTo>
                  <a:lnTo>
                    <a:pt x="1808309" y="1397001"/>
                  </a:lnTo>
                  <a:lnTo>
                    <a:pt x="1813694" y="1400493"/>
                  </a:lnTo>
                  <a:lnTo>
                    <a:pt x="1819079" y="1403986"/>
                  </a:lnTo>
                  <a:lnTo>
                    <a:pt x="1823831" y="1407796"/>
                  </a:lnTo>
                  <a:lnTo>
                    <a:pt x="1828582" y="1411606"/>
                  </a:lnTo>
                  <a:lnTo>
                    <a:pt x="1833334" y="1416051"/>
                  </a:lnTo>
                  <a:lnTo>
                    <a:pt x="1837769" y="1421131"/>
                  </a:lnTo>
                  <a:lnTo>
                    <a:pt x="1841570" y="1426211"/>
                  </a:lnTo>
                  <a:lnTo>
                    <a:pt x="1845371" y="1431608"/>
                  </a:lnTo>
                  <a:lnTo>
                    <a:pt x="1848222" y="1437006"/>
                  </a:lnTo>
                  <a:lnTo>
                    <a:pt x="1851390" y="1443038"/>
                  </a:lnTo>
                  <a:lnTo>
                    <a:pt x="1853607" y="1449388"/>
                  </a:lnTo>
                  <a:lnTo>
                    <a:pt x="1855508" y="1456373"/>
                  </a:lnTo>
                  <a:lnTo>
                    <a:pt x="1857408" y="1463676"/>
                  </a:lnTo>
                  <a:lnTo>
                    <a:pt x="1858359" y="1471296"/>
                  </a:lnTo>
                  <a:lnTo>
                    <a:pt x="1858675" y="1479233"/>
                  </a:lnTo>
                  <a:lnTo>
                    <a:pt x="1858675" y="1487488"/>
                  </a:lnTo>
                  <a:lnTo>
                    <a:pt x="1858042" y="1496378"/>
                  </a:lnTo>
                  <a:lnTo>
                    <a:pt x="1856775" y="1505586"/>
                  </a:lnTo>
                  <a:lnTo>
                    <a:pt x="1857408" y="1505586"/>
                  </a:lnTo>
                  <a:lnTo>
                    <a:pt x="1858992" y="1506221"/>
                  </a:lnTo>
                  <a:lnTo>
                    <a:pt x="1861210" y="1507491"/>
                  </a:lnTo>
                  <a:lnTo>
                    <a:pt x="1864377" y="1509713"/>
                  </a:lnTo>
                  <a:lnTo>
                    <a:pt x="1865644" y="1511301"/>
                  </a:lnTo>
                  <a:lnTo>
                    <a:pt x="1866912" y="1512888"/>
                  </a:lnTo>
                  <a:lnTo>
                    <a:pt x="1868179" y="1514793"/>
                  </a:lnTo>
                  <a:lnTo>
                    <a:pt x="1869446" y="1517651"/>
                  </a:lnTo>
                  <a:lnTo>
                    <a:pt x="1870396" y="1520191"/>
                  </a:lnTo>
                  <a:lnTo>
                    <a:pt x="1871030" y="1523683"/>
                  </a:lnTo>
                  <a:lnTo>
                    <a:pt x="1871663" y="1527176"/>
                  </a:lnTo>
                  <a:lnTo>
                    <a:pt x="1871663" y="1531621"/>
                  </a:lnTo>
                  <a:lnTo>
                    <a:pt x="1871663" y="1539558"/>
                  </a:lnTo>
                  <a:lnTo>
                    <a:pt x="1871030" y="1546543"/>
                  </a:lnTo>
                  <a:lnTo>
                    <a:pt x="1870079" y="1552893"/>
                  </a:lnTo>
                  <a:lnTo>
                    <a:pt x="1868495" y="1557973"/>
                  </a:lnTo>
                  <a:lnTo>
                    <a:pt x="1866912" y="1562418"/>
                  </a:lnTo>
                  <a:lnTo>
                    <a:pt x="1865011" y="1566228"/>
                  </a:lnTo>
                  <a:lnTo>
                    <a:pt x="1863110" y="1569721"/>
                  </a:lnTo>
                  <a:lnTo>
                    <a:pt x="1860576" y="1572578"/>
                  </a:lnTo>
                  <a:lnTo>
                    <a:pt x="1858359" y="1575753"/>
                  </a:lnTo>
                  <a:lnTo>
                    <a:pt x="1857092" y="1577341"/>
                  </a:lnTo>
                  <a:lnTo>
                    <a:pt x="1855508" y="1579881"/>
                  </a:lnTo>
                  <a:lnTo>
                    <a:pt x="1854241" y="1582421"/>
                  </a:lnTo>
                  <a:lnTo>
                    <a:pt x="1853290" y="1585596"/>
                  </a:lnTo>
                  <a:lnTo>
                    <a:pt x="1852340" y="1589406"/>
                  </a:lnTo>
                  <a:lnTo>
                    <a:pt x="1851707" y="1593851"/>
                  </a:lnTo>
                  <a:lnTo>
                    <a:pt x="1851073" y="1598931"/>
                  </a:lnTo>
                  <a:lnTo>
                    <a:pt x="1850439" y="1603693"/>
                  </a:lnTo>
                  <a:lnTo>
                    <a:pt x="1848856" y="1608773"/>
                  </a:lnTo>
                  <a:lnTo>
                    <a:pt x="1847588" y="1614171"/>
                  </a:lnTo>
                  <a:lnTo>
                    <a:pt x="1846005" y="1619568"/>
                  </a:lnTo>
                  <a:lnTo>
                    <a:pt x="1844104" y="1624966"/>
                  </a:lnTo>
                  <a:lnTo>
                    <a:pt x="1839669" y="1635444"/>
                  </a:lnTo>
                  <a:lnTo>
                    <a:pt x="1834284" y="1646239"/>
                  </a:lnTo>
                  <a:lnTo>
                    <a:pt x="1831433" y="1651636"/>
                  </a:lnTo>
                  <a:lnTo>
                    <a:pt x="1827949" y="1657034"/>
                  </a:lnTo>
                  <a:lnTo>
                    <a:pt x="1824781" y="1661796"/>
                  </a:lnTo>
                  <a:lnTo>
                    <a:pt x="1821296" y="1666876"/>
                  </a:lnTo>
                  <a:lnTo>
                    <a:pt x="1817178" y="1671956"/>
                  </a:lnTo>
                  <a:lnTo>
                    <a:pt x="1813694" y="1676719"/>
                  </a:lnTo>
                  <a:lnTo>
                    <a:pt x="1809576" y="1681164"/>
                  </a:lnTo>
                  <a:lnTo>
                    <a:pt x="1805458" y="1685926"/>
                  </a:lnTo>
                  <a:lnTo>
                    <a:pt x="1801023" y="1690371"/>
                  </a:lnTo>
                  <a:lnTo>
                    <a:pt x="1796588" y="1694181"/>
                  </a:lnTo>
                  <a:lnTo>
                    <a:pt x="1791837" y="1698309"/>
                  </a:lnTo>
                  <a:lnTo>
                    <a:pt x="1787085" y="1702119"/>
                  </a:lnTo>
                  <a:lnTo>
                    <a:pt x="1782333" y="1705294"/>
                  </a:lnTo>
                  <a:lnTo>
                    <a:pt x="1777265" y="1708469"/>
                  </a:lnTo>
                  <a:lnTo>
                    <a:pt x="1771880" y="1711009"/>
                  </a:lnTo>
                  <a:lnTo>
                    <a:pt x="1767128" y="1713549"/>
                  </a:lnTo>
                  <a:lnTo>
                    <a:pt x="1761743" y="1715771"/>
                  </a:lnTo>
                  <a:lnTo>
                    <a:pt x="1756041" y="1717676"/>
                  </a:lnTo>
                  <a:lnTo>
                    <a:pt x="1750656" y="1718946"/>
                  </a:lnTo>
                  <a:lnTo>
                    <a:pt x="1744954" y="1719899"/>
                  </a:lnTo>
                  <a:lnTo>
                    <a:pt x="1739253" y="1720534"/>
                  </a:lnTo>
                  <a:lnTo>
                    <a:pt x="1733551" y="1720851"/>
                  </a:lnTo>
                  <a:lnTo>
                    <a:pt x="1728166" y="1720534"/>
                  </a:lnTo>
                  <a:lnTo>
                    <a:pt x="1722464" y="1719899"/>
                  </a:lnTo>
                  <a:lnTo>
                    <a:pt x="1716762" y="1718946"/>
                  </a:lnTo>
                  <a:lnTo>
                    <a:pt x="1711060" y="1717676"/>
                  </a:lnTo>
                  <a:lnTo>
                    <a:pt x="1705675" y="1715771"/>
                  </a:lnTo>
                  <a:lnTo>
                    <a:pt x="1700290" y="1713549"/>
                  </a:lnTo>
                  <a:lnTo>
                    <a:pt x="1694904" y="1711009"/>
                  </a:lnTo>
                  <a:lnTo>
                    <a:pt x="1690153" y="1708469"/>
                  </a:lnTo>
                  <a:lnTo>
                    <a:pt x="1685085" y="1705294"/>
                  </a:lnTo>
                  <a:lnTo>
                    <a:pt x="1680016" y="1702119"/>
                  </a:lnTo>
                  <a:lnTo>
                    <a:pt x="1675265" y="1698309"/>
                  </a:lnTo>
                  <a:lnTo>
                    <a:pt x="1670830" y="1694181"/>
                  </a:lnTo>
                  <a:lnTo>
                    <a:pt x="1666395" y="1690371"/>
                  </a:lnTo>
                  <a:lnTo>
                    <a:pt x="1661960" y="1685926"/>
                  </a:lnTo>
                  <a:lnTo>
                    <a:pt x="1657842" y="1681164"/>
                  </a:lnTo>
                  <a:lnTo>
                    <a:pt x="1653724" y="1676719"/>
                  </a:lnTo>
                  <a:lnTo>
                    <a:pt x="1649606" y="1671956"/>
                  </a:lnTo>
                  <a:lnTo>
                    <a:pt x="1646122" y="1666876"/>
                  </a:lnTo>
                  <a:lnTo>
                    <a:pt x="1642637" y="1661796"/>
                  </a:lnTo>
                  <a:lnTo>
                    <a:pt x="1639469" y="1657034"/>
                  </a:lnTo>
                  <a:lnTo>
                    <a:pt x="1635985" y="1651636"/>
                  </a:lnTo>
                  <a:lnTo>
                    <a:pt x="1633134" y="1646239"/>
                  </a:lnTo>
                  <a:lnTo>
                    <a:pt x="1627749" y="1635444"/>
                  </a:lnTo>
                  <a:lnTo>
                    <a:pt x="1623314" y="1624966"/>
                  </a:lnTo>
                  <a:lnTo>
                    <a:pt x="1621413" y="1619568"/>
                  </a:lnTo>
                  <a:lnTo>
                    <a:pt x="1619830" y="1614171"/>
                  </a:lnTo>
                  <a:lnTo>
                    <a:pt x="1618246" y="1608773"/>
                  </a:lnTo>
                  <a:lnTo>
                    <a:pt x="1616979" y="1603693"/>
                  </a:lnTo>
                  <a:lnTo>
                    <a:pt x="1616028" y="1598931"/>
                  </a:lnTo>
                  <a:lnTo>
                    <a:pt x="1615395" y="1593851"/>
                  </a:lnTo>
                  <a:lnTo>
                    <a:pt x="1614761" y="1589406"/>
                  </a:lnTo>
                  <a:lnTo>
                    <a:pt x="1614128" y="1585596"/>
                  </a:lnTo>
                  <a:lnTo>
                    <a:pt x="1612861" y="1582421"/>
                  </a:lnTo>
                  <a:lnTo>
                    <a:pt x="1611593" y="1579881"/>
                  </a:lnTo>
                  <a:lnTo>
                    <a:pt x="1610326" y="1577341"/>
                  </a:lnTo>
                  <a:lnTo>
                    <a:pt x="1609059" y="1575753"/>
                  </a:lnTo>
                  <a:lnTo>
                    <a:pt x="1606842" y="1572578"/>
                  </a:lnTo>
                  <a:lnTo>
                    <a:pt x="1604308" y="1569721"/>
                  </a:lnTo>
                  <a:lnTo>
                    <a:pt x="1602090" y="1566228"/>
                  </a:lnTo>
                  <a:lnTo>
                    <a:pt x="1600506" y="1562418"/>
                  </a:lnTo>
                  <a:lnTo>
                    <a:pt x="1598606" y="1557973"/>
                  </a:lnTo>
                  <a:lnTo>
                    <a:pt x="1597339" y="1552893"/>
                  </a:lnTo>
                  <a:lnTo>
                    <a:pt x="1596388" y="1546543"/>
                  </a:lnTo>
                  <a:lnTo>
                    <a:pt x="1595755" y="1539558"/>
                  </a:lnTo>
                  <a:lnTo>
                    <a:pt x="1595438" y="1531621"/>
                  </a:lnTo>
                  <a:lnTo>
                    <a:pt x="1595755" y="1527176"/>
                  </a:lnTo>
                  <a:lnTo>
                    <a:pt x="1596072" y="1523683"/>
                  </a:lnTo>
                  <a:lnTo>
                    <a:pt x="1596705" y="1520191"/>
                  </a:lnTo>
                  <a:lnTo>
                    <a:pt x="1597656" y="1517651"/>
                  </a:lnTo>
                  <a:lnTo>
                    <a:pt x="1598923" y="1514793"/>
                  </a:lnTo>
                  <a:lnTo>
                    <a:pt x="1600506" y="1512888"/>
                  </a:lnTo>
                  <a:lnTo>
                    <a:pt x="1601774" y="1511301"/>
                  </a:lnTo>
                  <a:lnTo>
                    <a:pt x="1603041" y="1509713"/>
                  </a:lnTo>
                  <a:lnTo>
                    <a:pt x="1605575" y="1507491"/>
                  </a:lnTo>
                  <a:lnTo>
                    <a:pt x="1608426" y="1506221"/>
                  </a:lnTo>
                  <a:lnTo>
                    <a:pt x="1610010" y="1505586"/>
                  </a:lnTo>
                  <a:lnTo>
                    <a:pt x="1610643" y="1505586"/>
                  </a:lnTo>
                  <a:lnTo>
                    <a:pt x="1609376" y="1496378"/>
                  </a:lnTo>
                  <a:lnTo>
                    <a:pt x="1608743" y="1487488"/>
                  </a:lnTo>
                  <a:lnTo>
                    <a:pt x="1608426" y="1479233"/>
                  </a:lnTo>
                  <a:lnTo>
                    <a:pt x="1609059" y="1471296"/>
                  </a:lnTo>
                  <a:lnTo>
                    <a:pt x="1610010" y="1463676"/>
                  </a:lnTo>
                  <a:lnTo>
                    <a:pt x="1611277" y="1456373"/>
                  </a:lnTo>
                  <a:lnTo>
                    <a:pt x="1613494" y="1449388"/>
                  </a:lnTo>
                  <a:lnTo>
                    <a:pt x="1616028" y="1443038"/>
                  </a:lnTo>
                  <a:lnTo>
                    <a:pt x="1618879" y="1437006"/>
                  </a:lnTo>
                  <a:lnTo>
                    <a:pt x="1622047" y="1431608"/>
                  </a:lnTo>
                  <a:lnTo>
                    <a:pt x="1625848" y="1426211"/>
                  </a:lnTo>
                  <a:lnTo>
                    <a:pt x="1629649" y="1421131"/>
                  </a:lnTo>
                  <a:lnTo>
                    <a:pt x="1634084" y="1416051"/>
                  </a:lnTo>
                  <a:lnTo>
                    <a:pt x="1638519" y="1411606"/>
                  </a:lnTo>
                  <a:lnTo>
                    <a:pt x="1643271" y="1407796"/>
                  </a:lnTo>
                  <a:lnTo>
                    <a:pt x="1648339" y="1403986"/>
                  </a:lnTo>
                  <a:lnTo>
                    <a:pt x="1653407" y="1400493"/>
                  </a:lnTo>
                  <a:lnTo>
                    <a:pt x="1658792" y="1397001"/>
                  </a:lnTo>
                  <a:lnTo>
                    <a:pt x="1664494" y="1394461"/>
                  </a:lnTo>
                  <a:lnTo>
                    <a:pt x="1670196" y="1391603"/>
                  </a:lnTo>
                  <a:lnTo>
                    <a:pt x="1675581" y="1389063"/>
                  </a:lnTo>
                  <a:lnTo>
                    <a:pt x="1681283" y="1387158"/>
                  </a:lnTo>
                  <a:lnTo>
                    <a:pt x="1686985" y="1384936"/>
                  </a:lnTo>
                  <a:lnTo>
                    <a:pt x="1692687" y="1383348"/>
                  </a:lnTo>
                  <a:lnTo>
                    <a:pt x="1703774" y="1380491"/>
                  </a:lnTo>
                  <a:lnTo>
                    <a:pt x="1714228" y="1378268"/>
                  </a:lnTo>
                  <a:lnTo>
                    <a:pt x="1724364" y="1376998"/>
                  </a:lnTo>
                  <a:lnTo>
                    <a:pt x="1733551" y="1376363"/>
                  </a:lnTo>
                  <a:close/>
                  <a:moveTo>
                    <a:pt x="1015207" y="1376363"/>
                  </a:moveTo>
                  <a:lnTo>
                    <a:pt x="1024446" y="1376998"/>
                  </a:lnTo>
                  <a:lnTo>
                    <a:pt x="1034641" y="1378268"/>
                  </a:lnTo>
                  <a:lnTo>
                    <a:pt x="1045473" y="1380491"/>
                  </a:lnTo>
                  <a:lnTo>
                    <a:pt x="1056624" y="1383348"/>
                  </a:lnTo>
                  <a:lnTo>
                    <a:pt x="1062358" y="1384936"/>
                  </a:lnTo>
                  <a:lnTo>
                    <a:pt x="1068093" y="1387158"/>
                  </a:lnTo>
                  <a:lnTo>
                    <a:pt x="1073828" y="1389063"/>
                  </a:lnTo>
                  <a:lnTo>
                    <a:pt x="1079562" y="1391603"/>
                  </a:lnTo>
                  <a:lnTo>
                    <a:pt x="1084978" y="1394461"/>
                  </a:lnTo>
                  <a:lnTo>
                    <a:pt x="1090713" y="1397001"/>
                  </a:lnTo>
                  <a:lnTo>
                    <a:pt x="1095811" y="1400493"/>
                  </a:lnTo>
                  <a:lnTo>
                    <a:pt x="1100908" y="1403986"/>
                  </a:lnTo>
                  <a:lnTo>
                    <a:pt x="1106006" y="1407796"/>
                  </a:lnTo>
                  <a:lnTo>
                    <a:pt x="1111103" y="1411606"/>
                  </a:lnTo>
                  <a:lnTo>
                    <a:pt x="1115245" y="1416051"/>
                  </a:lnTo>
                  <a:lnTo>
                    <a:pt x="1119705" y="1421131"/>
                  </a:lnTo>
                  <a:lnTo>
                    <a:pt x="1123847" y="1426211"/>
                  </a:lnTo>
                  <a:lnTo>
                    <a:pt x="1127351" y="1431608"/>
                  </a:lnTo>
                  <a:lnTo>
                    <a:pt x="1130856" y="1437006"/>
                  </a:lnTo>
                  <a:lnTo>
                    <a:pt x="1133723" y="1443038"/>
                  </a:lnTo>
                  <a:lnTo>
                    <a:pt x="1136272" y="1449388"/>
                  </a:lnTo>
                  <a:lnTo>
                    <a:pt x="1138183" y="1456373"/>
                  </a:lnTo>
                  <a:lnTo>
                    <a:pt x="1139776" y="1463676"/>
                  </a:lnTo>
                  <a:lnTo>
                    <a:pt x="1140732" y="1471296"/>
                  </a:lnTo>
                  <a:lnTo>
                    <a:pt x="1141051" y="1479233"/>
                  </a:lnTo>
                  <a:lnTo>
                    <a:pt x="1141051" y="1487488"/>
                  </a:lnTo>
                  <a:lnTo>
                    <a:pt x="1140414" y="1496378"/>
                  </a:lnTo>
                  <a:lnTo>
                    <a:pt x="1139139" y="1505586"/>
                  </a:lnTo>
                  <a:lnTo>
                    <a:pt x="1139776" y="1505586"/>
                  </a:lnTo>
                  <a:lnTo>
                    <a:pt x="1141369" y="1506221"/>
                  </a:lnTo>
                  <a:lnTo>
                    <a:pt x="1143918" y="1507491"/>
                  </a:lnTo>
                  <a:lnTo>
                    <a:pt x="1146467" y="1509713"/>
                  </a:lnTo>
                  <a:lnTo>
                    <a:pt x="1148060" y="1511301"/>
                  </a:lnTo>
                  <a:lnTo>
                    <a:pt x="1149653" y="1512888"/>
                  </a:lnTo>
                  <a:lnTo>
                    <a:pt x="1150609" y="1514793"/>
                  </a:lnTo>
                  <a:lnTo>
                    <a:pt x="1151883" y="1517651"/>
                  </a:lnTo>
                  <a:lnTo>
                    <a:pt x="1152839" y="1520191"/>
                  </a:lnTo>
                  <a:lnTo>
                    <a:pt x="1153476" y="1523683"/>
                  </a:lnTo>
                  <a:lnTo>
                    <a:pt x="1153795" y="1527176"/>
                  </a:lnTo>
                  <a:lnTo>
                    <a:pt x="1154113" y="1531621"/>
                  </a:lnTo>
                  <a:lnTo>
                    <a:pt x="1153795" y="1539558"/>
                  </a:lnTo>
                  <a:lnTo>
                    <a:pt x="1153157" y="1546543"/>
                  </a:lnTo>
                  <a:lnTo>
                    <a:pt x="1152202" y="1552893"/>
                  </a:lnTo>
                  <a:lnTo>
                    <a:pt x="1150927" y="1557973"/>
                  </a:lnTo>
                  <a:lnTo>
                    <a:pt x="1149653" y="1562418"/>
                  </a:lnTo>
                  <a:lnTo>
                    <a:pt x="1147423" y="1566228"/>
                  </a:lnTo>
                  <a:lnTo>
                    <a:pt x="1145193" y="1569721"/>
                  </a:lnTo>
                  <a:lnTo>
                    <a:pt x="1142962" y="1572578"/>
                  </a:lnTo>
                  <a:lnTo>
                    <a:pt x="1140414" y="1575753"/>
                  </a:lnTo>
                  <a:lnTo>
                    <a:pt x="1139139" y="1577341"/>
                  </a:lnTo>
                  <a:lnTo>
                    <a:pt x="1137865" y="1579881"/>
                  </a:lnTo>
                  <a:lnTo>
                    <a:pt x="1136909" y="1582421"/>
                  </a:lnTo>
                  <a:lnTo>
                    <a:pt x="1135953" y="1585596"/>
                  </a:lnTo>
                  <a:lnTo>
                    <a:pt x="1134679" y="1589406"/>
                  </a:lnTo>
                  <a:lnTo>
                    <a:pt x="1134042" y="1593851"/>
                  </a:lnTo>
                  <a:lnTo>
                    <a:pt x="1133405" y="1598931"/>
                  </a:lnTo>
                  <a:lnTo>
                    <a:pt x="1132449" y="1603693"/>
                  </a:lnTo>
                  <a:lnTo>
                    <a:pt x="1131493" y="1608773"/>
                  </a:lnTo>
                  <a:lnTo>
                    <a:pt x="1129900" y="1614171"/>
                  </a:lnTo>
                  <a:lnTo>
                    <a:pt x="1127989" y="1619568"/>
                  </a:lnTo>
                  <a:lnTo>
                    <a:pt x="1126396" y="1624966"/>
                  </a:lnTo>
                  <a:lnTo>
                    <a:pt x="1121617" y="1635444"/>
                  </a:lnTo>
                  <a:lnTo>
                    <a:pt x="1116519" y="1646239"/>
                  </a:lnTo>
                  <a:lnTo>
                    <a:pt x="1113333" y="1651636"/>
                  </a:lnTo>
                  <a:lnTo>
                    <a:pt x="1110466" y="1657034"/>
                  </a:lnTo>
                  <a:lnTo>
                    <a:pt x="1106961" y="1661796"/>
                  </a:lnTo>
                  <a:lnTo>
                    <a:pt x="1103457" y="1666876"/>
                  </a:lnTo>
                  <a:lnTo>
                    <a:pt x="1099634" y="1671956"/>
                  </a:lnTo>
                  <a:lnTo>
                    <a:pt x="1095492" y="1676719"/>
                  </a:lnTo>
                  <a:lnTo>
                    <a:pt x="1091669" y="1681164"/>
                  </a:lnTo>
                  <a:lnTo>
                    <a:pt x="1087527" y="1685926"/>
                  </a:lnTo>
                  <a:lnTo>
                    <a:pt x="1083067" y="1690371"/>
                  </a:lnTo>
                  <a:lnTo>
                    <a:pt x="1078607" y="1694181"/>
                  </a:lnTo>
                  <a:lnTo>
                    <a:pt x="1073828" y="1698309"/>
                  </a:lnTo>
                  <a:lnTo>
                    <a:pt x="1069049" y="1702119"/>
                  </a:lnTo>
                  <a:lnTo>
                    <a:pt x="1063951" y="1705294"/>
                  </a:lnTo>
                  <a:lnTo>
                    <a:pt x="1059172" y="1708469"/>
                  </a:lnTo>
                  <a:lnTo>
                    <a:pt x="1054075" y="1711009"/>
                  </a:lnTo>
                  <a:lnTo>
                    <a:pt x="1048659" y="1713549"/>
                  </a:lnTo>
                  <a:lnTo>
                    <a:pt x="1043243" y="1715771"/>
                  </a:lnTo>
                  <a:lnTo>
                    <a:pt x="1037827" y="1717676"/>
                  </a:lnTo>
                  <a:lnTo>
                    <a:pt x="1032411" y="1718946"/>
                  </a:lnTo>
                  <a:lnTo>
                    <a:pt x="1026995" y="1719899"/>
                  </a:lnTo>
                  <a:lnTo>
                    <a:pt x="1020941" y="1720534"/>
                  </a:lnTo>
                  <a:lnTo>
                    <a:pt x="1015207" y="1720851"/>
                  </a:lnTo>
                  <a:lnTo>
                    <a:pt x="1009472" y="1720534"/>
                  </a:lnTo>
                  <a:lnTo>
                    <a:pt x="1003737" y="1719899"/>
                  </a:lnTo>
                  <a:lnTo>
                    <a:pt x="998003" y="1718946"/>
                  </a:lnTo>
                  <a:lnTo>
                    <a:pt x="992587" y="1717676"/>
                  </a:lnTo>
                  <a:lnTo>
                    <a:pt x="987489" y="1715771"/>
                  </a:lnTo>
                  <a:lnTo>
                    <a:pt x="982073" y="1713549"/>
                  </a:lnTo>
                  <a:lnTo>
                    <a:pt x="976657" y="1711009"/>
                  </a:lnTo>
                  <a:lnTo>
                    <a:pt x="971559" y="1708469"/>
                  </a:lnTo>
                  <a:lnTo>
                    <a:pt x="966462" y="1705294"/>
                  </a:lnTo>
                  <a:lnTo>
                    <a:pt x="961683" y="1702119"/>
                  </a:lnTo>
                  <a:lnTo>
                    <a:pt x="956904" y="1698309"/>
                  </a:lnTo>
                  <a:lnTo>
                    <a:pt x="952125" y="1694181"/>
                  </a:lnTo>
                  <a:lnTo>
                    <a:pt x="947346" y="1690371"/>
                  </a:lnTo>
                  <a:lnTo>
                    <a:pt x="943204" y="1685926"/>
                  </a:lnTo>
                  <a:lnTo>
                    <a:pt x="939063" y="1681164"/>
                  </a:lnTo>
                  <a:lnTo>
                    <a:pt x="934602" y="1676719"/>
                  </a:lnTo>
                  <a:lnTo>
                    <a:pt x="931098" y="1671956"/>
                  </a:lnTo>
                  <a:lnTo>
                    <a:pt x="927275" y="1666876"/>
                  </a:lnTo>
                  <a:lnTo>
                    <a:pt x="923770" y="1661796"/>
                  </a:lnTo>
                  <a:lnTo>
                    <a:pt x="920266" y="1657034"/>
                  </a:lnTo>
                  <a:lnTo>
                    <a:pt x="914212" y="1646239"/>
                  </a:lnTo>
                  <a:lnTo>
                    <a:pt x="908796" y="1635444"/>
                  </a:lnTo>
                  <a:lnTo>
                    <a:pt x="904336" y="1624966"/>
                  </a:lnTo>
                  <a:lnTo>
                    <a:pt x="902424" y="1619568"/>
                  </a:lnTo>
                  <a:lnTo>
                    <a:pt x="900832" y="1614171"/>
                  </a:lnTo>
                  <a:lnTo>
                    <a:pt x="899239" y="1608773"/>
                  </a:lnTo>
                  <a:lnTo>
                    <a:pt x="898283" y="1603693"/>
                  </a:lnTo>
                  <a:lnTo>
                    <a:pt x="897327" y="1598931"/>
                  </a:lnTo>
                  <a:lnTo>
                    <a:pt x="896690" y="1593851"/>
                  </a:lnTo>
                  <a:lnTo>
                    <a:pt x="895734" y="1589406"/>
                  </a:lnTo>
                  <a:lnTo>
                    <a:pt x="894778" y="1585596"/>
                  </a:lnTo>
                  <a:lnTo>
                    <a:pt x="893822" y="1582421"/>
                  </a:lnTo>
                  <a:lnTo>
                    <a:pt x="892548" y="1579881"/>
                  </a:lnTo>
                  <a:lnTo>
                    <a:pt x="891592" y="1577341"/>
                  </a:lnTo>
                  <a:lnTo>
                    <a:pt x="890318" y="1575753"/>
                  </a:lnTo>
                  <a:lnTo>
                    <a:pt x="887451" y="1572578"/>
                  </a:lnTo>
                  <a:lnTo>
                    <a:pt x="885220" y="1569721"/>
                  </a:lnTo>
                  <a:lnTo>
                    <a:pt x="882990" y="1566228"/>
                  </a:lnTo>
                  <a:lnTo>
                    <a:pt x="881079" y="1562418"/>
                  </a:lnTo>
                  <a:lnTo>
                    <a:pt x="879486" y="1557973"/>
                  </a:lnTo>
                  <a:lnTo>
                    <a:pt x="878211" y="1552893"/>
                  </a:lnTo>
                  <a:lnTo>
                    <a:pt x="877256" y="1546543"/>
                  </a:lnTo>
                  <a:lnTo>
                    <a:pt x="876300" y="1539558"/>
                  </a:lnTo>
                  <a:lnTo>
                    <a:pt x="876300" y="1531621"/>
                  </a:lnTo>
                  <a:lnTo>
                    <a:pt x="876300" y="1527176"/>
                  </a:lnTo>
                  <a:lnTo>
                    <a:pt x="877256" y="1523683"/>
                  </a:lnTo>
                  <a:lnTo>
                    <a:pt x="877893" y="1520191"/>
                  </a:lnTo>
                  <a:lnTo>
                    <a:pt x="878849" y="1517651"/>
                  </a:lnTo>
                  <a:lnTo>
                    <a:pt x="879804" y="1514793"/>
                  </a:lnTo>
                  <a:lnTo>
                    <a:pt x="881079" y="1512888"/>
                  </a:lnTo>
                  <a:lnTo>
                    <a:pt x="882353" y="1511301"/>
                  </a:lnTo>
                  <a:lnTo>
                    <a:pt x="883946" y="1509713"/>
                  </a:lnTo>
                  <a:lnTo>
                    <a:pt x="886813" y="1507491"/>
                  </a:lnTo>
                  <a:lnTo>
                    <a:pt x="889044" y="1506221"/>
                  </a:lnTo>
                  <a:lnTo>
                    <a:pt x="890955" y="1505586"/>
                  </a:lnTo>
                  <a:lnTo>
                    <a:pt x="891592" y="1505586"/>
                  </a:lnTo>
                  <a:lnTo>
                    <a:pt x="890318" y="1496378"/>
                  </a:lnTo>
                  <a:lnTo>
                    <a:pt x="889362" y="1487488"/>
                  </a:lnTo>
                  <a:lnTo>
                    <a:pt x="889362" y="1479233"/>
                  </a:lnTo>
                  <a:lnTo>
                    <a:pt x="889999" y="1471296"/>
                  </a:lnTo>
                  <a:lnTo>
                    <a:pt x="890955" y="1463676"/>
                  </a:lnTo>
                  <a:lnTo>
                    <a:pt x="892548" y="1456373"/>
                  </a:lnTo>
                  <a:lnTo>
                    <a:pt x="894460" y="1449388"/>
                  </a:lnTo>
                  <a:lnTo>
                    <a:pt x="897008" y="1443038"/>
                  </a:lnTo>
                  <a:lnTo>
                    <a:pt x="899876" y="1437006"/>
                  </a:lnTo>
                  <a:lnTo>
                    <a:pt x="903380" y="1431608"/>
                  </a:lnTo>
                  <a:lnTo>
                    <a:pt x="906885" y="1426211"/>
                  </a:lnTo>
                  <a:lnTo>
                    <a:pt x="910708" y="1421131"/>
                  </a:lnTo>
                  <a:lnTo>
                    <a:pt x="914850" y="1416051"/>
                  </a:lnTo>
                  <a:lnTo>
                    <a:pt x="919629" y="1411606"/>
                  </a:lnTo>
                  <a:lnTo>
                    <a:pt x="924407" y="1407796"/>
                  </a:lnTo>
                  <a:lnTo>
                    <a:pt x="929505" y="1403986"/>
                  </a:lnTo>
                  <a:lnTo>
                    <a:pt x="934602" y="1400493"/>
                  </a:lnTo>
                  <a:lnTo>
                    <a:pt x="940018" y="1397001"/>
                  </a:lnTo>
                  <a:lnTo>
                    <a:pt x="945435" y="1394461"/>
                  </a:lnTo>
                  <a:lnTo>
                    <a:pt x="951169" y="1391603"/>
                  </a:lnTo>
                  <a:lnTo>
                    <a:pt x="956904" y="1389063"/>
                  </a:lnTo>
                  <a:lnTo>
                    <a:pt x="962639" y="1387158"/>
                  </a:lnTo>
                  <a:lnTo>
                    <a:pt x="968373" y="1384936"/>
                  </a:lnTo>
                  <a:lnTo>
                    <a:pt x="974108" y="1383348"/>
                  </a:lnTo>
                  <a:lnTo>
                    <a:pt x="985259" y="1380491"/>
                  </a:lnTo>
                  <a:lnTo>
                    <a:pt x="996091" y="1378268"/>
                  </a:lnTo>
                  <a:lnTo>
                    <a:pt x="1006286" y="1376998"/>
                  </a:lnTo>
                  <a:lnTo>
                    <a:pt x="1015207" y="1376363"/>
                  </a:lnTo>
                  <a:close/>
                  <a:moveTo>
                    <a:pt x="297497" y="1376363"/>
                  </a:moveTo>
                  <a:lnTo>
                    <a:pt x="306726" y="1376998"/>
                  </a:lnTo>
                  <a:lnTo>
                    <a:pt x="316591" y="1378268"/>
                  </a:lnTo>
                  <a:lnTo>
                    <a:pt x="327729" y="1380491"/>
                  </a:lnTo>
                  <a:lnTo>
                    <a:pt x="338867" y="1383348"/>
                  </a:lnTo>
                  <a:lnTo>
                    <a:pt x="344595" y="1384936"/>
                  </a:lnTo>
                  <a:lnTo>
                    <a:pt x="350323" y="1387158"/>
                  </a:lnTo>
                  <a:lnTo>
                    <a:pt x="355733" y="1389063"/>
                  </a:lnTo>
                  <a:lnTo>
                    <a:pt x="361461" y="1391603"/>
                  </a:lnTo>
                  <a:lnTo>
                    <a:pt x="367189" y="1394461"/>
                  </a:lnTo>
                  <a:lnTo>
                    <a:pt x="372599" y="1397001"/>
                  </a:lnTo>
                  <a:lnTo>
                    <a:pt x="378009" y="1400493"/>
                  </a:lnTo>
                  <a:lnTo>
                    <a:pt x="383419" y="1403986"/>
                  </a:lnTo>
                  <a:lnTo>
                    <a:pt x="388510" y="1407796"/>
                  </a:lnTo>
                  <a:lnTo>
                    <a:pt x="392966" y="1411606"/>
                  </a:lnTo>
                  <a:lnTo>
                    <a:pt x="397739" y="1416051"/>
                  </a:lnTo>
                  <a:lnTo>
                    <a:pt x="402194" y="1421131"/>
                  </a:lnTo>
                  <a:lnTo>
                    <a:pt x="406013" y="1426211"/>
                  </a:lnTo>
                  <a:lnTo>
                    <a:pt x="409832" y="1431608"/>
                  </a:lnTo>
                  <a:lnTo>
                    <a:pt x="412696" y="1437006"/>
                  </a:lnTo>
                  <a:lnTo>
                    <a:pt x="415878" y="1443038"/>
                  </a:lnTo>
                  <a:lnTo>
                    <a:pt x="418106" y="1449388"/>
                  </a:lnTo>
                  <a:lnTo>
                    <a:pt x="420015" y="1456373"/>
                  </a:lnTo>
                  <a:lnTo>
                    <a:pt x="421924" y="1463676"/>
                  </a:lnTo>
                  <a:lnTo>
                    <a:pt x="422879" y="1471296"/>
                  </a:lnTo>
                  <a:lnTo>
                    <a:pt x="423197" y="1479233"/>
                  </a:lnTo>
                  <a:lnTo>
                    <a:pt x="423197" y="1487488"/>
                  </a:lnTo>
                  <a:lnTo>
                    <a:pt x="422561" y="1496378"/>
                  </a:lnTo>
                  <a:lnTo>
                    <a:pt x="421288" y="1505586"/>
                  </a:lnTo>
                  <a:lnTo>
                    <a:pt x="421924" y="1505586"/>
                  </a:lnTo>
                  <a:lnTo>
                    <a:pt x="423516" y="1506221"/>
                  </a:lnTo>
                  <a:lnTo>
                    <a:pt x="426061" y="1507491"/>
                  </a:lnTo>
                  <a:lnTo>
                    <a:pt x="428925" y="1509713"/>
                  </a:lnTo>
                  <a:lnTo>
                    <a:pt x="430198" y="1511301"/>
                  </a:lnTo>
                  <a:lnTo>
                    <a:pt x="431471" y="1512888"/>
                  </a:lnTo>
                  <a:lnTo>
                    <a:pt x="432744" y="1514793"/>
                  </a:lnTo>
                  <a:lnTo>
                    <a:pt x="434017" y="1517651"/>
                  </a:lnTo>
                  <a:lnTo>
                    <a:pt x="434972" y="1520191"/>
                  </a:lnTo>
                  <a:lnTo>
                    <a:pt x="435926" y="1523683"/>
                  </a:lnTo>
                  <a:lnTo>
                    <a:pt x="436245" y="1527176"/>
                  </a:lnTo>
                  <a:lnTo>
                    <a:pt x="436563" y="1531621"/>
                  </a:lnTo>
                  <a:lnTo>
                    <a:pt x="436245" y="1539558"/>
                  </a:lnTo>
                  <a:lnTo>
                    <a:pt x="435608" y="1546543"/>
                  </a:lnTo>
                  <a:lnTo>
                    <a:pt x="434653" y="1552893"/>
                  </a:lnTo>
                  <a:lnTo>
                    <a:pt x="433062" y="1557973"/>
                  </a:lnTo>
                  <a:lnTo>
                    <a:pt x="431471" y="1562418"/>
                  </a:lnTo>
                  <a:lnTo>
                    <a:pt x="429562" y="1566228"/>
                  </a:lnTo>
                  <a:lnTo>
                    <a:pt x="427652" y="1569721"/>
                  </a:lnTo>
                  <a:lnTo>
                    <a:pt x="425107" y="1572578"/>
                  </a:lnTo>
                  <a:lnTo>
                    <a:pt x="422879" y="1575753"/>
                  </a:lnTo>
                  <a:lnTo>
                    <a:pt x="421606" y="1577341"/>
                  </a:lnTo>
                  <a:lnTo>
                    <a:pt x="420015" y="1579881"/>
                  </a:lnTo>
                  <a:lnTo>
                    <a:pt x="418742" y="1582421"/>
                  </a:lnTo>
                  <a:lnTo>
                    <a:pt x="417787" y="1585596"/>
                  </a:lnTo>
                  <a:lnTo>
                    <a:pt x="416833" y="1589406"/>
                  </a:lnTo>
                  <a:lnTo>
                    <a:pt x="416515" y="1593851"/>
                  </a:lnTo>
                  <a:lnTo>
                    <a:pt x="415560" y="1598931"/>
                  </a:lnTo>
                  <a:lnTo>
                    <a:pt x="414923" y="1603693"/>
                  </a:lnTo>
                  <a:lnTo>
                    <a:pt x="413332" y="1608773"/>
                  </a:lnTo>
                  <a:lnTo>
                    <a:pt x="412059" y="1614171"/>
                  </a:lnTo>
                  <a:lnTo>
                    <a:pt x="410468" y="1619568"/>
                  </a:lnTo>
                  <a:lnTo>
                    <a:pt x="408559" y="1624966"/>
                  </a:lnTo>
                  <a:lnTo>
                    <a:pt x="404104" y="1635444"/>
                  </a:lnTo>
                  <a:lnTo>
                    <a:pt x="398694" y="1646239"/>
                  </a:lnTo>
                  <a:lnTo>
                    <a:pt x="395830" y="1651636"/>
                  </a:lnTo>
                  <a:lnTo>
                    <a:pt x="392329" y="1657034"/>
                  </a:lnTo>
                  <a:lnTo>
                    <a:pt x="389147" y="1661796"/>
                  </a:lnTo>
                  <a:lnTo>
                    <a:pt x="385646" y="1666876"/>
                  </a:lnTo>
                  <a:lnTo>
                    <a:pt x="381509" y="1671956"/>
                  </a:lnTo>
                  <a:lnTo>
                    <a:pt x="378009" y="1676719"/>
                  </a:lnTo>
                  <a:lnTo>
                    <a:pt x="373872" y="1681164"/>
                  </a:lnTo>
                  <a:lnTo>
                    <a:pt x="369735" y="1685926"/>
                  </a:lnTo>
                  <a:lnTo>
                    <a:pt x="365280" y="1690371"/>
                  </a:lnTo>
                  <a:lnTo>
                    <a:pt x="360825" y="1694181"/>
                  </a:lnTo>
                  <a:lnTo>
                    <a:pt x="356369" y="1698309"/>
                  </a:lnTo>
                  <a:lnTo>
                    <a:pt x="351278" y="1702119"/>
                  </a:lnTo>
                  <a:lnTo>
                    <a:pt x="346504" y="1705294"/>
                  </a:lnTo>
                  <a:lnTo>
                    <a:pt x="341413" y="1708469"/>
                  </a:lnTo>
                  <a:lnTo>
                    <a:pt x="336003" y="1711009"/>
                  </a:lnTo>
                  <a:lnTo>
                    <a:pt x="331229" y="1713549"/>
                  </a:lnTo>
                  <a:lnTo>
                    <a:pt x="325820" y="1715771"/>
                  </a:lnTo>
                  <a:lnTo>
                    <a:pt x="320092" y="1717676"/>
                  </a:lnTo>
                  <a:lnTo>
                    <a:pt x="314682" y="1718946"/>
                  </a:lnTo>
                  <a:lnTo>
                    <a:pt x="308954" y="1719899"/>
                  </a:lnTo>
                  <a:lnTo>
                    <a:pt x="303225" y="1720534"/>
                  </a:lnTo>
                  <a:lnTo>
                    <a:pt x="297497" y="1720851"/>
                  </a:lnTo>
                  <a:lnTo>
                    <a:pt x="292087" y="1720534"/>
                  </a:lnTo>
                  <a:lnTo>
                    <a:pt x="286359" y="1719899"/>
                  </a:lnTo>
                  <a:lnTo>
                    <a:pt x="280631" y="1718946"/>
                  </a:lnTo>
                  <a:lnTo>
                    <a:pt x="274903" y="1717676"/>
                  </a:lnTo>
                  <a:lnTo>
                    <a:pt x="269493" y="1715771"/>
                  </a:lnTo>
                  <a:lnTo>
                    <a:pt x="264083" y="1713549"/>
                  </a:lnTo>
                  <a:lnTo>
                    <a:pt x="258674" y="1711009"/>
                  </a:lnTo>
                  <a:lnTo>
                    <a:pt x="253900" y="1708469"/>
                  </a:lnTo>
                  <a:lnTo>
                    <a:pt x="248808" y="1705294"/>
                  </a:lnTo>
                  <a:lnTo>
                    <a:pt x="243717" y="1702119"/>
                  </a:lnTo>
                  <a:lnTo>
                    <a:pt x="238943" y="1698309"/>
                  </a:lnTo>
                  <a:lnTo>
                    <a:pt x="234488" y="1694181"/>
                  </a:lnTo>
                  <a:lnTo>
                    <a:pt x="230033" y="1690371"/>
                  </a:lnTo>
                  <a:lnTo>
                    <a:pt x="225578" y="1685926"/>
                  </a:lnTo>
                  <a:lnTo>
                    <a:pt x="221441" y="1681164"/>
                  </a:lnTo>
                  <a:lnTo>
                    <a:pt x="217304" y="1676719"/>
                  </a:lnTo>
                  <a:lnTo>
                    <a:pt x="213167" y="1671956"/>
                  </a:lnTo>
                  <a:lnTo>
                    <a:pt x="209666" y="1666876"/>
                  </a:lnTo>
                  <a:lnTo>
                    <a:pt x="206166" y="1661796"/>
                  </a:lnTo>
                  <a:lnTo>
                    <a:pt x="202984" y="1657034"/>
                  </a:lnTo>
                  <a:lnTo>
                    <a:pt x="196619" y="1646239"/>
                  </a:lnTo>
                  <a:lnTo>
                    <a:pt x="191209" y="1635444"/>
                  </a:lnTo>
                  <a:lnTo>
                    <a:pt x="186754" y="1624966"/>
                  </a:lnTo>
                  <a:lnTo>
                    <a:pt x="184845" y="1619568"/>
                  </a:lnTo>
                  <a:lnTo>
                    <a:pt x="183253" y="1614171"/>
                  </a:lnTo>
                  <a:lnTo>
                    <a:pt x="181981" y="1608773"/>
                  </a:lnTo>
                  <a:lnTo>
                    <a:pt x="180389" y="1603693"/>
                  </a:lnTo>
                  <a:lnTo>
                    <a:pt x="179435" y="1598931"/>
                  </a:lnTo>
                  <a:lnTo>
                    <a:pt x="178798" y="1593851"/>
                  </a:lnTo>
                  <a:lnTo>
                    <a:pt x="178162" y="1589406"/>
                  </a:lnTo>
                  <a:lnTo>
                    <a:pt x="177525" y="1585596"/>
                  </a:lnTo>
                  <a:lnTo>
                    <a:pt x="176252" y="1582421"/>
                  </a:lnTo>
                  <a:lnTo>
                    <a:pt x="174980" y="1579881"/>
                  </a:lnTo>
                  <a:lnTo>
                    <a:pt x="173707" y="1577341"/>
                  </a:lnTo>
                  <a:lnTo>
                    <a:pt x="172434" y="1575753"/>
                  </a:lnTo>
                  <a:lnTo>
                    <a:pt x="170206" y="1572578"/>
                  </a:lnTo>
                  <a:lnTo>
                    <a:pt x="167660" y="1569721"/>
                  </a:lnTo>
                  <a:lnTo>
                    <a:pt x="165433" y="1566228"/>
                  </a:lnTo>
                  <a:lnTo>
                    <a:pt x="163842" y="1562418"/>
                  </a:lnTo>
                  <a:lnTo>
                    <a:pt x="161932" y="1557973"/>
                  </a:lnTo>
                  <a:lnTo>
                    <a:pt x="160659" y="1552893"/>
                  </a:lnTo>
                  <a:lnTo>
                    <a:pt x="159705" y="1546543"/>
                  </a:lnTo>
                  <a:lnTo>
                    <a:pt x="159068" y="1539558"/>
                  </a:lnTo>
                  <a:lnTo>
                    <a:pt x="158750" y="1531621"/>
                  </a:lnTo>
                  <a:lnTo>
                    <a:pt x="159068" y="1527176"/>
                  </a:lnTo>
                  <a:lnTo>
                    <a:pt x="159386" y="1523683"/>
                  </a:lnTo>
                  <a:lnTo>
                    <a:pt x="160023" y="1520191"/>
                  </a:lnTo>
                  <a:lnTo>
                    <a:pt x="160978" y="1517651"/>
                  </a:lnTo>
                  <a:lnTo>
                    <a:pt x="162569" y="1514793"/>
                  </a:lnTo>
                  <a:lnTo>
                    <a:pt x="163842" y="1512888"/>
                  </a:lnTo>
                  <a:lnTo>
                    <a:pt x="165114" y="1511301"/>
                  </a:lnTo>
                  <a:lnTo>
                    <a:pt x="166387" y="1509713"/>
                  </a:lnTo>
                  <a:lnTo>
                    <a:pt x="169251" y="1507491"/>
                  </a:lnTo>
                  <a:lnTo>
                    <a:pt x="171797" y="1506221"/>
                  </a:lnTo>
                  <a:lnTo>
                    <a:pt x="173388" y="1505586"/>
                  </a:lnTo>
                  <a:lnTo>
                    <a:pt x="174025" y="1505586"/>
                  </a:lnTo>
                  <a:lnTo>
                    <a:pt x="172752" y="1496378"/>
                  </a:lnTo>
                  <a:lnTo>
                    <a:pt x="172116" y="1487488"/>
                  </a:lnTo>
                  <a:lnTo>
                    <a:pt x="171797" y="1479233"/>
                  </a:lnTo>
                  <a:lnTo>
                    <a:pt x="172434" y="1471296"/>
                  </a:lnTo>
                  <a:lnTo>
                    <a:pt x="173388" y="1463676"/>
                  </a:lnTo>
                  <a:lnTo>
                    <a:pt x="174661" y="1456373"/>
                  </a:lnTo>
                  <a:lnTo>
                    <a:pt x="176889" y="1449388"/>
                  </a:lnTo>
                  <a:lnTo>
                    <a:pt x="179435" y="1443038"/>
                  </a:lnTo>
                  <a:lnTo>
                    <a:pt x="182299" y="1437006"/>
                  </a:lnTo>
                  <a:lnTo>
                    <a:pt x="185481" y="1431608"/>
                  </a:lnTo>
                  <a:lnTo>
                    <a:pt x="189300" y="1426211"/>
                  </a:lnTo>
                  <a:lnTo>
                    <a:pt x="193119" y="1421131"/>
                  </a:lnTo>
                  <a:lnTo>
                    <a:pt x="197574" y="1416051"/>
                  </a:lnTo>
                  <a:lnTo>
                    <a:pt x="202029" y="1411606"/>
                  </a:lnTo>
                  <a:lnTo>
                    <a:pt x="206802" y="1407796"/>
                  </a:lnTo>
                  <a:lnTo>
                    <a:pt x="211894" y="1403986"/>
                  </a:lnTo>
                  <a:lnTo>
                    <a:pt x="216986" y="1400493"/>
                  </a:lnTo>
                  <a:lnTo>
                    <a:pt x="222396" y="1397001"/>
                  </a:lnTo>
                  <a:lnTo>
                    <a:pt x="228124" y="1394461"/>
                  </a:lnTo>
                  <a:lnTo>
                    <a:pt x="233852" y="1391603"/>
                  </a:lnTo>
                  <a:lnTo>
                    <a:pt x="239262" y="1389063"/>
                  </a:lnTo>
                  <a:lnTo>
                    <a:pt x="244990" y="1387158"/>
                  </a:lnTo>
                  <a:lnTo>
                    <a:pt x="250718" y="1384936"/>
                  </a:lnTo>
                  <a:lnTo>
                    <a:pt x="256446" y="1383348"/>
                  </a:lnTo>
                  <a:lnTo>
                    <a:pt x="267584" y="1380491"/>
                  </a:lnTo>
                  <a:lnTo>
                    <a:pt x="278085" y="1378268"/>
                  </a:lnTo>
                  <a:lnTo>
                    <a:pt x="288269" y="1376998"/>
                  </a:lnTo>
                  <a:lnTo>
                    <a:pt x="297497" y="1376363"/>
                  </a:lnTo>
                  <a:close/>
                  <a:moveTo>
                    <a:pt x="1006793" y="977900"/>
                  </a:moveTo>
                  <a:lnTo>
                    <a:pt x="1009651" y="977900"/>
                  </a:lnTo>
                  <a:lnTo>
                    <a:pt x="1012508" y="977900"/>
                  </a:lnTo>
                  <a:lnTo>
                    <a:pt x="1015683" y="978536"/>
                  </a:lnTo>
                  <a:lnTo>
                    <a:pt x="1018541" y="979173"/>
                  </a:lnTo>
                  <a:lnTo>
                    <a:pt x="1021398" y="980445"/>
                  </a:lnTo>
                  <a:lnTo>
                    <a:pt x="1023938" y="981718"/>
                  </a:lnTo>
                  <a:lnTo>
                    <a:pt x="1026478" y="982990"/>
                  </a:lnTo>
                  <a:lnTo>
                    <a:pt x="1028701" y="984581"/>
                  </a:lnTo>
                  <a:lnTo>
                    <a:pt x="1030923" y="986807"/>
                  </a:lnTo>
                  <a:lnTo>
                    <a:pt x="1032828" y="989034"/>
                  </a:lnTo>
                  <a:lnTo>
                    <a:pt x="1034733" y="991261"/>
                  </a:lnTo>
                  <a:lnTo>
                    <a:pt x="1036003" y="993806"/>
                  </a:lnTo>
                  <a:lnTo>
                    <a:pt x="1037273" y="996351"/>
                  </a:lnTo>
                  <a:lnTo>
                    <a:pt x="1038226" y="998896"/>
                  </a:lnTo>
                  <a:lnTo>
                    <a:pt x="1039178" y="1002077"/>
                  </a:lnTo>
                  <a:lnTo>
                    <a:pt x="1039496" y="1004940"/>
                  </a:lnTo>
                  <a:lnTo>
                    <a:pt x="1039813" y="1008121"/>
                  </a:lnTo>
                  <a:lnTo>
                    <a:pt x="1039813" y="1276292"/>
                  </a:lnTo>
                  <a:lnTo>
                    <a:pt x="1039496" y="1279473"/>
                  </a:lnTo>
                  <a:lnTo>
                    <a:pt x="1039178" y="1282336"/>
                  </a:lnTo>
                  <a:lnTo>
                    <a:pt x="1038226" y="1285199"/>
                  </a:lnTo>
                  <a:lnTo>
                    <a:pt x="1037273" y="1288062"/>
                  </a:lnTo>
                  <a:lnTo>
                    <a:pt x="1036003" y="1290925"/>
                  </a:lnTo>
                  <a:lnTo>
                    <a:pt x="1034733" y="1293152"/>
                  </a:lnTo>
                  <a:lnTo>
                    <a:pt x="1032828" y="1295379"/>
                  </a:lnTo>
                  <a:lnTo>
                    <a:pt x="1030923" y="1297606"/>
                  </a:lnTo>
                  <a:lnTo>
                    <a:pt x="1028701" y="1299515"/>
                  </a:lnTo>
                  <a:lnTo>
                    <a:pt x="1026478" y="1301105"/>
                  </a:lnTo>
                  <a:lnTo>
                    <a:pt x="1023938" y="1303014"/>
                  </a:lnTo>
                  <a:lnTo>
                    <a:pt x="1021398" y="1304286"/>
                  </a:lnTo>
                  <a:lnTo>
                    <a:pt x="1018541" y="1305241"/>
                  </a:lnTo>
                  <a:lnTo>
                    <a:pt x="1015683" y="1305877"/>
                  </a:lnTo>
                  <a:lnTo>
                    <a:pt x="1012508" y="1306195"/>
                  </a:lnTo>
                  <a:lnTo>
                    <a:pt x="1009651" y="1306513"/>
                  </a:lnTo>
                  <a:lnTo>
                    <a:pt x="1006793" y="1306195"/>
                  </a:lnTo>
                  <a:lnTo>
                    <a:pt x="1003618" y="1305877"/>
                  </a:lnTo>
                  <a:lnTo>
                    <a:pt x="1000761" y="1305241"/>
                  </a:lnTo>
                  <a:lnTo>
                    <a:pt x="997903" y="1304286"/>
                  </a:lnTo>
                  <a:lnTo>
                    <a:pt x="995363" y="1303014"/>
                  </a:lnTo>
                  <a:lnTo>
                    <a:pt x="992506" y="1301105"/>
                  </a:lnTo>
                  <a:lnTo>
                    <a:pt x="990601" y="1299515"/>
                  </a:lnTo>
                  <a:lnTo>
                    <a:pt x="988378" y="1297606"/>
                  </a:lnTo>
                  <a:lnTo>
                    <a:pt x="986156" y="1295379"/>
                  </a:lnTo>
                  <a:lnTo>
                    <a:pt x="984568" y="1293152"/>
                  </a:lnTo>
                  <a:lnTo>
                    <a:pt x="983298" y="1290925"/>
                  </a:lnTo>
                  <a:lnTo>
                    <a:pt x="982028" y="1288062"/>
                  </a:lnTo>
                  <a:lnTo>
                    <a:pt x="981076" y="1285199"/>
                  </a:lnTo>
                  <a:lnTo>
                    <a:pt x="979806" y="1282336"/>
                  </a:lnTo>
                  <a:lnTo>
                    <a:pt x="979488" y="1279473"/>
                  </a:lnTo>
                  <a:lnTo>
                    <a:pt x="979488" y="1276292"/>
                  </a:lnTo>
                  <a:lnTo>
                    <a:pt x="979488" y="1008121"/>
                  </a:lnTo>
                  <a:lnTo>
                    <a:pt x="979488" y="1004940"/>
                  </a:lnTo>
                  <a:lnTo>
                    <a:pt x="979806" y="1002077"/>
                  </a:lnTo>
                  <a:lnTo>
                    <a:pt x="981076" y="998896"/>
                  </a:lnTo>
                  <a:lnTo>
                    <a:pt x="982028" y="996351"/>
                  </a:lnTo>
                  <a:lnTo>
                    <a:pt x="983298" y="993806"/>
                  </a:lnTo>
                  <a:lnTo>
                    <a:pt x="984568" y="991261"/>
                  </a:lnTo>
                  <a:lnTo>
                    <a:pt x="986156" y="989034"/>
                  </a:lnTo>
                  <a:lnTo>
                    <a:pt x="988378" y="986807"/>
                  </a:lnTo>
                  <a:lnTo>
                    <a:pt x="990601" y="984581"/>
                  </a:lnTo>
                  <a:lnTo>
                    <a:pt x="992506" y="982990"/>
                  </a:lnTo>
                  <a:lnTo>
                    <a:pt x="995363" y="981718"/>
                  </a:lnTo>
                  <a:lnTo>
                    <a:pt x="997903" y="980445"/>
                  </a:lnTo>
                  <a:lnTo>
                    <a:pt x="1000761" y="979173"/>
                  </a:lnTo>
                  <a:lnTo>
                    <a:pt x="1003618" y="978536"/>
                  </a:lnTo>
                  <a:lnTo>
                    <a:pt x="1006793" y="977900"/>
                  </a:lnTo>
                  <a:close/>
                  <a:moveTo>
                    <a:pt x="1223947" y="968375"/>
                  </a:moveTo>
                  <a:lnTo>
                    <a:pt x="1227121" y="968375"/>
                  </a:lnTo>
                  <a:lnTo>
                    <a:pt x="1229976" y="968375"/>
                  </a:lnTo>
                  <a:lnTo>
                    <a:pt x="1233150" y="968693"/>
                  </a:lnTo>
                  <a:lnTo>
                    <a:pt x="1236006" y="969646"/>
                  </a:lnTo>
                  <a:lnTo>
                    <a:pt x="1238861" y="970599"/>
                  </a:lnTo>
                  <a:lnTo>
                    <a:pt x="1241400" y="971870"/>
                  </a:lnTo>
                  <a:lnTo>
                    <a:pt x="1243939" y="973141"/>
                  </a:lnTo>
                  <a:lnTo>
                    <a:pt x="1246477" y="975048"/>
                  </a:lnTo>
                  <a:lnTo>
                    <a:pt x="1248381" y="976955"/>
                  </a:lnTo>
                  <a:lnTo>
                    <a:pt x="1250285" y="978862"/>
                  </a:lnTo>
                  <a:lnTo>
                    <a:pt x="1252189" y="981404"/>
                  </a:lnTo>
                  <a:lnTo>
                    <a:pt x="1253776" y="983946"/>
                  </a:lnTo>
                  <a:lnTo>
                    <a:pt x="1254727" y="986488"/>
                  </a:lnTo>
                  <a:lnTo>
                    <a:pt x="1255679" y="989348"/>
                  </a:lnTo>
                  <a:lnTo>
                    <a:pt x="1256631" y="992208"/>
                  </a:lnTo>
                  <a:lnTo>
                    <a:pt x="1256949" y="995386"/>
                  </a:lnTo>
                  <a:lnTo>
                    <a:pt x="1256949" y="998246"/>
                  </a:lnTo>
                  <a:lnTo>
                    <a:pt x="1256949" y="1068473"/>
                  </a:lnTo>
                  <a:lnTo>
                    <a:pt x="1257583" y="1072604"/>
                  </a:lnTo>
                  <a:lnTo>
                    <a:pt x="1258535" y="1076417"/>
                  </a:lnTo>
                  <a:lnTo>
                    <a:pt x="1259805" y="1080549"/>
                  </a:lnTo>
                  <a:lnTo>
                    <a:pt x="1261709" y="1084362"/>
                  </a:lnTo>
                  <a:lnTo>
                    <a:pt x="1264247" y="1087539"/>
                  </a:lnTo>
                  <a:lnTo>
                    <a:pt x="1266786" y="1091035"/>
                  </a:lnTo>
                  <a:lnTo>
                    <a:pt x="1269959" y="1093895"/>
                  </a:lnTo>
                  <a:lnTo>
                    <a:pt x="1273767" y="1097073"/>
                  </a:lnTo>
                  <a:lnTo>
                    <a:pt x="1277575" y="1099615"/>
                  </a:lnTo>
                  <a:lnTo>
                    <a:pt x="1281700" y="1101839"/>
                  </a:lnTo>
                  <a:lnTo>
                    <a:pt x="1286460" y="1104064"/>
                  </a:lnTo>
                  <a:lnTo>
                    <a:pt x="1291219" y="1105652"/>
                  </a:lnTo>
                  <a:lnTo>
                    <a:pt x="1296297" y="1106924"/>
                  </a:lnTo>
                  <a:lnTo>
                    <a:pt x="1301374" y="1107877"/>
                  </a:lnTo>
                  <a:lnTo>
                    <a:pt x="1306768" y="1108512"/>
                  </a:lnTo>
                  <a:lnTo>
                    <a:pt x="1312480" y="1108512"/>
                  </a:lnTo>
                  <a:lnTo>
                    <a:pt x="1643763" y="1108512"/>
                  </a:lnTo>
                  <a:lnTo>
                    <a:pt x="1649157" y="1108830"/>
                  </a:lnTo>
                  <a:lnTo>
                    <a:pt x="1655186" y="1109148"/>
                  </a:lnTo>
                  <a:lnTo>
                    <a:pt x="1660898" y="1110101"/>
                  </a:lnTo>
                  <a:lnTo>
                    <a:pt x="1666610" y="1111055"/>
                  </a:lnTo>
                  <a:lnTo>
                    <a:pt x="1672322" y="1112326"/>
                  </a:lnTo>
                  <a:lnTo>
                    <a:pt x="1677716" y="1113915"/>
                  </a:lnTo>
                  <a:lnTo>
                    <a:pt x="1683110" y="1115503"/>
                  </a:lnTo>
                  <a:lnTo>
                    <a:pt x="1688188" y="1118046"/>
                  </a:lnTo>
                  <a:lnTo>
                    <a:pt x="1693265" y="1120270"/>
                  </a:lnTo>
                  <a:lnTo>
                    <a:pt x="1698342" y="1122812"/>
                  </a:lnTo>
                  <a:lnTo>
                    <a:pt x="1703419" y="1125672"/>
                  </a:lnTo>
                  <a:lnTo>
                    <a:pt x="1708179" y="1128532"/>
                  </a:lnTo>
                  <a:lnTo>
                    <a:pt x="1712304" y="1131710"/>
                  </a:lnTo>
                  <a:lnTo>
                    <a:pt x="1717064" y="1135523"/>
                  </a:lnTo>
                  <a:lnTo>
                    <a:pt x="1721189" y="1138701"/>
                  </a:lnTo>
                  <a:lnTo>
                    <a:pt x="1724997" y="1142832"/>
                  </a:lnTo>
                  <a:lnTo>
                    <a:pt x="1729122" y="1146645"/>
                  </a:lnTo>
                  <a:lnTo>
                    <a:pt x="1732295" y="1150776"/>
                  </a:lnTo>
                  <a:lnTo>
                    <a:pt x="1736103" y="1155225"/>
                  </a:lnTo>
                  <a:lnTo>
                    <a:pt x="1738959" y="1159674"/>
                  </a:lnTo>
                  <a:lnTo>
                    <a:pt x="1742132" y="1164440"/>
                  </a:lnTo>
                  <a:lnTo>
                    <a:pt x="1744988" y="1169525"/>
                  </a:lnTo>
                  <a:lnTo>
                    <a:pt x="1747527" y="1174291"/>
                  </a:lnTo>
                  <a:lnTo>
                    <a:pt x="1749748" y="1179375"/>
                  </a:lnTo>
                  <a:lnTo>
                    <a:pt x="1751969" y="1184460"/>
                  </a:lnTo>
                  <a:lnTo>
                    <a:pt x="1753873" y="1189862"/>
                  </a:lnTo>
                  <a:lnTo>
                    <a:pt x="1755460" y="1195582"/>
                  </a:lnTo>
                  <a:lnTo>
                    <a:pt x="1756729" y="1201302"/>
                  </a:lnTo>
                  <a:lnTo>
                    <a:pt x="1757681" y="1207022"/>
                  </a:lnTo>
                  <a:lnTo>
                    <a:pt x="1758316" y="1212741"/>
                  </a:lnTo>
                  <a:lnTo>
                    <a:pt x="1758633" y="1218144"/>
                  </a:lnTo>
                  <a:lnTo>
                    <a:pt x="1758950" y="1224181"/>
                  </a:lnTo>
                  <a:lnTo>
                    <a:pt x="1758950" y="1309980"/>
                  </a:lnTo>
                  <a:lnTo>
                    <a:pt x="1758633" y="1312840"/>
                  </a:lnTo>
                  <a:lnTo>
                    <a:pt x="1758316" y="1316017"/>
                  </a:lnTo>
                  <a:lnTo>
                    <a:pt x="1757681" y="1318877"/>
                  </a:lnTo>
                  <a:lnTo>
                    <a:pt x="1756412" y="1321419"/>
                  </a:lnTo>
                  <a:lnTo>
                    <a:pt x="1755460" y="1324279"/>
                  </a:lnTo>
                  <a:lnTo>
                    <a:pt x="1753873" y="1326504"/>
                  </a:lnTo>
                  <a:lnTo>
                    <a:pt x="1751969" y="1329046"/>
                  </a:lnTo>
                  <a:lnTo>
                    <a:pt x="1750065" y="1331270"/>
                  </a:lnTo>
                  <a:lnTo>
                    <a:pt x="1748161" y="1332859"/>
                  </a:lnTo>
                  <a:lnTo>
                    <a:pt x="1745623" y="1334766"/>
                  </a:lnTo>
                  <a:lnTo>
                    <a:pt x="1743084" y="1336355"/>
                  </a:lnTo>
                  <a:lnTo>
                    <a:pt x="1740546" y="1337626"/>
                  </a:lnTo>
                  <a:lnTo>
                    <a:pt x="1737690" y="1338579"/>
                  </a:lnTo>
                  <a:lnTo>
                    <a:pt x="1734834" y="1339215"/>
                  </a:lnTo>
                  <a:lnTo>
                    <a:pt x="1731978" y="1339532"/>
                  </a:lnTo>
                  <a:lnTo>
                    <a:pt x="1728805" y="1339850"/>
                  </a:lnTo>
                  <a:lnTo>
                    <a:pt x="1725631" y="1339532"/>
                  </a:lnTo>
                  <a:lnTo>
                    <a:pt x="1722776" y="1339215"/>
                  </a:lnTo>
                  <a:lnTo>
                    <a:pt x="1719920" y="1338579"/>
                  </a:lnTo>
                  <a:lnTo>
                    <a:pt x="1717064" y="1337626"/>
                  </a:lnTo>
                  <a:lnTo>
                    <a:pt x="1714525" y="1336355"/>
                  </a:lnTo>
                  <a:lnTo>
                    <a:pt x="1711987" y="1334766"/>
                  </a:lnTo>
                  <a:lnTo>
                    <a:pt x="1709765" y="1332859"/>
                  </a:lnTo>
                  <a:lnTo>
                    <a:pt x="1707544" y="1331270"/>
                  </a:lnTo>
                  <a:lnTo>
                    <a:pt x="1705640" y="1329046"/>
                  </a:lnTo>
                  <a:lnTo>
                    <a:pt x="1704054" y="1326504"/>
                  </a:lnTo>
                  <a:lnTo>
                    <a:pt x="1702467" y="1324279"/>
                  </a:lnTo>
                  <a:lnTo>
                    <a:pt x="1700880" y="1321419"/>
                  </a:lnTo>
                  <a:lnTo>
                    <a:pt x="1699928" y="1318877"/>
                  </a:lnTo>
                  <a:lnTo>
                    <a:pt x="1699294" y="1316017"/>
                  </a:lnTo>
                  <a:lnTo>
                    <a:pt x="1698977" y="1312840"/>
                  </a:lnTo>
                  <a:lnTo>
                    <a:pt x="1698659" y="1309980"/>
                  </a:lnTo>
                  <a:lnTo>
                    <a:pt x="1698659" y="1224181"/>
                  </a:lnTo>
                  <a:lnTo>
                    <a:pt x="1698342" y="1218461"/>
                  </a:lnTo>
                  <a:lnTo>
                    <a:pt x="1697707" y="1213377"/>
                  </a:lnTo>
                  <a:lnTo>
                    <a:pt x="1696438" y="1207975"/>
                  </a:lnTo>
                  <a:lnTo>
                    <a:pt x="1694217" y="1202891"/>
                  </a:lnTo>
                  <a:lnTo>
                    <a:pt x="1691995" y="1197806"/>
                  </a:lnTo>
                  <a:lnTo>
                    <a:pt x="1689457" y="1193675"/>
                  </a:lnTo>
                  <a:lnTo>
                    <a:pt x="1685966" y="1189226"/>
                  </a:lnTo>
                  <a:lnTo>
                    <a:pt x="1682793" y="1185095"/>
                  </a:lnTo>
                  <a:lnTo>
                    <a:pt x="1678668" y="1181918"/>
                  </a:lnTo>
                  <a:lnTo>
                    <a:pt x="1674226" y="1178422"/>
                  </a:lnTo>
                  <a:lnTo>
                    <a:pt x="1670100" y="1175880"/>
                  </a:lnTo>
                  <a:lnTo>
                    <a:pt x="1665023" y="1173338"/>
                  </a:lnTo>
                  <a:lnTo>
                    <a:pt x="1659946" y="1171431"/>
                  </a:lnTo>
                  <a:lnTo>
                    <a:pt x="1654552" y="1170160"/>
                  </a:lnTo>
                  <a:lnTo>
                    <a:pt x="1649157" y="1169525"/>
                  </a:lnTo>
                  <a:lnTo>
                    <a:pt x="1643763" y="1169207"/>
                  </a:lnTo>
                  <a:lnTo>
                    <a:pt x="1312480" y="1169207"/>
                  </a:lnTo>
                  <a:lnTo>
                    <a:pt x="1306451" y="1169207"/>
                  </a:lnTo>
                  <a:lnTo>
                    <a:pt x="1300739" y="1168571"/>
                  </a:lnTo>
                  <a:lnTo>
                    <a:pt x="1294710" y="1167936"/>
                  </a:lnTo>
                  <a:lnTo>
                    <a:pt x="1288998" y="1166982"/>
                  </a:lnTo>
                  <a:lnTo>
                    <a:pt x="1283604" y="1165711"/>
                  </a:lnTo>
                  <a:lnTo>
                    <a:pt x="1278209" y="1164440"/>
                  </a:lnTo>
                  <a:lnTo>
                    <a:pt x="1272815" y="1163169"/>
                  </a:lnTo>
                  <a:lnTo>
                    <a:pt x="1267420" y="1161262"/>
                  </a:lnTo>
                  <a:lnTo>
                    <a:pt x="1262343" y="1159038"/>
                  </a:lnTo>
                  <a:lnTo>
                    <a:pt x="1257583" y="1157131"/>
                  </a:lnTo>
                  <a:lnTo>
                    <a:pt x="1252824" y="1154272"/>
                  </a:lnTo>
                  <a:lnTo>
                    <a:pt x="1248064" y="1152047"/>
                  </a:lnTo>
                  <a:lnTo>
                    <a:pt x="1243304" y="1149187"/>
                  </a:lnTo>
                  <a:lnTo>
                    <a:pt x="1239179" y="1146009"/>
                  </a:lnTo>
                  <a:lnTo>
                    <a:pt x="1234736" y="1143150"/>
                  </a:lnTo>
                  <a:lnTo>
                    <a:pt x="1230611" y="1139654"/>
                  </a:lnTo>
                  <a:lnTo>
                    <a:pt x="1227121" y="1136159"/>
                  </a:lnTo>
                  <a:lnTo>
                    <a:pt x="1223313" y="1132345"/>
                  </a:lnTo>
                  <a:lnTo>
                    <a:pt x="1220140" y="1128532"/>
                  </a:lnTo>
                  <a:lnTo>
                    <a:pt x="1216649" y="1124719"/>
                  </a:lnTo>
                  <a:lnTo>
                    <a:pt x="1213793" y="1120588"/>
                  </a:lnTo>
                  <a:lnTo>
                    <a:pt x="1210937" y="1116457"/>
                  </a:lnTo>
                  <a:lnTo>
                    <a:pt x="1208399" y="1112008"/>
                  </a:lnTo>
                  <a:lnTo>
                    <a:pt x="1206177" y="1107559"/>
                  </a:lnTo>
                  <a:lnTo>
                    <a:pt x="1203956" y="1103428"/>
                  </a:lnTo>
                  <a:lnTo>
                    <a:pt x="1202052" y="1098661"/>
                  </a:lnTo>
                  <a:lnTo>
                    <a:pt x="1200783" y="1093577"/>
                  </a:lnTo>
                  <a:lnTo>
                    <a:pt x="1199196" y="1088811"/>
                  </a:lnTo>
                  <a:lnTo>
                    <a:pt x="1198244" y="1084044"/>
                  </a:lnTo>
                  <a:lnTo>
                    <a:pt x="1197610" y="1078960"/>
                  </a:lnTo>
                  <a:lnTo>
                    <a:pt x="1196975" y="1073875"/>
                  </a:lnTo>
                  <a:lnTo>
                    <a:pt x="1196975" y="1068473"/>
                  </a:lnTo>
                  <a:lnTo>
                    <a:pt x="1196975" y="998246"/>
                  </a:lnTo>
                  <a:lnTo>
                    <a:pt x="1196975" y="995386"/>
                  </a:lnTo>
                  <a:lnTo>
                    <a:pt x="1197610" y="992208"/>
                  </a:lnTo>
                  <a:lnTo>
                    <a:pt x="1198244" y="989348"/>
                  </a:lnTo>
                  <a:lnTo>
                    <a:pt x="1199196" y="986488"/>
                  </a:lnTo>
                  <a:lnTo>
                    <a:pt x="1200783" y="983946"/>
                  </a:lnTo>
                  <a:lnTo>
                    <a:pt x="1202052" y="981404"/>
                  </a:lnTo>
                  <a:lnTo>
                    <a:pt x="1203956" y="978862"/>
                  </a:lnTo>
                  <a:lnTo>
                    <a:pt x="1205543" y="976955"/>
                  </a:lnTo>
                  <a:lnTo>
                    <a:pt x="1208081" y="975048"/>
                  </a:lnTo>
                  <a:lnTo>
                    <a:pt x="1210303" y="973141"/>
                  </a:lnTo>
                  <a:lnTo>
                    <a:pt x="1212841" y="971870"/>
                  </a:lnTo>
                  <a:lnTo>
                    <a:pt x="1215380" y="970599"/>
                  </a:lnTo>
                  <a:lnTo>
                    <a:pt x="1217918" y="969646"/>
                  </a:lnTo>
                  <a:lnTo>
                    <a:pt x="1221092" y="968693"/>
                  </a:lnTo>
                  <a:lnTo>
                    <a:pt x="1223947" y="968375"/>
                  </a:lnTo>
                  <a:close/>
                  <a:moveTo>
                    <a:pt x="792181" y="968375"/>
                  </a:moveTo>
                  <a:lnTo>
                    <a:pt x="795354" y="968375"/>
                  </a:lnTo>
                  <a:lnTo>
                    <a:pt x="798528" y="968375"/>
                  </a:lnTo>
                  <a:lnTo>
                    <a:pt x="801701" y="968693"/>
                  </a:lnTo>
                  <a:lnTo>
                    <a:pt x="804239" y="969646"/>
                  </a:lnTo>
                  <a:lnTo>
                    <a:pt x="807413" y="970599"/>
                  </a:lnTo>
                  <a:lnTo>
                    <a:pt x="809634" y="971870"/>
                  </a:lnTo>
                  <a:lnTo>
                    <a:pt x="812172" y="973141"/>
                  </a:lnTo>
                  <a:lnTo>
                    <a:pt x="814711" y="975048"/>
                  </a:lnTo>
                  <a:lnTo>
                    <a:pt x="816615" y="976955"/>
                  </a:lnTo>
                  <a:lnTo>
                    <a:pt x="818519" y="978862"/>
                  </a:lnTo>
                  <a:lnTo>
                    <a:pt x="820423" y="981404"/>
                  </a:lnTo>
                  <a:lnTo>
                    <a:pt x="822009" y="983946"/>
                  </a:lnTo>
                  <a:lnTo>
                    <a:pt x="822961" y="986488"/>
                  </a:lnTo>
                  <a:lnTo>
                    <a:pt x="824231" y="989348"/>
                  </a:lnTo>
                  <a:lnTo>
                    <a:pt x="824865" y="992208"/>
                  </a:lnTo>
                  <a:lnTo>
                    <a:pt x="825183" y="995386"/>
                  </a:lnTo>
                  <a:lnTo>
                    <a:pt x="825500" y="998246"/>
                  </a:lnTo>
                  <a:lnTo>
                    <a:pt x="825500" y="1083408"/>
                  </a:lnTo>
                  <a:lnTo>
                    <a:pt x="825183" y="1089446"/>
                  </a:lnTo>
                  <a:lnTo>
                    <a:pt x="824865" y="1095484"/>
                  </a:lnTo>
                  <a:lnTo>
                    <a:pt x="824231" y="1101204"/>
                  </a:lnTo>
                  <a:lnTo>
                    <a:pt x="823279" y="1106924"/>
                  </a:lnTo>
                  <a:lnTo>
                    <a:pt x="822009" y="1112643"/>
                  </a:lnTo>
                  <a:lnTo>
                    <a:pt x="820423" y="1118046"/>
                  </a:lnTo>
                  <a:lnTo>
                    <a:pt x="818519" y="1123448"/>
                  </a:lnTo>
                  <a:lnTo>
                    <a:pt x="816298" y="1128532"/>
                  </a:lnTo>
                  <a:lnTo>
                    <a:pt x="814076" y="1133616"/>
                  </a:lnTo>
                  <a:lnTo>
                    <a:pt x="811538" y="1138701"/>
                  </a:lnTo>
                  <a:lnTo>
                    <a:pt x="808682" y="1143467"/>
                  </a:lnTo>
                  <a:lnTo>
                    <a:pt x="805509" y="1147916"/>
                  </a:lnTo>
                  <a:lnTo>
                    <a:pt x="802653" y="1152683"/>
                  </a:lnTo>
                  <a:lnTo>
                    <a:pt x="799162" y="1157131"/>
                  </a:lnTo>
                  <a:lnTo>
                    <a:pt x="795672" y="1161580"/>
                  </a:lnTo>
                  <a:lnTo>
                    <a:pt x="791547" y="1165394"/>
                  </a:lnTo>
                  <a:lnTo>
                    <a:pt x="787739" y="1169207"/>
                  </a:lnTo>
                  <a:lnTo>
                    <a:pt x="783614" y="1172702"/>
                  </a:lnTo>
                  <a:lnTo>
                    <a:pt x="779171" y="1176198"/>
                  </a:lnTo>
                  <a:lnTo>
                    <a:pt x="774729" y="1179375"/>
                  </a:lnTo>
                  <a:lnTo>
                    <a:pt x="769969" y="1182553"/>
                  </a:lnTo>
                  <a:lnTo>
                    <a:pt x="764892" y="1185095"/>
                  </a:lnTo>
                  <a:lnTo>
                    <a:pt x="760132" y="1187955"/>
                  </a:lnTo>
                  <a:lnTo>
                    <a:pt x="754737" y="1190180"/>
                  </a:lnTo>
                  <a:lnTo>
                    <a:pt x="749978" y="1192086"/>
                  </a:lnTo>
                  <a:lnTo>
                    <a:pt x="744583" y="1193993"/>
                  </a:lnTo>
                  <a:lnTo>
                    <a:pt x="738871" y="1195582"/>
                  </a:lnTo>
                  <a:lnTo>
                    <a:pt x="733160" y="1196853"/>
                  </a:lnTo>
                  <a:lnTo>
                    <a:pt x="727448" y="1197806"/>
                  </a:lnTo>
                  <a:lnTo>
                    <a:pt x="721736" y="1198442"/>
                  </a:lnTo>
                  <a:lnTo>
                    <a:pt x="716024" y="1199077"/>
                  </a:lnTo>
                  <a:lnTo>
                    <a:pt x="710312" y="1199077"/>
                  </a:lnTo>
                  <a:lnTo>
                    <a:pt x="379030" y="1199077"/>
                  </a:lnTo>
                  <a:lnTo>
                    <a:pt x="373318" y="1199395"/>
                  </a:lnTo>
                  <a:lnTo>
                    <a:pt x="367923" y="1200348"/>
                  </a:lnTo>
                  <a:lnTo>
                    <a:pt x="362846" y="1201302"/>
                  </a:lnTo>
                  <a:lnTo>
                    <a:pt x="357769" y="1202573"/>
                  </a:lnTo>
                  <a:lnTo>
                    <a:pt x="353009" y="1204162"/>
                  </a:lnTo>
                  <a:lnTo>
                    <a:pt x="348250" y="1206386"/>
                  </a:lnTo>
                  <a:lnTo>
                    <a:pt x="344124" y="1208610"/>
                  </a:lnTo>
                  <a:lnTo>
                    <a:pt x="340316" y="1211153"/>
                  </a:lnTo>
                  <a:lnTo>
                    <a:pt x="336509" y="1214013"/>
                  </a:lnTo>
                  <a:lnTo>
                    <a:pt x="333335" y="1217190"/>
                  </a:lnTo>
                  <a:lnTo>
                    <a:pt x="330797" y="1220686"/>
                  </a:lnTo>
                  <a:lnTo>
                    <a:pt x="328258" y="1223863"/>
                  </a:lnTo>
                  <a:lnTo>
                    <a:pt x="326354" y="1227677"/>
                  </a:lnTo>
                  <a:lnTo>
                    <a:pt x="325085" y="1231490"/>
                  </a:lnTo>
                  <a:lnTo>
                    <a:pt x="324133" y="1235303"/>
                  </a:lnTo>
                  <a:lnTo>
                    <a:pt x="324133" y="1239434"/>
                  </a:lnTo>
                  <a:lnTo>
                    <a:pt x="324133" y="1309980"/>
                  </a:lnTo>
                  <a:lnTo>
                    <a:pt x="323498" y="1312840"/>
                  </a:lnTo>
                  <a:lnTo>
                    <a:pt x="323181" y="1316017"/>
                  </a:lnTo>
                  <a:lnTo>
                    <a:pt x="322547" y="1318877"/>
                  </a:lnTo>
                  <a:lnTo>
                    <a:pt x="321595" y="1321419"/>
                  </a:lnTo>
                  <a:lnTo>
                    <a:pt x="320325" y="1324279"/>
                  </a:lnTo>
                  <a:lnTo>
                    <a:pt x="318739" y="1326504"/>
                  </a:lnTo>
                  <a:lnTo>
                    <a:pt x="316835" y="1329046"/>
                  </a:lnTo>
                  <a:lnTo>
                    <a:pt x="314931" y="1331270"/>
                  </a:lnTo>
                  <a:lnTo>
                    <a:pt x="313027" y="1332859"/>
                  </a:lnTo>
                  <a:lnTo>
                    <a:pt x="310488" y="1334766"/>
                  </a:lnTo>
                  <a:lnTo>
                    <a:pt x="307950" y="1336355"/>
                  </a:lnTo>
                  <a:lnTo>
                    <a:pt x="305411" y="1337626"/>
                  </a:lnTo>
                  <a:lnTo>
                    <a:pt x="302555" y="1338579"/>
                  </a:lnTo>
                  <a:lnTo>
                    <a:pt x="300017" y="1339215"/>
                  </a:lnTo>
                  <a:lnTo>
                    <a:pt x="296844" y="1339532"/>
                  </a:lnTo>
                  <a:lnTo>
                    <a:pt x="293670" y="1339850"/>
                  </a:lnTo>
                  <a:lnTo>
                    <a:pt x="290497" y="1339532"/>
                  </a:lnTo>
                  <a:lnTo>
                    <a:pt x="287641" y="1339215"/>
                  </a:lnTo>
                  <a:lnTo>
                    <a:pt x="284785" y="1338579"/>
                  </a:lnTo>
                  <a:lnTo>
                    <a:pt x="281930" y="1337626"/>
                  </a:lnTo>
                  <a:lnTo>
                    <a:pt x="279391" y="1336355"/>
                  </a:lnTo>
                  <a:lnTo>
                    <a:pt x="276852" y="1334766"/>
                  </a:lnTo>
                  <a:lnTo>
                    <a:pt x="274631" y="1332859"/>
                  </a:lnTo>
                  <a:lnTo>
                    <a:pt x="272727" y="1331270"/>
                  </a:lnTo>
                  <a:lnTo>
                    <a:pt x="270506" y="1329046"/>
                  </a:lnTo>
                  <a:lnTo>
                    <a:pt x="268919" y="1326504"/>
                  </a:lnTo>
                  <a:lnTo>
                    <a:pt x="267333" y="1324279"/>
                  </a:lnTo>
                  <a:lnTo>
                    <a:pt x="265746" y="1321419"/>
                  </a:lnTo>
                  <a:lnTo>
                    <a:pt x="264794" y="1318877"/>
                  </a:lnTo>
                  <a:lnTo>
                    <a:pt x="264160" y="1316017"/>
                  </a:lnTo>
                  <a:lnTo>
                    <a:pt x="263842" y="1312840"/>
                  </a:lnTo>
                  <a:lnTo>
                    <a:pt x="263525" y="1309980"/>
                  </a:lnTo>
                  <a:lnTo>
                    <a:pt x="263525" y="1239434"/>
                  </a:lnTo>
                  <a:lnTo>
                    <a:pt x="263842" y="1234350"/>
                  </a:lnTo>
                  <a:lnTo>
                    <a:pt x="264160" y="1229266"/>
                  </a:lnTo>
                  <a:lnTo>
                    <a:pt x="264794" y="1224181"/>
                  </a:lnTo>
                  <a:lnTo>
                    <a:pt x="265746" y="1219415"/>
                  </a:lnTo>
                  <a:lnTo>
                    <a:pt x="267333" y="1214330"/>
                  </a:lnTo>
                  <a:lnTo>
                    <a:pt x="268919" y="1209564"/>
                  </a:lnTo>
                  <a:lnTo>
                    <a:pt x="270506" y="1204797"/>
                  </a:lnTo>
                  <a:lnTo>
                    <a:pt x="272727" y="1200348"/>
                  </a:lnTo>
                  <a:lnTo>
                    <a:pt x="274948" y="1195900"/>
                  </a:lnTo>
                  <a:lnTo>
                    <a:pt x="277487" y="1191451"/>
                  </a:lnTo>
                  <a:lnTo>
                    <a:pt x="280343" y="1187638"/>
                  </a:lnTo>
                  <a:lnTo>
                    <a:pt x="283199" y="1183189"/>
                  </a:lnTo>
                  <a:lnTo>
                    <a:pt x="286689" y="1179375"/>
                  </a:lnTo>
                  <a:lnTo>
                    <a:pt x="289863" y="1175562"/>
                  </a:lnTo>
                  <a:lnTo>
                    <a:pt x="293670" y="1171749"/>
                  </a:lnTo>
                  <a:lnTo>
                    <a:pt x="297478" y="1168571"/>
                  </a:lnTo>
                  <a:lnTo>
                    <a:pt x="301603" y="1165076"/>
                  </a:lnTo>
                  <a:lnTo>
                    <a:pt x="305729" y="1162216"/>
                  </a:lnTo>
                  <a:lnTo>
                    <a:pt x="309854" y="1159038"/>
                  </a:lnTo>
                  <a:lnTo>
                    <a:pt x="314614" y="1156178"/>
                  </a:lnTo>
                  <a:lnTo>
                    <a:pt x="319373" y="1153318"/>
                  </a:lnTo>
                  <a:lnTo>
                    <a:pt x="324133" y="1151094"/>
                  </a:lnTo>
                  <a:lnTo>
                    <a:pt x="328893" y="1149187"/>
                  </a:lnTo>
                  <a:lnTo>
                    <a:pt x="334287" y="1146963"/>
                  </a:lnTo>
                  <a:lnTo>
                    <a:pt x="339365" y="1145056"/>
                  </a:lnTo>
                  <a:lnTo>
                    <a:pt x="344759" y="1143467"/>
                  </a:lnTo>
                  <a:lnTo>
                    <a:pt x="350471" y="1142196"/>
                  </a:lnTo>
                  <a:lnTo>
                    <a:pt x="355548" y="1140925"/>
                  </a:lnTo>
                  <a:lnTo>
                    <a:pt x="361260" y="1139972"/>
                  </a:lnTo>
                  <a:lnTo>
                    <a:pt x="367289" y="1139336"/>
                  </a:lnTo>
                  <a:lnTo>
                    <a:pt x="373001" y="1139018"/>
                  </a:lnTo>
                  <a:lnTo>
                    <a:pt x="379030" y="1139018"/>
                  </a:lnTo>
                  <a:lnTo>
                    <a:pt x="710312" y="1139018"/>
                  </a:lnTo>
                  <a:lnTo>
                    <a:pt x="715707" y="1138701"/>
                  </a:lnTo>
                  <a:lnTo>
                    <a:pt x="721101" y="1138065"/>
                  </a:lnTo>
                  <a:lnTo>
                    <a:pt x="726496" y="1136476"/>
                  </a:lnTo>
                  <a:lnTo>
                    <a:pt x="731573" y="1134570"/>
                  </a:lnTo>
                  <a:lnTo>
                    <a:pt x="736650" y="1132345"/>
                  </a:lnTo>
                  <a:lnTo>
                    <a:pt x="740775" y="1129803"/>
                  </a:lnTo>
                  <a:lnTo>
                    <a:pt x="745218" y="1126308"/>
                  </a:lnTo>
                  <a:lnTo>
                    <a:pt x="749343" y="1122812"/>
                  </a:lnTo>
                  <a:lnTo>
                    <a:pt x="752833" y="1118999"/>
                  </a:lnTo>
                  <a:lnTo>
                    <a:pt x="756007" y="1114550"/>
                  </a:lnTo>
                  <a:lnTo>
                    <a:pt x="758545" y="1110101"/>
                  </a:lnTo>
                  <a:lnTo>
                    <a:pt x="760766" y="1105335"/>
                  </a:lnTo>
                  <a:lnTo>
                    <a:pt x="762988" y="1099933"/>
                  </a:lnTo>
                  <a:lnTo>
                    <a:pt x="764257" y="1094848"/>
                  </a:lnTo>
                  <a:lnTo>
                    <a:pt x="765209" y="1089128"/>
                  </a:lnTo>
                  <a:lnTo>
                    <a:pt x="765209" y="1083408"/>
                  </a:lnTo>
                  <a:lnTo>
                    <a:pt x="765209" y="998246"/>
                  </a:lnTo>
                  <a:lnTo>
                    <a:pt x="765526" y="995386"/>
                  </a:lnTo>
                  <a:lnTo>
                    <a:pt x="765844" y="992208"/>
                  </a:lnTo>
                  <a:lnTo>
                    <a:pt x="766478" y="989348"/>
                  </a:lnTo>
                  <a:lnTo>
                    <a:pt x="767747" y="986488"/>
                  </a:lnTo>
                  <a:lnTo>
                    <a:pt x="769017" y="983946"/>
                  </a:lnTo>
                  <a:lnTo>
                    <a:pt x="770603" y="981404"/>
                  </a:lnTo>
                  <a:lnTo>
                    <a:pt x="772190" y="978862"/>
                  </a:lnTo>
                  <a:lnTo>
                    <a:pt x="774094" y="976955"/>
                  </a:lnTo>
                  <a:lnTo>
                    <a:pt x="776315" y="975048"/>
                  </a:lnTo>
                  <a:lnTo>
                    <a:pt x="778536" y="973141"/>
                  </a:lnTo>
                  <a:lnTo>
                    <a:pt x="781392" y="971870"/>
                  </a:lnTo>
                  <a:lnTo>
                    <a:pt x="783614" y="970599"/>
                  </a:lnTo>
                  <a:lnTo>
                    <a:pt x="786469" y="969646"/>
                  </a:lnTo>
                  <a:lnTo>
                    <a:pt x="789325" y="968693"/>
                  </a:lnTo>
                  <a:lnTo>
                    <a:pt x="792181" y="968375"/>
                  </a:lnTo>
                  <a:close/>
                  <a:moveTo>
                    <a:pt x="854248" y="475049"/>
                  </a:moveTo>
                  <a:lnTo>
                    <a:pt x="968334" y="729382"/>
                  </a:lnTo>
                  <a:lnTo>
                    <a:pt x="999072" y="623496"/>
                  </a:lnTo>
                  <a:lnTo>
                    <a:pt x="996361" y="622927"/>
                  </a:lnTo>
                  <a:lnTo>
                    <a:pt x="990612" y="621333"/>
                  </a:lnTo>
                  <a:lnTo>
                    <a:pt x="985184" y="619103"/>
                  </a:lnTo>
                  <a:lnTo>
                    <a:pt x="980393" y="616553"/>
                  </a:lnTo>
                  <a:lnTo>
                    <a:pt x="975603" y="614004"/>
                  </a:lnTo>
                  <a:lnTo>
                    <a:pt x="971132" y="611136"/>
                  </a:lnTo>
                  <a:lnTo>
                    <a:pt x="966981" y="607950"/>
                  </a:lnTo>
                  <a:lnTo>
                    <a:pt x="963468" y="604444"/>
                  </a:lnTo>
                  <a:lnTo>
                    <a:pt x="959636" y="600620"/>
                  </a:lnTo>
                  <a:lnTo>
                    <a:pt x="956762" y="597115"/>
                  </a:lnTo>
                  <a:lnTo>
                    <a:pt x="953568" y="593291"/>
                  </a:lnTo>
                  <a:lnTo>
                    <a:pt x="951014" y="589467"/>
                  </a:lnTo>
                  <a:lnTo>
                    <a:pt x="948778" y="585325"/>
                  </a:lnTo>
                  <a:lnTo>
                    <a:pt x="944308" y="577677"/>
                  </a:lnTo>
                  <a:lnTo>
                    <a:pt x="940795" y="570029"/>
                  </a:lnTo>
                  <a:lnTo>
                    <a:pt x="938559" y="563018"/>
                  </a:lnTo>
                  <a:lnTo>
                    <a:pt x="936643" y="556645"/>
                  </a:lnTo>
                  <a:lnTo>
                    <a:pt x="935366" y="550909"/>
                  </a:lnTo>
                  <a:lnTo>
                    <a:pt x="934089" y="546767"/>
                  </a:lnTo>
                  <a:lnTo>
                    <a:pt x="933450" y="543261"/>
                  </a:lnTo>
                  <a:lnTo>
                    <a:pt x="937921" y="545492"/>
                  </a:lnTo>
                  <a:lnTo>
                    <a:pt x="942711" y="547723"/>
                  </a:lnTo>
                  <a:lnTo>
                    <a:pt x="949098" y="550909"/>
                  </a:lnTo>
                  <a:lnTo>
                    <a:pt x="957081" y="554096"/>
                  </a:lnTo>
                  <a:lnTo>
                    <a:pt x="966342" y="557601"/>
                  </a:lnTo>
                  <a:lnTo>
                    <a:pt x="976880" y="560469"/>
                  </a:lnTo>
                  <a:lnTo>
                    <a:pt x="982629" y="561744"/>
                  </a:lnTo>
                  <a:lnTo>
                    <a:pt x="988377" y="563337"/>
                  </a:lnTo>
                  <a:lnTo>
                    <a:pt x="994445" y="564293"/>
                  </a:lnTo>
                  <a:lnTo>
                    <a:pt x="1000831" y="565249"/>
                  </a:lnTo>
                  <a:lnTo>
                    <a:pt x="1007218" y="565886"/>
                  </a:lnTo>
                  <a:lnTo>
                    <a:pt x="1013924" y="566205"/>
                  </a:lnTo>
                  <a:lnTo>
                    <a:pt x="1020631" y="566205"/>
                  </a:lnTo>
                  <a:lnTo>
                    <a:pt x="1027656" y="565886"/>
                  </a:lnTo>
                  <a:lnTo>
                    <a:pt x="1034682" y="565568"/>
                  </a:lnTo>
                  <a:lnTo>
                    <a:pt x="1041707" y="564293"/>
                  </a:lnTo>
                  <a:lnTo>
                    <a:pt x="1048733" y="563018"/>
                  </a:lnTo>
                  <a:lnTo>
                    <a:pt x="1055758" y="560788"/>
                  </a:lnTo>
                  <a:lnTo>
                    <a:pt x="1063103" y="558557"/>
                  </a:lnTo>
                  <a:lnTo>
                    <a:pt x="1070129" y="555371"/>
                  </a:lnTo>
                  <a:lnTo>
                    <a:pt x="1077474" y="552184"/>
                  </a:lnTo>
                  <a:lnTo>
                    <a:pt x="1084499" y="548041"/>
                  </a:lnTo>
                  <a:lnTo>
                    <a:pt x="1091525" y="543580"/>
                  </a:lnTo>
                  <a:lnTo>
                    <a:pt x="1098550" y="538163"/>
                  </a:lnTo>
                  <a:lnTo>
                    <a:pt x="1098231" y="541668"/>
                  </a:lnTo>
                  <a:lnTo>
                    <a:pt x="1097592" y="545811"/>
                  </a:lnTo>
                  <a:lnTo>
                    <a:pt x="1096315" y="551228"/>
                  </a:lnTo>
                  <a:lnTo>
                    <a:pt x="1095037" y="557920"/>
                  </a:lnTo>
                  <a:lnTo>
                    <a:pt x="1092802" y="564930"/>
                  </a:lnTo>
                  <a:lnTo>
                    <a:pt x="1089928" y="572578"/>
                  </a:lnTo>
                  <a:lnTo>
                    <a:pt x="1086734" y="580545"/>
                  </a:lnTo>
                  <a:lnTo>
                    <a:pt x="1084818" y="584687"/>
                  </a:lnTo>
                  <a:lnTo>
                    <a:pt x="1082264" y="588830"/>
                  </a:lnTo>
                  <a:lnTo>
                    <a:pt x="1080028" y="592654"/>
                  </a:lnTo>
                  <a:lnTo>
                    <a:pt x="1077474" y="596478"/>
                  </a:lnTo>
                  <a:lnTo>
                    <a:pt x="1074280" y="599983"/>
                  </a:lnTo>
                  <a:lnTo>
                    <a:pt x="1071406" y="603807"/>
                  </a:lnTo>
                  <a:lnTo>
                    <a:pt x="1067574" y="606994"/>
                  </a:lnTo>
                  <a:lnTo>
                    <a:pt x="1063742" y="610499"/>
                  </a:lnTo>
                  <a:lnTo>
                    <a:pt x="1059910" y="613367"/>
                  </a:lnTo>
                  <a:lnTo>
                    <a:pt x="1055439" y="616235"/>
                  </a:lnTo>
                  <a:lnTo>
                    <a:pt x="1050968" y="618465"/>
                  </a:lnTo>
                  <a:lnTo>
                    <a:pt x="1046178" y="621015"/>
                  </a:lnTo>
                  <a:lnTo>
                    <a:pt x="1043098" y="621918"/>
                  </a:lnTo>
                  <a:lnTo>
                    <a:pt x="1058953" y="723182"/>
                  </a:lnTo>
                  <a:lnTo>
                    <a:pt x="1183794" y="477832"/>
                  </a:lnTo>
                  <a:lnTo>
                    <a:pt x="1184474" y="476886"/>
                  </a:lnTo>
                  <a:lnTo>
                    <a:pt x="1201924" y="486411"/>
                  </a:lnTo>
                  <a:lnTo>
                    <a:pt x="1218105" y="495301"/>
                  </a:lnTo>
                  <a:lnTo>
                    <a:pt x="1234286" y="505143"/>
                  </a:lnTo>
                  <a:lnTo>
                    <a:pt x="1249515" y="514351"/>
                  </a:lnTo>
                  <a:lnTo>
                    <a:pt x="1264744" y="524193"/>
                  </a:lnTo>
                  <a:lnTo>
                    <a:pt x="1279021" y="534036"/>
                  </a:lnTo>
                  <a:lnTo>
                    <a:pt x="1292664" y="544513"/>
                  </a:lnTo>
                  <a:lnTo>
                    <a:pt x="1305989" y="554673"/>
                  </a:lnTo>
                  <a:lnTo>
                    <a:pt x="1318680" y="565468"/>
                  </a:lnTo>
                  <a:lnTo>
                    <a:pt x="1330736" y="576263"/>
                  </a:lnTo>
                  <a:lnTo>
                    <a:pt x="1342475" y="587693"/>
                  </a:lnTo>
                  <a:lnTo>
                    <a:pt x="1353263" y="599123"/>
                  </a:lnTo>
                  <a:lnTo>
                    <a:pt x="1363733" y="611188"/>
                  </a:lnTo>
                  <a:lnTo>
                    <a:pt x="1373885" y="623253"/>
                  </a:lnTo>
                  <a:lnTo>
                    <a:pt x="1383086" y="635953"/>
                  </a:lnTo>
                  <a:lnTo>
                    <a:pt x="1391970" y="649288"/>
                  </a:lnTo>
                  <a:lnTo>
                    <a:pt x="1400536" y="662623"/>
                  </a:lnTo>
                  <a:lnTo>
                    <a:pt x="1408150" y="676593"/>
                  </a:lnTo>
                  <a:lnTo>
                    <a:pt x="1415130" y="691516"/>
                  </a:lnTo>
                  <a:lnTo>
                    <a:pt x="1422110" y="706121"/>
                  </a:lnTo>
                  <a:lnTo>
                    <a:pt x="1428139" y="721678"/>
                  </a:lnTo>
                  <a:lnTo>
                    <a:pt x="1433849" y="737871"/>
                  </a:lnTo>
                  <a:lnTo>
                    <a:pt x="1438926" y="754381"/>
                  </a:lnTo>
                  <a:lnTo>
                    <a:pt x="1443368" y="771526"/>
                  </a:lnTo>
                  <a:lnTo>
                    <a:pt x="1447492" y="789623"/>
                  </a:lnTo>
                  <a:lnTo>
                    <a:pt x="1450982" y="808039"/>
                  </a:lnTo>
                  <a:lnTo>
                    <a:pt x="1453837" y="827406"/>
                  </a:lnTo>
                  <a:lnTo>
                    <a:pt x="1456058" y="847091"/>
                  </a:lnTo>
                  <a:lnTo>
                    <a:pt x="1457962" y="867729"/>
                  </a:lnTo>
                  <a:lnTo>
                    <a:pt x="1459231" y="888684"/>
                  </a:lnTo>
                  <a:lnTo>
                    <a:pt x="1460183" y="910909"/>
                  </a:lnTo>
                  <a:lnTo>
                    <a:pt x="1460500" y="933451"/>
                  </a:lnTo>
                  <a:lnTo>
                    <a:pt x="581025" y="933451"/>
                  </a:lnTo>
                  <a:lnTo>
                    <a:pt x="581342" y="910274"/>
                  </a:lnTo>
                  <a:lnTo>
                    <a:pt x="581660" y="887414"/>
                  </a:lnTo>
                  <a:lnTo>
                    <a:pt x="582929" y="865506"/>
                  </a:lnTo>
                  <a:lnTo>
                    <a:pt x="584198" y="844234"/>
                  </a:lnTo>
                  <a:lnTo>
                    <a:pt x="585784" y="823914"/>
                  </a:lnTo>
                  <a:lnTo>
                    <a:pt x="587688" y="804228"/>
                  </a:lnTo>
                  <a:lnTo>
                    <a:pt x="590543" y="785178"/>
                  </a:lnTo>
                  <a:lnTo>
                    <a:pt x="593399" y="767081"/>
                  </a:lnTo>
                  <a:lnTo>
                    <a:pt x="596889" y="749618"/>
                  </a:lnTo>
                  <a:lnTo>
                    <a:pt x="600696" y="732791"/>
                  </a:lnTo>
                  <a:lnTo>
                    <a:pt x="605455" y="716598"/>
                  </a:lnTo>
                  <a:lnTo>
                    <a:pt x="610531" y="700723"/>
                  </a:lnTo>
                  <a:lnTo>
                    <a:pt x="616242" y="685801"/>
                  </a:lnTo>
                  <a:lnTo>
                    <a:pt x="622270" y="670878"/>
                  </a:lnTo>
                  <a:lnTo>
                    <a:pt x="629250" y="656908"/>
                  </a:lnTo>
                  <a:lnTo>
                    <a:pt x="636548" y="643573"/>
                  </a:lnTo>
                  <a:lnTo>
                    <a:pt x="644479" y="630238"/>
                  </a:lnTo>
                  <a:lnTo>
                    <a:pt x="653363" y="617856"/>
                  </a:lnTo>
                  <a:lnTo>
                    <a:pt x="662564" y="605473"/>
                  </a:lnTo>
                  <a:lnTo>
                    <a:pt x="673034" y="594043"/>
                  </a:lnTo>
                  <a:lnTo>
                    <a:pt x="683504" y="582296"/>
                  </a:lnTo>
                  <a:lnTo>
                    <a:pt x="695243" y="571183"/>
                  </a:lnTo>
                  <a:lnTo>
                    <a:pt x="707299" y="560388"/>
                  </a:lnTo>
                  <a:lnTo>
                    <a:pt x="720624" y="550228"/>
                  </a:lnTo>
                  <a:lnTo>
                    <a:pt x="734267" y="539751"/>
                  </a:lnTo>
                  <a:lnTo>
                    <a:pt x="748861" y="530226"/>
                  </a:lnTo>
                  <a:lnTo>
                    <a:pt x="764408" y="520383"/>
                  </a:lnTo>
                  <a:lnTo>
                    <a:pt x="780589" y="510858"/>
                  </a:lnTo>
                  <a:lnTo>
                    <a:pt x="798038" y="501651"/>
                  </a:lnTo>
                  <a:lnTo>
                    <a:pt x="816123" y="492443"/>
                  </a:lnTo>
                  <a:lnTo>
                    <a:pt x="835159" y="483236"/>
                  </a:lnTo>
                  <a:lnTo>
                    <a:pt x="854248" y="475049"/>
                  </a:lnTo>
                  <a:close/>
                  <a:moveTo>
                    <a:pt x="855147" y="474663"/>
                  </a:moveTo>
                  <a:lnTo>
                    <a:pt x="855153" y="474670"/>
                  </a:lnTo>
                  <a:lnTo>
                    <a:pt x="855131" y="474670"/>
                  </a:lnTo>
                  <a:lnTo>
                    <a:pt x="855147" y="474663"/>
                  </a:lnTo>
                  <a:close/>
                  <a:moveTo>
                    <a:pt x="1020763" y="0"/>
                  </a:moveTo>
                  <a:lnTo>
                    <a:pt x="1027440" y="318"/>
                  </a:lnTo>
                  <a:lnTo>
                    <a:pt x="1034436" y="1272"/>
                  </a:lnTo>
                  <a:lnTo>
                    <a:pt x="1041750" y="1908"/>
                  </a:lnTo>
                  <a:lnTo>
                    <a:pt x="1049064" y="2863"/>
                  </a:lnTo>
                  <a:lnTo>
                    <a:pt x="1057014" y="4135"/>
                  </a:lnTo>
                  <a:lnTo>
                    <a:pt x="1065282" y="5726"/>
                  </a:lnTo>
                  <a:lnTo>
                    <a:pt x="1073231" y="7952"/>
                  </a:lnTo>
                  <a:lnTo>
                    <a:pt x="1081499" y="10179"/>
                  </a:lnTo>
                  <a:lnTo>
                    <a:pt x="1089767" y="12406"/>
                  </a:lnTo>
                  <a:lnTo>
                    <a:pt x="1098671" y="15587"/>
                  </a:lnTo>
                  <a:lnTo>
                    <a:pt x="1106939" y="18767"/>
                  </a:lnTo>
                  <a:lnTo>
                    <a:pt x="1115207" y="22585"/>
                  </a:lnTo>
                  <a:lnTo>
                    <a:pt x="1123474" y="26720"/>
                  </a:lnTo>
                  <a:lnTo>
                    <a:pt x="1131742" y="30855"/>
                  </a:lnTo>
                  <a:lnTo>
                    <a:pt x="1139374" y="35626"/>
                  </a:lnTo>
                  <a:lnTo>
                    <a:pt x="1147006" y="40716"/>
                  </a:lnTo>
                  <a:lnTo>
                    <a:pt x="1154638" y="46442"/>
                  </a:lnTo>
                  <a:lnTo>
                    <a:pt x="1161952" y="52167"/>
                  </a:lnTo>
                  <a:lnTo>
                    <a:pt x="1168629" y="59166"/>
                  </a:lnTo>
                  <a:lnTo>
                    <a:pt x="1174989" y="65846"/>
                  </a:lnTo>
                  <a:lnTo>
                    <a:pt x="1181031" y="73480"/>
                  </a:lnTo>
                  <a:lnTo>
                    <a:pt x="1186119" y="81432"/>
                  </a:lnTo>
                  <a:lnTo>
                    <a:pt x="1190889" y="89703"/>
                  </a:lnTo>
                  <a:lnTo>
                    <a:pt x="1195341" y="98927"/>
                  </a:lnTo>
                  <a:lnTo>
                    <a:pt x="1197249" y="103381"/>
                  </a:lnTo>
                  <a:lnTo>
                    <a:pt x="1198839" y="108152"/>
                  </a:lnTo>
                  <a:lnTo>
                    <a:pt x="1200429" y="113242"/>
                  </a:lnTo>
                  <a:lnTo>
                    <a:pt x="1202019" y="118331"/>
                  </a:lnTo>
                  <a:lnTo>
                    <a:pt x="1202973" y="123739"/>
                  </a:lnTo>
                  <a:lnTo>
                    <a:pt x="1203927" y="128828"/>
                  </a:lnTo>
                  <a:lnTo>
                    <a:pt x="1204881" y="134554"/>
                  </a:lnTo>
                  <a:lnTo>
                    <a:pt x="1205517" y="140280"/>
                  </a:lnTo>
                  <a:lnTo>
                    <a:pt x="1205835" y="146005"/>
                  </a:lnTo>
                  <a:lnTo>
                    <a:pt x="1206153" y="152049"/>
                  </a:lnTo>
                  <a:lnTo>
                    <a:pt x="1206153" y="158093"/>
                  </a:lnTo>
                  <a:lnTo>
                    <a:pt x="1206153" y="164455"/>
                  </a:lnTo>
                  <a:lnTo>
                    <a:pt x="1205517" y="170817"/>
                  </a:lnTo>
                  <a:lnTo>
                    <a:pt x="1204881" y="177497"/>
                  </a:lnTo>
                  <a:lnTo>
                    <a:pt x="1204245" y="184177"/>
                  </a:lnTo>
                  <a:lnTo>
                    <a:pt x="1203291" y="191175"/>
                  </a:lnTo>
                  <a:lnTo>
                    <a:pt x="1204245" y="191175"/>
                  </a:lnTo>
                  <a:lnTo>
                    <a:pt x="1206789" y="192129"/>
                  </a:lnTo>
                  <a:lnTo>
                    <a:pt x="1210286" y="194038"/>
                  </a:lnTo>
                  <a:lnTo>
                    <a:pt x="1212194" y="195628"/>
                  </a:lnTo>
                  <a:lnTo>
                    <a:pt x="1214420" y="197219"/>
                  </a:lnTo>
                  <a:lnTo>
                    <a:pt x="1216328" y="199445"/>
                  </a:lnTo>
                  <a:lnTo>
                    <a:pt x="1218554" y="202308"/>
                  </a:lnTo>
                  <a:lnTo>
                    <a:pt x="1220462" y="205171"/>
                  </a:lnTo>
                  <a:lnTo>
                    <a:pt x="1222052" y="208988"/>
                  </a:lnTo>
                  <a:lnTo>
                    <a:pt x="1223642" y="212805"/>
                  </a:lnTo>
                  <a:lnTo>
                    <a:pt x="1224596" y="217895"/>
                  </a:lnTo>
                  <a:lnTo>
                    <a:pt x="1225232" y="223302"/>
                  </a:lnTo>
                  <a:lnTo>
                    <a:pt x="1225550" y="229664"/>
                  </a:lnTo>
                  <a:lnTo>
                    <a:pt x="1225232" y="241752"/>
                  </a:lnTo>
                  <a:lnTo>
                    <a:pt x="1224278" y="251931"/>
                  </a:lnTo>
                  <a:lnTo>
                    <a:pt x="1223006" y="261156"/>
                  </a:lnTo>
                  <a:lnTo>
                    <a:pt x="1221098" y="268790"/>
                  </a:lnTo>
                  <a:lnTo>
                    <a:pt x="1218236" y="275152"/>
                  </a:lnTo>
                  <a:lnTo>
                    <a:pt x="1215692" y="280878"/>
                  </a:lnTo>
                  <a:lnTo>
                    <a:pt x="1212194" y="285967"/>
                  </a:lnTo>
                  <a:lnTo>
                    <a:pt x="1209015" y="290102"/>
                  </a:lnTo>
                  <a:lnTo>
                    <a:pt x="1205199" y="294556"/>
                  </a:lnTo>
                  <a:lnTo>
                    <a:pt x="1203609" y="297737"/>
                  </a:lnTo>
                  <a:lnTo>
                    <a:pt x="1201701" y="300918"/>
                  </a:lnTo>
                  <a:lnTo>
                    <a:pt x="1199793" y="305053"/>
                  </a:lnTo>
                  <a:lnTo>
                    <a:pt x="1198203" y="309506"/>
                  </a:lnTo>
                  <a:lnTo>
                    <a:pt x="1196931" y="314914"/>
                  </a:lnTo>
                  <a:lnTo>
                    <a:pt x="1195977" y="321276"/>
                  </a:lnTo>
                  <a:lnTo>
                    <a:pt x="1195023" y="328592"/>
                  </a:lnTo>
                  <a:lnTo>
                    <a:pt x="1193433" y="335908"/>
                  </a:lnTo>
                  <a:lnTo>
                    <a:pt x="1191843" y="343860"/>
                  </a:lnTo>
                  <a:lnTo>
                    <a:pt x="1189617" y="351495"/>
                  </a:lnTo>
                  <a:lnTo>
                    <a:pt x="1187391" y="359447"/>
                  </a:lnTo>
                  <a:lnTo>
                    <a:pt x="1184211" y="367081"/>
                  </a:lnTo>
                  <a:lnTo>
                    <a:pt x="1181349" y="375352"/>
                  </a:lnTo>
                  <a:lnTo>
                    <a:pt x="1177851" y="383304"/>
                  </a:lnTo>
                  <a:lnTo>
                    <a:pt x="1173717" y="391257"/>
                  </a:lnTo>
                  <a:lnTo>
                    <a:pt x="1169901" y="398891"/>
                  </a:lnTo>
                  <a:lnTo>
                    <a:pt x="1165449" y="406843"/>
                  </a:lnTo>
                  <a:lnTo>
                    <a:pt x="1160680" y="414796"/>
                  </a:lnTo>
                  <a:lnTo>
                    <a:pt x="1155910" y="422430"/>
                  </a:lnTo>
                  <a:lnTo>
                    <a:pt x="1150504" y="429746"/>
                  </a:lnTo>
                  <a:lnTo>
                    <a:pt x="1145098" y="437062"/>
                  </a:lnTo>
                  <a:lnTo>
                    <a:pt x="1139374" y="444378"/>
                  </a:lnTo>
                  <a:lnTo>
                    <a:pt x="1133332" y="451058"/>
                  </a:lnTo>
                  <a:lnTo>
                    <a:pt x="1126972" y="457738"/>
                  </a:lnTo>
                  <a:lnTo>
                    <a:pt x="1120612" y="464100"/>
                  </a:lnTo>
                  <a:lnTo>
                    <a:pt x="1113935" y="470144"/>
                  </a:lnTo>
                  <a:lnTo>
                    <a:pt x="1106939" y="475870"/>
                  </a:lnTo>
                  <a:lnTo>
                    <a:pt x="1099943" y="481596"/>
                  </a:lnTo>
                  <a:lnTo>
                    <a:pt x="1092947" y="486367"/>
                  </a:lnTo>
                  <a:lnTo>
                    <a:pt x="1085633" y="490820"/>
                  </a:lnTo>
                  <a:lnTo>
                    <a:pt x="1078001" y="495274"/>
                  </a:lnTo>
                  <a:lnTo>
                    <a:pt x="1070052" y="499091"/>
                  </a:lnTo>
                  <a:lnTo>
                    <a:pt x="1062102" y="501954"/>
                  </a:lnTo>
                  <a:lnTo>
                    <a:pt x="1054152" y="504816"/>
                  </a:lnTo>
                  <a:lnTo>
                    <a:pt x="1046202" y="506725"/>
                  </a:lnTo>
                  <a:lnTo>
                    <a:pt x="1037616" y="508315"/>
                  </a:lnTo>
                  <a:lnTo>
                    <a:pt x="1029348" y="509270"/>
                  </a:lnTo>
                  <a:lnTo>
                    <a:pt x="1020763" y="509588"/>
                  </a:lnTo>
                  <a:lnTo>
                    <a:pt x="1012177" y="509270"/>
                  </a:lnTo>
                  <a:lnTo>
                    <a:pt x="1003909" y="508315"/>
                  </a:lnTo>
                  <a:lnTo>
                    <a:pt x="995641" y="506725"/>
                  </a:lnTo>
                  <a:lnTo>
                    <a:pt x="987691" y="504816"/>
                  </a:lnTo>
                  <a:lnTo>
                    <a:pt x="979423" y="501954"/>
                  </a:lnTo>
                  <a:lnTo>
                    <a:pt x="971473" y="499091"/>
                  </a:lnTo>
                  <a:lnTo>
                    <a:pt x="963842" y="495274"/>
                  </a:lnTo>
                  <a:lnTo>
                    <a:pt x="956210" y="490820"/>
                  </a:lnTo>
                  <a:lnTo>
                    <a:pt x="948896" y="486367"/>
                  </a:lnTo>
                  <a:lnTo>
                    <a:pt x="941264" y="481596"/>
                  </a:lnTo>
                  <a:lnTo>
                    <a:pt x="934268" y="475870"/>
                  </a:lnTo>
                  <a:lnTo>
                    <a:pt x="927590" y="470144"/>
                  </a:lnTo>
                  <a:lnTo>
                    <a:pt x="920913" y="464100"/>
                  </a:lnTo>
                  <a:lnTo>
                    <a:pt x="914553" y="457738"/>
                  </a:lnTo>
                  <a:lnTo>
                    <a:pt x="908193" y="451058"/>
                  </a:lnTo>
                  <a:lnTo>
                    <a:pt x="902151" y="444378"/>
                  </a:lnTo>
                  <a:lnTo>
                    <a:pt x="896427" y="437062"/>
                  </a:lnTo>
                  <a:lnTo>
                    <a:pt x="891339" y="429746"/>
                  </a:lnTo>
                  <a:lnTo>
                    <a:pt x="885933" y="422430"/>
                  </a:lnTo>
                  <a:lnTo>
                    <a:pt x="880845" y="414796"/>
                  </a:lnTo>
                  <a:lnTo>
                    <a:pt x="876076" y="406843"/>
                  </a:lnTo>
                  <a:lnTo>
                    <a:pt x="871942" y="398891"/>
                  </a:lnTo>
                  <a:lnTo>
                    <a:pt x="867808" y="391257"/>
                  </a:lnTo>
                  <a:lnTo>
                    <a:pt x="863674" y="383304"/>
                  </a:lnTo>
                  <a:lnTo>
                    <a:pt x="860494" y="375352"/>
                  </a:lnTo>
                  <a:lnTo>
                    <a:pt x="856996" y="367081"/>
                  </a:lnTo>
                  <a:lnTo>
                    <a:pt x="854452" y="359447"/>
                  </a:lnTo>
                  <a:lnTo>
                    <a:pt x="852226" y="351495"/>
                  </a:lnTo>
                  <a:lnTo>
                    <a:pt x="849682" y="343860"/>
                  </a:lnTo>
                  <a:lnTo>
                    <a:pt x="848092" y="335908"/>
                  </a:lnTo>
                  <a:lnTo>
                    <a:pt x="846820" y="328592"/>
                  </a:lnTo>
                  <a:lnTo>
                    <a:pt x="845866" y="321276"/>
                  </a:lnTo>
                  <a:lnTo>
                    <a:pt x="844594" y="314914"/>
                  </a:lnTo>
                  <a:lnTo>
                    <a:pt x="843322" y="309506"/>
                  </a:lnTo>
                  <a:lnTo>
                    <a:pt x="841732" y="305053"/>
                  </a:lnTo>
                  <a:lnTo>
                    <a:pt x="840142" y="300918"/>
                  </a:lnTo>
                  <a:lnTo>
                    <a:pt x="837916" y="297737"/>
                  </a:lnTo>
                  <a:lnTo>
                    <a:pt x="836326" y="294556"/>
                  </a:lnTo>
                  <a:lnTo>
                    <a:pt x="832829" y="290102"/>
                  </a:lnTo>
                  <a:lnTo>
                    <a:pt x="829013" y="285967"/>
                  </a:lnTo>
                  <a:lnTo>
                    <a:pt x="826151" y="280878"/>
                  </a:lnTo>
                  <a:lnTo>
                    <a:pt x="822971" y="275152"/>
                  </a:lnTo>
                  <a:lnTo>
                    <a:pt x="820745" y="268790"/>
                  </a:lnTo>
                  <a:lnTo>
                    <a:pt x="818519" y="261156"/>
                  </a:lnTo>
                  <a:lnTo>
                    <a:pt x="817247" y="251931"/>
                  </a:lnTo>
                  <a:lnTo>
                    <a:pt x="816293" y="241752"/>
                  </a:lnTo>
                  <a:lnTo>
                    <a:pt x="815975" y="229664"/>
                  </a:lnTo>
                  <a:lnTo>
                    <a:pt x="816293" y="223302"/>
                  </a:lnTo>
                  <a:lnTo>
                    <a:pt x="816929" y="217895"/>
                  </a:lnTo>
                  <a:lnTo>
                    <a:pt x="817883" y="212805"/>
                  </a:lnTo>
                  <a:lnTo>
                    <a:pt x="819791" y="208988"/>
                  </a:lnTo>
                  <a:lnTo>
                    <a:pt x="821381" y="205171"/>
                  </a:lnTo>
                  <a:lnTo>
                    <a:pt x="822971" y="202308"/>
                  </a:lnTo>
                  <a:lnTo>
                    <a:pt x="824879" y="199445"/>
                  </a:lnTo>
                  <a:lnTo>
                    <a:pt x="827423" y="197219"/>
                  </a:lnTo>
                  <a:lnTo>
                    <a:pt x="829331" y="195628"/>
                  </a:lnTo>
                  <a:lnTo>
                    <a:pt x="831239" y="194038"/>
                  </a:lnTo>
                  <a:lnTo>
                    <a:pt x="835054" y="192129"/>
                  </a:lnTo>
                  <a:lnTo>
                    <a:pt x="837280" y="191175"/>
                  </a:lnTo>
                  <a:lnTo>
                    <a:pt x="838234" y="191175"/>
                  </a:lnTo>
                  <a:lnTo>
                    <a:pt x="837280" y="184177"/>
                  </a:lnTo>
                  <a:lnTo>
                    <a:pt x="836326" y="177497"/>
                  </a:lnTo>
                  <a:lnTo>
                    <a:pt x="835690" y="170817"/>
                  </a:lnTo>
                  <a:lnTo>
                    <a:pt x="835372" y="164455"/>
                  </a:lnTo>
                  <a:lnTo>
                    <a:pt x="835372" y="158093"/>
                  </a:lnTo>
                  <a:lnTo>
                    <a:pt x="835372" y="152049"/>
                  </a:lnTo>
                  <a:lnTo>
                    <a:pt x="835690" y="146005"/>
                  </a:lnTo>
                  <a:lnTo>
                    <a:pt x="836008" y="140280"/>
                  </a:lnTo>
                  <a:lnTo>
                    <a:pt x="836644" y="134554"/>
                  </a:lnTo>
                  <a:lnTo>
                    <a:pt x="837280" y="128828"/>
                  </a:lnTo>
                  <a:lnTo>
                    <a:pt x="838234" y="123739"/>
                  </a:lnTo>
                  <a:lnTo>
                    <a:pt x="839824" y="118331"/>
                  </a:lnTo>
                  <a:lnTo>
                    <a:pt x="841096" y="113242"/>
                  </a:lnTo>
                  <a:lnTo>
                    <a:pt x="842686" y="108152"/>
                  </a:lnTo>
                  <a:lnTo>
                    <a:pt x="844276" y="103381"/>
                  </a:lnTo>
                  <a:lnTo>
                    <a:pt x="846502" y="98927"/>
                  </a:lnTo>
                  <a:lnTo>
                    <a:pt x="850636" y="89703"/>
                  </a:lnTo>
                  <a:lnTo>
                    <a:pt x="855406" y="81432"/>
                  </a:lnTo>
                  <a:lnTo>
                    <a:pt x="860812" y="73480"/>
                  </a:lnTo>
                  <a:lnTo>
                    <a:pt x="866854" y="65846"/>
                  </a:lnTo>
                  <a:lnTo>
                    <a:pt x="873214" y="59166"/>
                  </a:lnTo>
                  <a:lnTo>
                    <a:pt x="879891" y="52167"/>
                  </a:lnTo>
                  <a:lnTo>
                    <a:pt x="886887" y="46442"/>
                  </a:lnTo>
                  <a:lnTo>
                    <a:pt x="894201" y="40716"/>
                  </a:lnTo>
                  <a:lnTo>
                    <a:pt x="901833" y="35626"/>
                  </a:lnTo>
                  <a:lnTo>
                    <a:pt x="910101" y="30855"/>
                  </a:lnTo>
                  <a:lnTo>
                    <a:pt x="918051" y="26720"/>
                  </a:lnTo>
                  <a:lnTo>
                    <a:pt x="926318" y="22585"/>
                  </a:lnTo>
                  <a:lnTo>
                    <a:pt x="934586" y="18767"/>
                  </a:lnTo>
                  <a:lnTo>
                    <a:pt x="943172" y="15587"/>
                  </a:lnTo>
                  <a:lnTo>
                    <a:pt x="951440" y="12406"/>
                  </a:lnTo>
                  <a:lnTo>
                    <a:pt x="959708" y="10179"/>
                  </a:lnTo>
                  <a:lnTo>
                    <a:pt x="968294" y="7952"/>
                  </a:lnTo>
                  <a:lnTo>
                    <a:pt x="976561" y="5726"/>
                  </a:lnTo>
                  <a:lnTo>
                    <a:pt x="984511" y="4135"/>
                  </a:lnTo>
                  <a:lnTo>
                    <a:pt x="992143" y="2863"/>
                  </a:lnTo>
                  <a:lnTo>
                    <a:pt x="999775" y="1908"/>
                  </a:lnTo>
                  <a:lnTo>
                    <a:pt x="1007407" y="1272"/>
                  </a:lnTo>
                  <a:lnTo>
                    <a:pt x="1014403" y="318"/>
                  </a:lnTo>
                  <a:lnTo>
                    <a:pt x="1020763"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3" name="KSO_Shape"/>
            <p:cNvSpPr>
              <a:spLocks/>
            </p:cNvSpPr>
            <p:nvPr/>
          </p:nvSpPr>
          <p:spPr bwMode="auto">
            <a:xfrm>
              <a:off x="3864783" y="3982128"/>
              <a:ext cx="478522" cy="408474"/>
            </a:xfrm>
            <a:custGeom>
              <a:avLst/>
              <a:gdLst>
                <a:gd name="T0" fmla="*/ 175713297 w 4097"/>
                <a:gd name="T1" fmla="*/ 71089403 h 3497"/>
                <a:gd name="T2" fmla="*/ 33597902 w 4097"/>
                <a:gd name="T3" fmla="*/ 71089403 h 3497"/>
                <a:gd name="T4" fmla="*/ 423256757 w 4097"/>
                <a:gd name="T5" fmla="*/ 139474091 h 3497"/>
                <a:gd name="T6" fmla="*/ 372859684 w 4097"/>
                <a:gd name="T7" fmla="*/ 216358747 h 3497"/>
                <a:gd name="T8" fmla="*/ 297747197 w 4097"/>
                <a:gd name="T9" fmla="*/ 139474091 h 3497"/>
                <a:gd name="T10" fmla="*/ 502231138 w 4097"/>
                <a:gd name="T11" fmla="*/ 428853992 h 3497"/>
                <a:gd name="T12" fmla="*/ 423256757 w 4097"/>
                <a:gd name="T13" fmla="*/ 139474091 h 3497"/>
                <a:gd name="T14" fmla="*/ 254687678 w 4097"/>
                <a:gd name="T15" fmla="*/ 98906881 h 3497"/>
                <a:gd name="T16" fmla="*/ 254687678 w 4097"/>
                <a:gd name="T17" fmla="*/ 327242836 h 3497"/>
                <a:gd name="T18" fmla="*/ 184402447 w 4097"/>
                <a:gd name="T19" fmla="*/ 160916703 h 3497"/>
                <a:gd name="T20" fmla="*/ 0 w 4097"/>
                <a:gd name="T21" fmla="*/ 369934708 h 3497"/>
                <a:gd name="T22" fmla="*/ 19116131 w 4097"/>
                <a:gd name="T23" fmla="*/ 675348230 h 3497"/>
                <a:gd name="T24" fmla="*/ 90752959 w 4097"/>
                <a:gd name="T25" fmla="*/ 548044259 h 3497"/>
                <a:gd name="T26" fmla="*/ 143080758 w 4097"/>
                <a:gd name="T27" fmla="*/ 528147135 h 3497"/>
                <a:gd name="T28" fmla="*/ 194249858 w 4097"/>
                <a:gd name="T29" fmla="*/ 674961968 h 3497"/>
                <a:gd name="T30" fmla="*/ 135936541 w 4097"/>
                <a:gd name="T31" fmla="*/ 385582067 h 3497"/>
                <a:gd name="T32" fmla="*/ 165865446 w 4097"/>
                <a:gd name="T33" fmla="*/ 356992065 h 3497"/>
                <a:gd name="T34" fmla="*/ 254687678 w 4097"/>
                <a:gd name="T35" fmla="*/ 455319332 h 3497"/>
                <a:gd name="T36" fmla="*/ 271293512 w 4097"/>
                <a:gd name="T37" fmla="*/ 471739216 h 3497"/>
                <a:gd name="T38" fmla="*/ 542780360 w 4097"/>
                <a:gd name="T39" fmla="*/ 471739216 h 3497"/>
                <a:gd name="T40" fmla="*/ 542780360 w 4097"/>
                <a:gd name="T41" fmla="*/ 379980165 h 3497"/>
                <a:gd name="T42" fmla="*/ 631988386 w 4097"/>
                <a:gd name="T43" fmla="*/ 286096012 h 3497"/>
                <a:gd name="T44" fmla="*/ 566337515 w 4097"/>
                <a:gd name="T45" fmla="*/ 506124911 h 3497"/>
                <a:gd name="T46" fmla="*/ 646277260 w 4097"/>
                <a:gd name="T47" fmla="*/ 668973364 h 3497"/>
                <a:gd name="T48" fmla="*/ 703239419 w 4097"/>
                <a:gd name="T49" fmla="*/ 468648678 h 3497"/>
                <a:gd name="T50" fmla="*/ 791095848 w 4097"/>
                <a:gd name="T51" fmla="*/ 669166715 h 3497"/>
                <a:gd name="T52" fmla="*/ 763483903 w 4097"/>
                <a:gd name="T53" fmla="*/ 170189195 h 3497"/>
                <a:gd name="T54" fmla="*/ 577536523 w 4097"/>
                <a:gd name="T55" fmla="*/ 289572813 h 3497"/>
                <a:gd name="T56" fmla="*/ 542780360 w 4097"/>
                <a:gd name="T57" fmla="*/ 115520115 h 3497"/>
                <a:gd name="T58" fmla="*/ 526367423 w 4097"/>
                <a:gd name="T59" fmla="*/ 98906881 h 3497"/>
                <a:gd name="T60" fmla="*/ 674082541 w 4097"/>
                <a:gd name="T61" fmla="*/ 15261096 h 3497"/>
                <a:gd name="T62" fmla="*/ 674082541 w 4097"/>
                <a:gd name="T63" fmla="*/ 153383050 h 3497"/>
                <a:gd name="T64" fmla="*/ 674082541 w 4097"/>
                <a:gd name="T65" fmla="*/ 15261096 h 34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097" h="3497">
                  <a:moveTo>
                    <a:pt x="542" y="0"/>
                  </a:moveTo>
                  <a:cubicBezTo>
                    <a:pt x="745" y="0"/>
                    <a:pt x="910" y="165"/>
                    <a:pt x="910" y="368"/>
                  </a:cubicBezTo>
                  <a:cubicBezTo>
                    <a:pt x="910" y="571"/>
                    <a:pt x="745" y="736"/>
                    <a:pt x="542" y="736"/>
                  </a:cubicBezTo>
                  <a:cubicBezTo>
                    <a:pt x="339" y="736"/>
                    <a:pt x="174" y="571"/>
                    <a:pt x="174" y="368"/>
                  </a:cubicBezTo>
                  <a:cubicBezTo>
                    <a:pt x="174" y="165"/>
                    <a:pt x="339" y="0"/>
                    <a:pt x="542" y="0"/>
                  </a:cubicBezTo>
                  <a:close/>
                  <a:moveTo>
                    <a:pt x="2192" y="722"/>
                  </a:moveTo>
                  <a:cubicBezTo>
                    <a:pt x="2192" y="1120"/>
                    <a:pt x="2192" y="1120"/>
                    <a:pt x="2192" y="1120"/>
                  </a:cubicBezTo>
                  <a:cubicBezTo>
                    <a:pt x="1931" y="1120"/>
                    <a:pt x="1931" y="1120"/>
                    <a:pt x="1931" y="1120"/>
                  </a:cubicBezTo>
                  <a:cubicBezTo>
                    <a:pt x="1931" y="722"/>
                    <a:pt x="1931" y="722"/>
                    <a:pt x="1931" y="722"/>
                  </a:cubicBezTo>
                  <a:cubicBezTo>
                    <a:pt x="1542" y="722"/>
                    <a:pt x="1542" y="722"/>
                    <a:pt x="1542" y="722"/>
                  </a:cubicBezTo>
                  <a:cubicBezTo>
                    <a:pt x="1542" y="2220"/>
                    <a:pt x="1542" y="2220"/>
                    <a:pt x="1542" y="2220"/>
                  </a:cubicBezTo>
                  <a:cubicBezTo>
                    <a:pt x="2601" y="2220"/>
                    <a:pt x="2601" y="2220"/>
                    <a:pt x="2601" y="2220"/>
                  </a:cubicBezTo>
                  <a:cubicBezTo>
                    <a:pt x="2601" y="722"/>
                    <a:pt x="2601" y="722"/>
                    <a:pt x="2601" y="722"/>
                  </a:cubicBezTo>
                  <a:cubicBezTo>
                    <a:pt x="2192" y="722"/>
                    <a:pt x="2192" y="722"/>
                    <a:pt x="2192" y="722"/>
                  </a:cubicBezTo>
                  <a:close/>
                  <a:moveTo>
                    <a:pt x="1405" y="512"/>
                  </a:moveTo>
                  <a:cubicBezTo>
                    <a:pt x="1319" y="512"/>
                    <a:pt x="1319" y="512"/>
                    <a:pt x="1319" y="512"/>
                  </a:cubicBezTo>
                  <a:cubicBezTo>
                    <a:pt x="1319" y="598"/>
                    <a:pt x="1319" y="598"/>
                    <a:pt x="1319" y="598"/>
                  </a:cubicBezTo>
                  <a:cubicBezTo>
                    <a:pt x="1319" y="1694"/>
                    <a:pt x="1319" y="1694"/>
                    <a:pt x="1319" y="1694"/>
                  </a:cubicBezTo>
                  <a:cubicBezTo>
                    <a:pt x="1107" y="1550"/>
                    <a:pt x="1107" y="1550"/>
                    <a:pt x="1107" y="1550"/>
                  </a:cubicBezTo>
                  <a:cubicBezTo>
                    <a:pt x="955" y="833"/>
                    <a:pt x="955" y="833"/>
                    <a:pt x="955" y="833"/>
                  </a:cubicBezTo>
                  <a:cubicBezTo>
                    <a:pt x="67" y="825"/>
                    <a:pt x="67" y="825"/>
                    <a:pt x="67" y="825"/>
                  </a:cubicBezTo>
                  <a:cubicBezTo>
                    <a:pt x="0" y="1915"/>
                    <a:pt x="0" y="1915"/>
                    <a:pt x="0" y="1915"/>
                  </a:cubicBezTo>
                  <a:cubicBezTo>
                    <a:pt x="89" y="2707"/>
                    <a:pt x="89" y="2707"/>
                    <a:pt x="89" y="2707"/>
                  </a:cubicBezTo>
                  <a:cubicBezTo>
                    <a:pt x="99" y="3496"/>
                    <a:pt x="99" y="3496"/>
                    <a:pt x="99" y="3496"/>
                  </a:cubicBezTo>
                  <a:cubicBezTo>
                    <a:pt x="314" y="3494"/>
                    <a:pt x="314" y="3494"/>
                    <a:pt x="314" y="3494"/>
                  </a:cubicBezTo>
                  <a:cubicBezTo>
                    <a:pt x="470" y="2837"/>
                    <a:pt x="470" y="2837"/>
                    <a:pt x="470" y="2837"/>
                  </a:cubicBezTo>
                  <a:cubicBezTo>
                    <a:pt x="455" y="2345"/>
                    <a:pt x="455" y="2345"/>
                    <a:pt x="455" y="2345"/>
                  </a:cubicBezTo>
                  <a:cubicBezTo>
                    <a:pt x="741" y="2734"/>
                    <a:pt x="741" y="2734"/>
                    <a:pt x="741" y="2734"/>
                  </a:cubicBezTo>
                  <a:cubicBezTo>
                    <a:pt x="782" y="3497"/>
                    <a:pt x="782" y="3497"/>
                    <a:pt x="782" y="3497"/>
                  </a:cubicBezTo>
                  <a:cubicBezTo>
                    <a:pt x="1006" y="3494"/>
                    <a:pt x="1006" y="3494"/>
                    <a:pt x="1006" y="3494"/>
                  </a:cubicBezTo>
                  <a:cubicBezTo>
                    <a:pt x="1116" y="2612"/>
                    <a:pt x="1116" y="2612"/>
                    <a:pt x="1116" y="2612"/>
                  </a:cubicBezTo>
                  <a:cubicBezTo>
                    <a:pt x="704" y="1996"/>
                    <a:pt x="704" y="1996"/>
                    <a:pt x="704" y="1996"/>
                  </a:cubicBezTo>
                  <a:cubicBezTo>
                    <a:pt x="767" y="1441"/>
                    <a:pt x="767" y="1441"/>
                    <a:pt x="767" y="1441"/>
                  </a:cubicBezTo>
                  <a:cubicBezTo>
                    <a:pt x="859" y="1848"/>
                    <a:pt x="859" y="1848"/>
                    <a:pt x="859" y="1848"/>
                  </a:cubicBezTo>
                  <a:cubicBezTo>
                    <a:pt x="1319" y="1954"/>
                    <a:pt x="1319" y="1954"/>
                    <a:pt x="1319" y="1954"/>
                  </a:cubicBezTo>
                  <a:cubicBezTo>
                    <a:pt x="1319" y="2357"/>
                    <a:pt x="1319" y="2357"/>
                    <a:pt x="1319" y="2357"/>
                  </a:cubicBezTo>
                  <a:cubicBezTo>
                    <a:pt x="1319" y="2442"/>
                    <a:pt x="1319" y="2442"/>
                    <a:pt x="1319" y="2442"/>
                  </a:cubicBezTo>
                  <a:cubicBezTo>
                    <a:pt x="1405" y="2442"/>
                    <a:pt x="1405" y="2442"/>
                    <a:pt x="1405" y="2442"/>
                  </a:cubicBezTo>
                  <a:cubicBezTo>
                    <a:pt x="2726" y="2442"/>
                    <a:pt x="2726" y="2442"/>
                    <a:pt x="2726" y="2442"/>
                  </a:cubicBezTo>
                  <a:cubicBezTo>
                    <a:pt x="2811" y="2442"/>
                    <a:pt x="2811" y="2442"/>
                    <a:pt x="2811" y="2442"/>
                  </a:cubicBezTo>
                  <a:cubicBezTo>
                    <a:pt x="2811" y="2357"/>
                    <a:pt x="2811" y="2357"/>
                    <a:pt x="2811" y="2357"/>
                  </a:cubicBezTo>
                  <a:cubicBezTo>
                    <a:pt x="2811" y="1967"/>
                    <a:pt x="2811" y="1967"/>
                    <a:pt x="2811" y="1967"/>
                  </a:cubicBezTo>
                  <a:cubicBezTo>
                    <a:pt x="3165" y="1735"/>
                    <a:pt x="3165" y="1735"/>
                    <a:pt x="3165" y="1735"/>
                  </a:cubicBezTo>
                  <a:cubicBezTo>
                    <a:pt x="3273" y="1481"/>
                    <a:pt x="3273" y="1481"/>
                    <a:pt x="3273" y="1481"/>
                  </a:cubicBezTo>
                  <a:cubicBezTo>
                    <a:pt x="3392" y="2054"/>
                    <a:pt x="3392" y="2054"/>
                    <a:pt x="3392" y="2054"/>
                  </a:cubicBezTo>
                  <a:cubicBezTo>
                    <a:pt x="2933" y="2620"/>
                    <a:pt x="2933" y="2620"/>
                    <a:pt x="2933" y="2620"/>
                  </a:cubicBezTo>
                  <a:cubicBezTo>
                    <a:pt x="3130" y="3459"/>
                    <a:pt x="3130" y="3459"/>
                    <a:pt x="3130" y="3459"/>
                  </a:cubicBezTo>
                  <a:cubicBezTo>
                    <a:pt x="3347" y="3463"/>
                    <a:pt x="3347" y="3463"/>
                    <a:pt x="3347" y="3463"/>
                  </a:cubicBezTo>
                  <a:cubicBezTo>
                    <a:pt x="3298" y="2738"/>
                    <a:pt x="3298" y="2738"/>
                    <a:pt x="3298" y="2738"/>
                  </a:cubicBezTo>
                  <a:cubicBezTo>
                    <a:pt x="3642" y="2426"/>
                    <a:pt x="3642" y="2426"/>
                    <a:pt x="3642" y="2426"/>
                  </a:cubicBezTo>
                  <a:cubicBezTo>
                    <a:pt x="3816" y="3461"/>
                    <a:pt x="3816" y="3461"/>
                    <a:pt x="3816" y="3461"/>
                  </a:cubicBezTo>
                  <a:cubicBezTo>
                    <a:pt x="4097" y="3464"/>
                    <a:pt x="4097" y="3464"/>
                    <a:pt x="4097" y="3464"/>
                  </a:cubicBezTo>
                  <a:cubicBezTo>
                    <a:pt x="4048" y="2263"/>
                    <a:pt x="4048" y="2263"/>
                    <a:pt x="4048" y="2263"/>
                  </a:cubicBezTo>
                  <a:cubicBezTo>
                    <a:pt x="3954" y="881"/>
                    <a:pt x="3954" y="881"/>
                    <a:pt x="3954" y="881"/>
                  </a:cubicBezTo>
                  <a:cubicBezTo>
                    <a:pt x="3090" y="888"/>
                    <a:pt x="3090" y="888"/>
                    <a:pt x="3090" y="888"/>
                  </a:cubicBezTo>
                  <a:cubicBezTo>
                    <a:pt x="2991" y="1499"/>
                    <a:pt x="2991" y="1499"/>
                    <a:pt x="2991" y="1499"/>
                  </a:cubicBezTo>
                  <a:cubicBezTo>
                    <a:pt x="2811" y="1700"/>
                    <a:pt x="2811" y="1700"/>
                    <a:pt x="2811" y="1700"/>
                  </a:cubicBezTo>
                  <a:cubicBezTo>
                    <a:pt x="2811" y="598"/>
                    <a:pt x="2811" y="598"/>
                    <a:pt x="2811" y="598"/>
                  </a:cubicBezTo>
                  <a:cubicBezTo>
                    <a:pt x="2811" y="512"/>
                    <a:pt x="2811" y="512"/>
                    <a:pt x="2811" y="512"/>
                  </a:cubicBezTo>
                  <a:cubicBezTo>
                    <a:pt x="2726" y="512"/>
                    <a:pt x="2726" y="512"/>
                    <a:pt x="2726" y="512"/>
                  </a:cubicBezTo>
                  <a:cubicBezTo>
                    <a:pt x="1405" y="512"/>
                    <a:pt x="1405" y="512"/>
                    <a:pt x="1405" y="512"/>
                  </a:cubicBezTo>
                  <a:close/>
                  <a:moveTo>
                    <a:pt x="3491" y="79"/>
                  </a:moveTo>
                  <a:cubicBezTo>
                    <a:pt x="3689" y="79"/>
                    <a:pt x="3849" y="239"/>
                    <a:pt x="3849" y="437"/>
                  </a:cubicBezTo>
                  <a:cubicBezTo>
                    <a:pt x="3849" y="634"/>
                    <a:pt x="3689" y="794"/>
                    <a:pt x="3491" y="794"/>
                  </a:cubicBezTo>
                  <a:cubicBezTo>
                    <a:pt x="3294" y="794"/>
                    <a:pt x="3134" y="634"/>
                    <a:pt x="3134" y="437"/>
                  </a:cubicBezTo>
                  <a:cubicBezTo>
                    <a:pt x="3134" y="239"/>
                    <a:pt x="3294" y="79"/>
                    <a:pt x="3491" y="79"/>
                  </a:cubicBezTo>
                  <a:close/>
                </a:path>
              </a:pathLst>
            </a:custGeom>
            <a:solidFill>
              <a:schemeClr val="bg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grpSp>
    </p:spTree>
    <p:extLst>
      <p:ext uri="{BB962C8B-B14F-4D97-AF65-F5344CB8AC3E}">
        <p14:creationId xmlns:p14="http://schemas.microsoft.com/office/powerpoint/2010/main" val="25646094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02</a:t>
            </a:r>
            <a:endParaRPr lang="zh-CN" altLang="en-US" sz="1600" b="1" dirty="0">
              <a:solidFill>
                <a:prstClr val="white"/>
              </a:solidFill>
            </a:endParaRPr>
          </a:p>
        </p:txBody>
      </p:sp>
      <p:cxnSp>
        <p:nvCxnSpPr>
          <p:cNvPr id="32" name="直接连接符 31"/>
          <p:cNvCxnSpPr/>
          <p:nvPr/>
        </p:nvCxnSpPr>
        <p:spPr>
          <a:xfrm>
            <a:off x="1768416" y="404813"/>
            <a:ext cx="98520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MH_Other_5"/>
          <p:cNvSpPr>
            <a:spLocks noChangeArrowheads="1"/>
          </p:cNvSpPr>
          <p:nvPr>
            <p:custDataLst>
              <p:tags r:id="rId1"/>
            </p:custDataLst>
          </p:nvPr>
        </p:nvSpPr>
        <p:spPr bwMode="auto">
          <a:xfrm>
            <a:off x="208905" y="718904"/>
            <a:ext cx="3345514" cy="47958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sym typeface="微软雅黑" panose="020B0503020204020204" pitchFamily="34" charset="-122"/>
              </a:rPr>
              <a:t>（二）“</a:t>
            </a:r>
            <a:r>
              <a:rPr lang="zh-CN" altLang="en-US" sz="2000" b="1" dirty="0">
                <a:solidFill>
                  <a:srgbClr val="FFFFFF"/>
                </a:solidFill>
                <a:ea typeface="微软雅黑" pitchFamily="34" charset="-122"/>
                <a:sym typeface="微软雅黑" panose="020B0503020204020204" pitchFamily="34" charset="-122"/>
              </a:rPr>
              <a:t>云物大智”新技术</a:t>
            </a:r>
            <a:endParaRPr lang="zh-CN" altLang="en-US" sz="2000" b="1" dirty="0">
              <a:solidFill>
                <a:srgbClr val="FFFFFF"/>
              </a:solidFill>
              <a:ea typeface="微软雅黑" pitchFamily="34" charset="-122"/>
            </a:endParaRPr>
          </a:p>
        </p:txBody>
      </p:sp>
      <p:grpSp>
        <p:nvGrpSpPr>
          <p:cNvPr id="15" name="组合 14"/>
          <p:cNvGrpSpPr/>
          <p:nvPr/>
        </p:nvGrpSpPr>
        <p:grpSpPr>
          <a:xfrm>
            <a:off x="1478237" y="1576111"/>
            <a:ext cx="8754999" cy="4060081"/>
            <a:chOff x="192362" y="1195111"/>
            <a:chExt cx="8754999" cy="4060081"/>
          </a:xfrm>
        </p:grpSpPr>
        <p:sp>
          <p:nvSpPr>
            <p:cNvPr id="16" name="矩形 15"/>
            <p:cNvSpPr/>
            <p:nvPr/>
          </p:nvSpPr>
          <p:spPr>
            <a:xfrm>
              <a:off x="192362" y="1299010"/>
              <a:ext cx="5053428" cy="2911047"/>
            </a:xfrm>
            <a:prstGeom prst="rect">
              <a:avLst/>
            </a:prstGeom>
          </p:spPr>
          <p:txBody>
            <a:bodyPr wrap="square" lIns="91433" tIns="45717" rIns="91433" bIns="45717">
              <a:spAutoFit/>
            </a:bodyPr>
            <a:lstStyle/>
            <a:p>
              <a:pPr marL="342851" indent="-342851">
                <a:lnSpc>
                  <a:spcPct val="150000"/>
                </a:lnSpc>
                <a:spcBef>
                  <a:spcPts val="413"/>
                </a:spcBef>
                <a:spcAft>
                  <a:spcPts val="413"/>
                </a:spcAft>
                <a:buFont typeface="Wingdings" panose="05000000000000000000" pitchFamily="2" charset="2"/>
                <a:buChar char="l"/>
              </a:pPr>
              <a:r>
                <a:rPr lang="zh-CN" altLang="en-US" sz="1700" b="1" kern="0" dirty="0">
                  <a:solidFill>
                    <a:srgbClr val="0070C0"/>
                  </a:solidFill>
                  <a:latin typeface="微软雅黑" panose="020B0503020204020204" pitchFamily="34" charset="-122"/>
                  <a:ea typeface="微软雅黑" panose="020B0503020204020204" pitchFamily="34" charset="-122"/>
                </a:rPr>
                <a:t>生产方式发生剧变：</a:t>
              </a:r>
              <a:r>
                <a:rPr lang="en-US" altLang="zh-CN" sz="1700" b="1" kern="0" dirty="0">
                  <a:solidFill>
                    <a:srgbClr val="1CADE4"/>
                  </a:solidFill>
                  <a:latin typeface="微软雅黑" panose="020B0503020204020204" pitchFamily="34" charset="-122"/>
                  <a:ea typeface="微软雅黑" panose="020B0503020204020204" pitchFamily="34" charset="-122"/>
                </a:rPr>
                <a:t>“</a:t>
              </a:r>
              <a:r>
                <a:rPr lang="zh-CN" altLang="zh-CN" sz="1700" b="1" kern="0" dirty="0">
                  <a:solidFill>
                    <a:srgbClr val="1CADE4"/>
                  </a:solidFill>
                  <a:latin typeface="微软雅黑" panose="020B0503020204020204" pitchFamily="34" charset="-122"/>
                  <a:ea typeface="微软雅黑" panose="020B0503020204020204" pitchFamily="34" charset="-122"/>
                </a:rPr>
                <a:t>制造</a:t>
              </a:r>
              <a:r>
                <a:rPr lang="en-US" altLang="zh-CN" sz="1700" b="1" kern="0" dirty="0">
                  <a:solidFill>
                    <a:srgbClr val="1CADE4"/>
                  </a:solidFill>
                  <a:latin typeface="微软雅黑" panose="020B0503020204020204" pitchFamily="34" charset="-122"/>
                  <a:ea typeface="微软雅黑" panose="020B0503020204020204" pitchFamily="34" charset="-122"/>
                </a:rPr>
                <a:t>”</a:t>
              </a:r>
              <a:r>
                <a:rPr lang="zh-CN" altLang="zh-CN" sz="1700" b="1" kern="0" dirty="0">
                  <a:solidFill>
                    <a:srgbClr val="1CADE4"/>
                  </a:solidFill>
                  <a:latin typeface="微软雅黑" panose="020B0503020204020204" pitchFamily="34" charset="-122"/>
                  <a:ea typeface="微软雅黑" panose="020B0503020204020204" pitchFamily="34" charset="-122"/>
                </a:rPr>
                <a:t>变</a:t>
              </a:r>
              <a:r>
                <a:rPr lang="en-US" altLang="zh-CN" sz="1700" b="1" kern="0" dirty="0">
                  <a:solidFill>
                    <a:srgbClr val="1CADE4"/>
                  </a:solidFill>
                  <a:latin typeface="微软雅黑" panose="020B0503020204020204" pitchFamily="34" charset="-122"/>
                  <a:ea typeface="微软雅黑" panose="020B0503020204020204" pitchFamily="34" charset="-122"/>
                </a:rPr>
                <a:t>“</a:t>
              </a:r>
              <a:r>
                <a:rPr lang="zh-CN" altLang="zh-CN" sz="1700" b="1" kern="0" dirty="0">
                  <a:solidFill>
                    <a:srgbClr val="1CADE4"/>
                  </a:solidFill>
                  <a:latin typeface="微软雅黑" panose="020B0503020204020204" pitchFamily="34" charset="-122"/>
                  <a:ea typeface="微软雅黑" panose="020B0503020204020204" pitchFamily="34" charset="-122"/>
                </a:rPr>
                <a:t>智造</a:t>
              </a:r>
              <a:r>
                <a:rPr lang="en-US" altLang="zh-CN" sz="1700" b="1" kern="0" dirty="0">
                  <a:solidFill>
                    <a:srgbClr val="1CADE4"/>
                  </a:solidFill>
                  <a:latin typeface="微软雅黑" panose="020B0503020204020204" pitchFamily="34" charset="-122"/>
                  <a:ea typeface="微软雅黑" panose="020B0503020204020204" pitchFamily="34" charset="-122"/>
                </a:rPr>
                <a:t>”</a:t>
              </a:r>
            </a:p>
            <a:p>
              <a:pPr marL="342851" indent="-342851">
                <a:lnSpc>
                  <a:spcPct val="150000"/>
                </a:lnSpc>
                <a:spcBef>
                  <a:spcPts val="413"/>
                </a:spcBef>
                <a:spcAft>
                  <a:spcPts val="413"/>
                </a:spcAft>
                <a:buFont typeface="Wingdings" panose="05000000000000000000" pitchFamily="2" charset="2"/>
                <a:buChar char="l"/>
              </a:pPr>
              <a:r>
                <a:rPr lang="zh-CN" altLang="en-US" sz="1700" b="1" kern="0" dirty="0">
                  <a:solidFill>
                    <a:srgbClr val="0070C0"/>
                  </a:solidFill>
                  <a:latin typeface="微软雅黑" panose="020B0503020204020204" pitchFamily="34" charset="-122"/>
                  <a:ea typeface="微软雅黑" panose="020B0503020204020204" pitchFamily="34" charset="-122"/>
                </a:rPr>
                <a:t>职业领域推陈出新：</a:t>
              </a:r>
              <a:r>
                <a:rPr lang="zh-CN" altLang="en-US" sz="1700" b="1" kern="0" dirty="0">
                  <a:solidFill>
                    <a:srgbClr val="1CADE4"/>
                  </a:solidFill>
                  <a:latin typeface="微软雅黑" panose="020B0503020204020204" pitchFamily="34" charset="-122"/>
                  <a:ea typeface="微软雅黑" panose="020B0503020204020204" pitchFamily="34" charset="-122"/>
                </a:rPr>
                <a:t>机器换人</a:t>
              </a:r>
              <a:endParaRPr lang="en-US" altLang="zh-CN" sz="1700" b="1" kern="0" dirty="0">
                <a:solidFill>
                  <a:srgbClr val="1CADE4"/>
                </a:solidFill>
                <a:latin typeface="微软雅黑" panose="020B0503020204020204" pitchFamily="34" charset="-122"/>
                <a:ea typeface="微软雅黑" panose="020B0503020204020204" pitchFamily="34" charset="-122"/>
              </a:endParaRPr>
            </a:p>
            <a:p>
              <a:pPr marL="342851" indent="-342851">
                <a:lnSpc>
                  <a:spcPct val="150000"/>
                </a:lnSpc>
                <a:spcBef>
                  <a:spcPts val="413"/>
                </a:spcBef>
                <a:spcAft>
                  <a:spcPts val="413"/>
                </a:spcAft>
                <a:buFont typeface="Wingdings" panose="05000000000000000000" pitchFamily="2" charset="2"/>
                <a:buChar char="l"/>
              </a:pPr>
              <a:r>
                <a:rPr lang="zh-CN" altLang="en-US" sz="1700" b="1" kern="0" dirty="0">
                  <a:solidFill>
                    <a:srgbClr val="0070C0"/>
                  </a:solidFill>
                  <a:latin typeface="微软雅黑" panose="020B0503020204020204" pitchFamily="34" charset="-122"/>
                  <a:ea typeface="微软雅黑" panose="020B0503020204020204" pitchFamily="34" charset="-122"/>
                </a:rPr>
                <a:t>人才结构转型升级</a:t>
              </a:r>
              <a:r>
                <a:rPr lang="zh-CN" altLang="en-US" sz="1700" b="1" kern="0" dirty="0" smtClean="0">
                  <a:solidFill>
                    <a:srgbClr val="0070C0"/>
                  </a:solidFill>
                  <a:latin typeface="微软雅黑" panose="020B0503020204020204" pitchFamily="34" charset="-122"/>
                  <a:ea typeface="微软雅黑" panose="020B0503020204020204" pitchFamily="34" charset="-122"/>
                </a:rPr>
                <a:t>：</a:t>
              </a:r>
              <a:endParaRPr lang="en-US" altLang="zh-CN" sz="1700" b="1" kern="0" dirty="0">
                <a:solidFill>
                  <a:srgbClr val="0070C0"/>
                </a:solidFill>
                <a:latin typeface="微软雅黑" panose="020B0503020204020204" pitchFamily="34" charset="-122"/>
                <a:ea typeface="微软雅黑" panose="020B0503020204020204" pitchFamily="34" charset="-122"/>
              </a:endParaRPr>
            </a:p>
            <a:p>
              <a:pPr lvl="0" algn="ctr">
                <a:lnSpc>
                  <a:spcPct val="150000"/>
                </a:lnSpc>
              </a:pPr>
              <a:r>
                <a:rPr lang="zh-CN" altLang="en-US" sz="1500" b="1" kern="0" dirty="0">
                  <a:solidFill>
                    <a:srgbClr val="1CADE4"/>
                  </a:solidFill>
                  <a:latin typeface="微软雅黑" panose="020B0503020204020204" pitchFamily="34" charset="-122"/>
                  <a:ea typeface="微软雅黑" panose="020B0503020204020204" pitchFamily="34" charset="-122"/>
                </a:rPr>
                <a:t>生产型          </a:t>
              </a:r>
              <a:r>
                <a:rPr lang="zh-CN" altLang="en-US" sz="1500" b="1" kern="0" dirty="0" smtClean="0">
                  <a:solidFill>
                    <a:srgbClr val="1CADE4"/>
                  </a:solidFill>
                  <a:latin typeface="微软雅黑" panose="020B0503020204020204" pitchFamily="34" charset="-122"/>
                  <a:ea typeface="微软雅黑" panose="020B0503020204020204" pitchFamily="34" charset="-122"/>
                </a:rPr>
                <a:t>           服务型</a:t>
              </a:r>
              <a:endParaRPr lang="en-US" altLang="zh-CN" sz="1500" b="1" kern="0" dirty="0">
                <a:solidFill>
                  <a:srgbClr val="1CADE4"/>
                </a:solidFill>
                <a:latin typeface="微软雅黑" panose="020B0503020204020204" pitchFamily="34" charset="-122"/>
                <a:ea typeface="微软雅黑" panose="020B0503020204020204" pitchFamily="34" charset="-122"/>
              </a:endParaRPr>
            </a:p>
            <a:p>
              <a:pPr lvl="0" algn="ctr">
                <a:lnSpc>
                  <a:spcPct val="150000"/>
                </a:lnSpc>
              </a:pPr>
              <a:r>
                <a:rPr lang="zh-CN" altLang="en-US" sz="1500" b="1" kern="0" dirty="0">
                  <a:solidFill>
                    <a:srgbClr val="1CADE4"/>
                  </a:solidFill>
                  <a:latin typeface="微软雅黑" panose="020B0503020204020204" pitchFamily="34" charset="-122"/>
                  <a:ea typeface="微软雅黑" panose="020B0503020204020204" pitchFamily="34" charset="-122"/>
                </a:rPr>
                <a:t>技能型          </a:t>
              </a:r>
              <a:r>
                <a:rPr lang="zh-CN" altLang="en-US" sz="1500" b="1" kern="0" dirty="0" smtClean="0">
                  <a:solidFill>
                    <a:srgbClr val="1CADE4"/>
                  </a:solidFill>
                  <a:latin typeface="微软雅黑" panose="020B0503020204020204" pitchFamily="34" charset="-122"/>
                  <a:ea typeface="微软雅黑" panose="020B0503020204020204" pitchFamily="34" charset="-122"/>
                </a:rPr>
                <a:t>           技术型</a:t>
              </a:r>
              <a:endParaRPr lang="en-US" altLang="zh-CN" sz="1500" b="1" kern="0" dirty="0">
                <a:solidFill>
                  <a:srgbClr val="1CADE4"/>
                </a:solidFill>
                <a:latin typeface="微软雅黑" panose="020B0503020204020204" pitchFamily="34" charset="-122"/>
                <a:ea typeface="微软雅黑" panose="020B0503020204020204" pitchFamily="34" charset="-122"/>
              </a:endParaRPr>
            </a:p>
            <a:p>
              <a:pPr lvl="0" algn="ctr">
                <a:lnSpc>
                  <a:spcPct val="150000"/>
                </a:lnSpc>
              </a:pPr>
              <a:r>
                <a:rPr lang="zh-CN" altLang="en-US" sz="1500" b="1" kern="0" dirty="0">
                  <a:solidFill>
                    <a:srgbClr val="1CADE4"/>
                  </a:solidFill>
                  <a:latin typeface="微软雅黑" panose="020B0503020204020204" pitchFamily="34" charset="-122"/>
                  <a:ea typeface="微软雅黑" panose="020B0503020204020204" pitchFamily="34" charset="-122"/>
                </a:rPr>
                <a:t>标准型          </a:t>
              </a:r>
              <a:r>
                <a:rPr lang="zh-CN" altLang="en-US" sz="1500" b="1" kern="0" dirty="0" smtClean="0">
                  <a:solidFill>
                    <a:srgbClr val="1CADE4"/>
                  </a:solidFill>
                  <a:latin typeface="微软雅黑" panose="020B0503020204020204" pitchFamily="34" charset="-122"/>
                  <a:ea typeface="微软雅黑" panose="020B0503020204020204" pitchFamily="34" charset="-122"/>
                </a:rPr>
                <a:t>           创新型</a:t>
              </a:r>
              <a:endParaRPr lang="en-US" altLang="zh-CN" sz="1500" b="1" kern="0" dirty="0">
                <a:solidFill>
                  <a:srgbClr val="1CADE4"/>
                </a:solidFill>
                <a:latin typeface="微软雅黑" panose="020B0503020204020204" pitchFamily="34" charset="-122"/>
                <a:ea typeface="微软雅黑" panose="020B0503020204020204" pitchFamily="34" charset="-122"/>
              </a:endParaRPr>
            </a:p>
            <a:p>
              <a:pPr lvl="0" algn="ctr">
                <a:lnSpc>
                  <a:spcPct val="150000"/>
                </a:lnSpc>
              </a:pPr>
              <a:r>
                <a:rPr lang="zh-CN" altLang="en-US" sz="1500" b="1" kern="0" dirty="0">
                  <a:solidFill>
                    <a:srgbClr val="1CADE4"/>
                  </a:solidFill>
                  <a:latin typeface="微软雅黑" panose="020B0503020204020204" pitchFamily="34" charset="-122"/>
                  <a:ea typeface="微软雅黑" panose="020B0503020204020204" pitchFamily="34" charset="-122"/>
                </a:rPr>
                <a:t>单一型       </a:t>
              </a:r>
              <a:r>
                <a:rPr lang="zh-CN" altLang="en-US" sz="1500" b="1" kern="0" dirty="0" smtClean="0">
                  <a:solidFill>
                    <a:srgbClr val="1CADE4"/>
                  </a:solidFill>
                  <a:latin typeface="微软雅黑" panose="020B0503020204020204" pitchFamily="34" charset="-122"/>
                  <a:ea typeface="微软雅黑" panose="020B0503020204020204" pitchFamily="34" charset="-122"/>
                </a:rPr>
                <a:t>               复合型</a:t>
              </a:r>
              <a:endParaRPr lang="zh-CN" altLang="en-US" sz="1500" b="1" kern="0" dirty="0">
                <a:solidFill>
                  <a:srgbClr val="1CADE4"/>
                </a:solidFill>
                <a:latin typeface="微软雅黑" panose="020B0503020204020204" pitchFamily="34" charset="-122"/>
                <a:ea typeface="微软雅黑" panose="020B0503020204020204" pitchFamily="34" charset="-122"/>
              </a:endParaRPr>
            </a:p>
          </p:txBody>
        </p:sp>
        <p:cxnSp>
          <p:nvCxnSpPr>
            <p:cNvPr id="17" name="直接箭头连接符 16"/>
            <p:cNvCxnSpPr/>
            <p:nvPr/>
          </p:nvCxnSpPr>
          <p:spPr>
            <a:xfrm>
              <a:off x="2752325" y="3065298"/>
              <a:ext cx="360040" cy="0"/>
            </a:xfrm>
            <a:prstGeom prst="straightConnector1">
              <a:avLst/>
            </a:prstGeom>
            <a:ln w="19050">
              <a:solidFill>
                <a:srgbClr val="0081E2"/>
              </a:solidFill>
              <a:tailEnd type="arrow"/>
            </a:ln>
          </p:spPr>
          <p:style>
            <a:lnRef idx="1">
              <a:schemeClr val="accent5"/>
            </a:lnRef>
            <a:fillRef idx="0">
              <a:schemeClr val="accent5"/>
            </a:fillRef>
            <a:effectRef idx="0">
              <a:schemeClr val="accent5"/>
            </a:effectRef>
            <a:fontRef idx="minor">
              <a:schemeClr val="tx1"/>
            </a:fontRef>
          </p:style>
        </p:cxnSp>
        <p:cxnSp>
          <p:nvCxnSpPr>
            <p:cNvPr id="18" name="直接箭头连接符 17"/>
            <p:cNvCxnSpPr/>
            <p:nvPr/>
          </p:nvCxnSpPr>
          <p:spPr>
            <a:xfrm>
              <a:off x="2743141" y="3428946"/>
              <a:ext cx="360040" cy="0"/>
            </a:xfrm>
            <a:prstGeom prst="straightConnector1">
              <a:avLst/>
            </a:prstGeom>
            <a:ln w="19050">
              <a:solidFill>
                <a:srgbClr val="0081E2"/>
              </a:solidFill>
              <a:tailEnd type="arrow"/>
            </a:ln>
          </p:spPr>
          <p:style>
            <a:lnRef idx="1">
              <a:schemeClr val="accent5"/>
            </a:lnRef>
            <a:fillRef idx="0">
              <a:schemeClr val="accent5"/>
            </a:fillRef>
            <a:effectRef idx="0">
              <a:schemeClr val="accent5"/>
            </a:effectRef>
            <a:fontRef idx="minor">
              <a:schemeClr val="tx1"/>
            </a:fontRef>
          </p:style>
        </p:cxnSp>
        <p:cxnSp>
          <p:nvCxnSpPr>
            <p:cNvPr id="19" name="直接箭头连接符 18"/>
            <p:cNvCxnSpPr/>
            <p:nvPr/>
          </p:nvCxnSpPr>
          <p:spPr>
            <a:xfrm>
              <a:off x="2752325" y="3740644"/>
              <a:ext cx="360040" cy="0"/>
            </a:xfrm>
            <a:prstGeom prst="straightConnector1">
              <a:avLst/>
            </a:prstGeom>
            <a:ln w="19050">
              <a:solidFill>
                <a:srgbClr val="0081E2"/>
              </a:solidFill>
              <a:tailEnd type="arrow"/>
            </a:ln>
          </p:spPr>
          <p:style>
            <a:lnRef idx="1">
              <a:schemeClr val="accent5"/>
            </a:lnRef>
            <a:fillRef idx="0">
              <a:schemeClr val="accent5"/>
            </a:fillRef>
            <a:effectRef idx="0">
              <a:schemeClr val="accent5"/>
            </a:effectRef>
            <a:fontRef idx="minor">
              <a:schemeClr val="tx1"/>
            </a:fontRef>
          </p:style>
        </p:cxnSp>
        <p:cxnSp>
          <p:nvCxnSpPr>
            <p:cNvPr id="20" name="直接箭头连接符 19"/>
            <p:cNvCxnSpPr/>
            <p:nvPr/>
          </p:nvCxnSpPr>
          <p:spPr>
            <a:xfrm>
              <a:off x="2743141" y="4052342"/>
              <a:ext cx="360040" cy="0"/>
            </a:xfrm>
            <a:prstGeom prst="straightConnector1">
              <a:avLst/>
            </a:prstGeom>
            <a:ln w="19050">
              <a:solidFill>
                <a:srgbClr val="0081E2"/>
              </a:solidFill>
              <a:tailEnd type="arrow"/>
            </a:ln>
          </p:spPr>
          <p:style>
            <a:lnRef idx="1">
              <a:schemeClr val="accent5"/>
            </a:lnRef>
            <a:fillRef idx="0">
              <a:schemeClr val="accent5"/>
            </a:fillRef>
            <a:effectRef idx="0">
              <a:schemeClr val="accent5"/>
            </a:effectRef>
            <a:fontRef idx="minor">
              <a:schemeClr val="tx1"/>
            </a:fontRef>
          </p:style>
        </p:cxnSp>
        <p:sp>
          <p:nvSpPr>
            <p:cNvPr id="21" name="矩形 20"/>
            <p:cNvSpPr/>
            <p:nvPr/>
          </p:nvSpPr>
          <p:spPr>
            <a:xfrm>
              <a:off x="5419998" y="1195111"/>
              <a:ext cx="45719" cy="38661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lang="zh-CN" altLang="en-US"/>
            </a:p>
          </p:txBody>
        </p:sp>
        <p:grpSp>
          <p:nvGrpSpPr>
            <p:cNvPr id="22" name="组合 7"/>
            <p:cNvGrpSpPr/>
            <p:nvPr/>
          </p:nvGrpSpPr>
          <p:grpSpPr>
            <a:xfrm>
              <a:off x="5293918" y="1247061"/>
              <a:ext cx="3653443" cy="4008131"/>
              <a:chOff x="8133380" y="1894094"/>
              <a:chExt cx="5466211" cy="5555715"/>
            </a:xfrm>
          </p:grpSpPr>
          <p:pic>
            <p:nvPicPr>
              <p:cNvPr id="2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00555" y="2199790"/>
                <a:ext cx="2762852" cy="1632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09050" y="3889511"/>
                <a:ext cx="2756339" cy="1618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33382" y="3889511"/>
                <a:ext cx="2612671" cy="1618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43498" y="2199790"/>
                <a:ext cx="2645772" cy="1632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809051" y="5586300"/>
                <a:ext cx="2754356" cy="1626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33380" y="5586300"/>
                <a:ext cx="2612671" cy="1626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矩形 36"/>
              <p:cNvSpPr/>
              <p:nvPr/>
            </p:nvSpPr>
            <p:spPr>
              <a:xfrm>
                <a:off x="10746051" y="1894094"/>
                <a:ext cx="68404" cy="5358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2935" tIns="66468" rIns="132935" bIns="66468" rtlCol="0" anchor="ctr"/>
              <a:lstStyle/>
              <a:p>
                <a:pPr algn="ctr"/>
                <a:endParaRPr lang="zh-CN" altLang="en-US"/>
              </a:p>
            </p:txBody>
          </p:sp>
          <p:sp>
            <p:nvSpPr>
              <p:cNvPr id="38" name="矩形 37"/>
              <p:cNvSpPr/>
              <p:nvPr/>
            </p:nvSpPr>
            <p:spPr>
              <a:xfrm>
                <a:off x="13531187" y="2090933"/>
                <a:ext cx="68404" cy="5358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2935" tIns="66468" rIns="132935" bIns="66468" rtlCol="0" anchor="ctr"/>
              <a:lstStyle/>
              <a:p>
                <a:pPr algn="ctr"/>
                <a:endParaRPr lang="zh-CN" altLang="en-US"/>
              </a:p>
            </p:txBody>
          </p:sp>
        </p:grpSp>
        <p:sp>
          <p:nvSpPr>
            <p:cNvPr id="23" name="矩形 22"/>
            <p:cNvSpPr/>
            <p:nvPr/>
          </p:nvSpPr>
          <p:spPr>
            <a:xfrm>
              <a:off x="1395560" y="2753600"/>
              <a:ext cx="919113" cy="1662389"/>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62892" tIns="31446" rIns="62892" bIns="31446" rtlCol="0" anchor="ctr"/>
            <a:lstStyle/>
            <a:p>
              <a:pPr algn="ctr"/>
              <a:endParaRPr lang="zh-CN" altLang="en-US"/>
            </a:p>
          </p:txBody>
        </p:sp>
        <p:sp>
          <p:nvSpPr>
            <p:cNvPr id="24" name="矩形 23"/>
            <p:cNvSpPr/>
            <p:nvPr/>
          </p:nvSpPr>
          <p:spPr>
            <a:xfrm>
              <a:off x="3224420" y="2753600"/>
              <a:ext cx="866301" cy="1662389"/>
            </a:xfrm>
            <a:prstGeom prst="rect">
              <a:avLst/>
            </a:prstGeom>
            <a:noFill/>
            <a:ln>
              <a:solidFill>
                <a:srgbClr val="0081E2"/>
              </a:solidFill>
            </a:ln>
          </p:spPr>
          <p:style>
            <a:lnRef idx="2">
              <a:schemeClr val="accent1">
                <a:shade val="50000"/>
              </a:schemeClr>
            </a:lnRef>
            <a:fillRef idx="1">
              <a:schemeClr val="accent1"/>
            </a:fillRef>
            <a:effectRef idx="0">
              <a:schemeClr val="accent1"/>
            </a:effectRef>
            <a:fontRef idx="minor">
              <a:schemeClr val="lt1"/>
            </a:fontRef>
          </p:style>
          <p:txBody>
            <a:bodyPr lIns="62892" tIns="31446" rIns="62892" bIns="31446" rtlCol="0" anchor="ctr"/>
            <a:lstStyle/>
            <a:p>
              <a:pPr algn="ctr"/>
              <a:endParaRPr lang="zh-CN" altLang="en-US"/>
            </a:p>
          </p:txBody>
        </p:sp>
      </p:grpSp>
    </p:spTree>
    <p:extLst>
      <p:ext uri="{BB962C8B-B14F-4D97-AF65-F5344CB8AC3E}">
        <p14:creationId xmlns:p14="http://schemas.microsoft.com/office/powerpoint/2010/main" val="2447346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38</a:t>
            </a:r>
            <a:endParaRPr lang="zh-CN" altLang="en-US" sz="1600" b="1" dirty="0">
              <a:solidFill>
                <a:prstClr val="white"/>
              </a:solidFill>
            </a:endParaRPr>
          </a:p>
        </p:txBody>
      </p:sp>
      <p:cxnSp>
        <p:nvCxnSpPr>
          <p:cNvPr id="32" name="直接连接符 31"/>
          <p:cNvCxnSpPr/>
          <p:nvPr/>
        </p:nvCxnSpPr>
        <p:spPr>
          <a:xfrm>
            <a:off x="1768416" y="404813"/>
            <a:ext cx="97949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MH_Other_5"/>
          <p:cNvSpPr>
            <a:spLocks noChangeArrowheads="1"/>
          </p:cNvSpPr>
          <p:nvPr>
            <p:custDataLst>
              <p:tags r:id="rId1"/>
            </p:custDataLst>
          </p:nvPr>
        </p:nvSpPr>
        <p:spPr bwMode="auto">
          <a:xfrm>
            <a:off x="228927" y="715882"/>
            <a:ext cx="2581180" cy="43362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（六）构建诊断系统</a:t>
            </a:r>
            <a:endParaRPr lang="zh-CN" altLang="en-US" sz="2000" b="1" dirty="0">
              <a:solidFill>
                <a:srgbClr val="FFFFFF"/>
              </a:solidFill>
              <a:ea typeface="微软雅黑" pitchFamily="34" charset="-122"/>
              <a:sym typeface="微软雅黑" panose="020B0503020204020204" pitchFamily="34" charset="-122"/>
            </a:endParaRPr>
          </a:p>
        </p:txBody>
      </p:sp>
      <p:grpSp>
        <p:nvGrpSpPr>
          <p:cNvPr id="10" name="组合 9"/>
          <p:cNvGrpSpPr/>
          <p:nvPr/>
        </p:nvGrpSpPr>
        <p:grpSpPr>
          <a:xfrm>
            <a:off x="795808" y="1700821"/>
            <a:ext cx="10476564" cy="3749362"/>
            <a:chOff x="711158" y="1898722"/>
            <a:chExt cx="10476564" cy="3749362"/>
          </a:xfrm>
        </p:grpSpPr>
        <p:sp>
          <p:nvSpPr>
            <p:cNvPr id="11" name="矩形 10"/>
            <p:cNvSpPr/>
            <p:nvPr/>
          </p:nvSpPr>
          <p:spPr>
            <a:xfrm>
              <a:off x="2066466" y="1898722"/>
              <a:ext cx="7802136" cy="369332"/>
            </a:xfrm>
            <a:prstGeom prst="rect">
              <a:avLst/>
            </a:prstGeom>
          </p:spPr>
          <p:txBody>
            <a:bodyPr wrap="none">
              <a:spAutoFit/>
            </a:bodyPr>
            <a:lstStyle/>
            <a:p>
              <a:r>
                <a:rPr lang="zh-CN" altLang="zh-CN" dirty="0">
                  <a:latin typeface="微软雅黑" panose="020B0503020204020204" pitchFamily="34" charset="-122"/>
                  <a:ea typeface="微软雅黑" panose="020B0503020204020204" pitchFamily="34" charset="-122"/>
                </a:rPr>
                <a:t>参考标准诊断方案</a:t>
              </a:r>
              <a:r>
                <a:rPr lang="zh-CN" altLang="zh-CN" dirty="0" smtClean="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科学定义考核指标</a:t>
              </a:r>
              <a:r>
                <a:rPr lang="zh-CN" altLang="zh-CN" dirty="0" smtClean="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完美对接现有平台，智能抓取数据</a:t>
              </a:r>
              <a:endParaRPr lang="zh-CN" altLang="en-US" dirty="0">
                <a:latin typeface="微软雅黑" panose="020B0503020204020204" pitchFamily="34" charset="-122"/>
                <a:ea typeface="微软雅黑" panose="020B0503020204020204" pitchFamily="34" charset="-122"/>
              </a:endParaRPr>
            </a:p>
          </p:txBody>
        </p:sp>
        <p:pic>
          <p:nvPicPr>
            <p:cNvPr id="12"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16748" y="2676683"/>
              <a:ext cx="4312722" cy="244761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7922367" y="3298978"/>
              <a:ext cx="3265355" cy="234910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 name="组合 14"/>
            <p:cNvGrpSpPr/>
            <p:nvPr/>
          </p:nvGrpSpPr>
          <p:grpSpPr>
            <a:xfrm>
              <a:off x="711158" y="2740421"/>
              <a:ext cx="5641167" cy="2639569"/>
              <a:chOff x="891811" y="3416020"/>
              <a:chExt cx="5641167" cy="2639569"/>
            </a:xfrm>
          </p:grpSpPr>
          <p:sp>
            <p:nvSpPr>
              <p:cNvPr id="16" name="矩形 15"/>
              <p:cNvSpPr/>
              <p:nvPr/>
            </p:nvSpPr>
            <p:spPr>
              <a:xfrm>
                <a:off x="1534150" y="3416020"/>
                <a:ext cx="4998828" cy="2639569"/>
              </a:xfrm>
              <a:prstGeom prst="rect">
                <a:avLst/>
              </a:prstGeom>
            </p:spPr>
            <p:txBody>
              <a:bodyPr wrap="square">
                <a:spAutoFit/>
              </a:bodyPr>
              <a:lstStyle/>
              <a:p>
                <a:pPr>
                  <a:lnSpc>
                    <a:spcPct val="150000"/>
                  </a:lnSpc>
                </a:pPr>
                <a:r>
                  <a:rPr lang="zh-CN" altLang="en-US" sz="1400" b="1" dirty="0">
                    <a:solidFill>
                      <a:srgbClr val="0070C0"/>
                    </a:solidFill>
                    <a:latin typeface="微软雅黑" panose="020B0503020204020204" pitchFamily="34" charset="-122"/>
                    <a:ea typeface="微软雅黑" panose="020B0503020204020204" pitchFamily="34" charset="-122"/>
                  </a:rPr>
                  <a:t>诊断方案</a:t>
                </a:r>
                <a:r>
                  <a:rPr lang="zh-CN" altLang="en-US" sz="1400" b="1" dirty="0" smtClean="0">
                    <a:solidFill>
                      <a:srgbClr val="0070C0"/>
                    </a:solidFill>
                    <a:latin typeface="微软雅黑" panose="020B0503020204020204" pitchFamily="34" charset="-122"/>
                    <a:ea typeface="微软雅黑" panose="020B0503020204020204" pitchFamily="34" charset="-122"/>
                  </a:rPr>
                  <a:t>管理：</a:t>
                </a:r>
                <a:r>
                  <a:rPr lang="zh-CN" altLang="zh-CN" sz="1400" dirty="0" smtClean="0">
                    <a:latin typeface="微软雅黑" panose="020B0503020204020204" pitchFamily="34" charset="-122"/>
                    <a:ea typeface="微软雅黑" panose="020B0503020204020204" pitchFamily="34" charset="-122"/>
                  </a:rPr>
                  <a:t>植入</a:t>
                </a:r>
                <a:r>
                  <a:rPr lang="zh-CN" altLang="zh-CN" sz="1400" dirty="0">
                    <a:latin typeface="微软雅黑" panose="020B0503020204020204" pitchFamily="34" charset="-122"/>
                    <a:ea typeface="微软雅黑" panose="020B0503020204020204" pitchFamily="34" charset="-122"/>
                  </a:rPr>
                  <a:t>国家级、省级诊断改进方案，本校诊断改进方案建设、查看、修改、新增、删除</a:t>
                </a:r>
                <a:r>
                  <a:rPr lang="zh-CN" altLang="zh-CN" sz="1400">
                    <a:latin typeface="微软雅黑" panose="020B0503020204020204" pitchFamily="34" charset="-122"/>
                    <a:ea typeface="微软雅黑" panose="020B0503020204020204" pitchFamily="34" charset="-122"/>
                  </a:rPr>
                  <a:t>、</a:t>
                </a:r>
                <a:r>
                  <a:rPr lang="zh-CN" altLang="zh-CN" sz="1400" smtClean="0">
                    <a:latin typeface="微软雅黑" panose="020B0503020204020204" pitchFamily="34" charset="-122"/>
                    <a:ea typeface="微软雅黑" panose="020B0503020204020204" pitchFamily="34" charset="-122"/>
                  </a:rPr>
                  <a:t>启用</a:t>
                </a:r>
                <a:r>
                  <a:rPr lang="zh-CN" altLang="en-US" sz="1400">
                    <a:latin typeface="微软雅黑" panose="020B0503020204020204" pitchFamily="34" charset="-122"/>
                    <a:ea typeface="微软雅黑" panose="020B0503020204020204" pitchFamily="34" charset="-122"/>
                  </a:rPr>
                  <a:t>、</a:t>
                </a:r>
                <a:r>
                  <a:rPr lang="zh-CN" altLang="zh-CN" sz="1400" smtClean="0">
                    <a:latin typeface="微软雅黑" panose="020B0503020204020204" pitchFamily="34" charset="-122"/>
                    <a:ea typeface="微软雅黑" panose="020B0503020204020204" pitchFamily="34" charset="-122"/>
                  </a:rPr>
                  <a:t>禁用等</a:t>
                </a:r>
                <a:r>
                  <a:rPr lang="zh-CN" altLang="en-US" sz="1400" smtClean="0">
                    <a:latin typeface="微软雅黑" panose="020B0503020204020204" pitchFamily="34" charset="-122"/>
                    <a:ea typeface="微软雅黑" panose="020B0503020204020204" pitchFamily="34" charset="-122"/>
                  </a:rPr>
                  <a:t>。</a:t>
                </a:r>
                <a:endParaRPr lang="en-US" altLang="zh-CN" sz="1400" smtClean="0">
                  <a:latin typeface="微软雅黑" panose="020B0503020204020204" pitchFamily="34" charset="-122"/>
                  <a:ea typeface="微软雅黑" panose="020B0503020204020204" pitchFamily="34" charset="-122"/>
                </a:endParaRPr>
              </a:p>
              <a:p>
                <a:pPr>
                  <a:lnSpc>
                    <a:spcPct val="150000"/>
                  </a:lnSpc>
                </a:pPr>
                <a:endParaRPr lang="zh-CN" altLang="en-US" sz="1400" dirty="0">
                  <a:latin typeface="微软雅黑" panose="020B0503020204020204" pitchFamily="34" charset="-122"/>
                  <a:ea typeface="微软雅黑" panose="020B0503020204020204" pitchFamily="34" charset="-122"/>
                </a:endParaRPr>
              </a:p>
              <a:p>
                <a:pPr>
                  <a:lnSpc>
                    <a:spcPct val="150000"/>
                  </a:lnSpc>
                </a:pPr>
                <a:r>
                  <a:rPr lang="zh-CN" altLang="en-US" sz="1400" b="1" dirty="0">
                    <a:solidFill>
                      <a:srgbClr val="0070C0"/>
                    </a:solidFill>
                    <a:latin typeface="微软雅黑" panose="020B0503020204020204" pitchFamily="34" charset="-122"/>
                    <a:ea typeface="微软雅黑" panose="020B0503020204020204" pitchFamily="34" charset="-122"/>
                  </a:rPr>
                  <a:t>数据中心搭建：</a:t>
                </a:r>
                <a:r>
                  <a:rPr lang="zh-CN" altLang="zh-CN" sz="1400" dirty="0" smtClean="0">
                    <a:latin typeface="微软雅黑" panose="020B0503020204020204" pitchFamily="34" charset="-122"/>
                    <a:ea typeface="微软雅黑" panose="020B0503020204020204" pitchFamily="34" charset="-122"/>
                  </a:rPr>
                  <a:t>完美</a:t>
                </a:r>
                <a:r>
                  <a:rPr lang="zh-CN" altLang="zh-CN" sz="1400" dirty="0">
                    <a:latin typeface="微软雅黑" panose="020B0503020204020204" pitchFamily="34" charset="-122"/>
                    <a:ea typeface="微软雅黑" panose="020B0503020204020204" pitchFamily="34" charset="-122"/>
                  </a:rPr>
                  <a:t>对接现有平台，智能抓取</a:t>
                </a:r>
                <a:r>
                  <a:rPr lang="zh-CN" altLang="zh-CN" sz="1400" dirty="0" smtClean="0">
                    <a:latin typeface="微软雅黑" panose="020B0503020204020204" pitchFamily="34" charset="-122"/>
                    <a:ea typeface="微软雅黑" panose="020B0503020204020204" pitchFamily="34" charset="-122"/>
                  </a:rPr>
                  <a:t>数据</a:t>
                </a:r>
                <a:r>
                  <a:rPr lang="zh-CN" altLang="en-US" sz="1400" dirty="0" smtClean="0">
                    <a:latin typeface="微软雅黑" panose="020B0503020204020204" pitchFamily="34" charset="-122"/>
                    <a:ea typeface="微软雅黑" panose="020B0503020204020204" pitchFamily="34" charset="-122"/>
                  </a:rPr>
                  <a:t>，通过</a:t>
                </a:r>
                <a:r>
                  <a:rPr lang="zh-CN" altLang="zh-CN" sz="1400" dirty="0" smtClean="0">
                    <a:latin typeface="微软雅黑" panose="020B0503020204020204" pitchFamily="34" charset="-122"/>
                    <a:ea typeface="微软雅黑" panose="020B0503020204020204" pitchFamily="34" charset="-122"/>
                  </a:rPr>
                  <a:t>集成</a:t>
                </a:r>
                <a:r>
                  <a:rPr lang="zh-CN" altLang="zh-CN" sz="1400" dirty="0">
                    <a:latin typeface="微软雅黑" panose="020B0503020204020204" pitchFamily="34" charset="-122"/>
                    <a:ea typeface="微软雅黑" panose="020B0503020204020204" pitchFamily="34" charset="-122"/>
                  </a:rPr>
                  <a:t>、录入、影像识别、归档</a:t>
                </a:r>
                <a:r>
                  <a:rPr lang="zh-CN" altLang="zh-CN" sz="1400" dirty="0" smtClean="0">
                    <a:latin typeface="微软雅黑" panose="020B0503020204020204" pitchFamily="34" charset="-122"/>
                    <a:ea typeface="微软雅黑" panose="020B0503020204020204" pitchFamily="34" charset="-122"/>
                  </a:rPr>
                  <a:t>等</a:t>
                </a:r>
                <a:r>
                  <a:rPr lang="zh-CN" altLang="en-US" sz="1400" dirty="0" smtClean="0">
                    <a:latin typeface="微软雅黑" panose="020B0503020204020204" pitchFamily="34" charset="-122"/>
                    <a:ea typeface="微软雅黑" panose="020B0503020204020204" pitchFamily="34" charset="-122"/>
                  </a:rPr>
                  <a:t>行程数据</a:t>
                </a:r>
                <a:r>
                  <a:rPr lang="zh-CN" altLang="en-US" sz="1400" smtClean="0">
                    <a:latin typeface="微软雅黑" panose="020B0503020204020204" pitchFamily="34" charset="-122"/>
                    <a:ea typeface="微软雅黑" panose="020B0503020204020204" pitchFamily="34" charset="-122"/>
                  </a:rPr>
                  <a:t>中心。</a:t>
                </a:r>
                <a:endParaRPr lang="en-US" altLang="zh-CN" sz="1400" smtClean="0">
                  <a:latin typeface="微软雅黑" panose="020B0503020204020204" pitchFamily="34" charset="-122"/>
                  <a:ea typeface="微软雅黑" panose="020B0503020204020204" pitchFamily="34" charset="-122"/>
                </a:endParaRPr>
              </a:p>
              <a:p>
                <a:pPr>
                  <a:lnSpc>
                    <a:spcPct val="150000"/>
                  </a:lnSpc>
                </a:pPr>
                <a:endParaRPr lang="zh-CN" altLang="en-US" sz="1400" dirty="0">
                  <a:latin typeface="微软雅黑" panose="020B0503020204020204" pitchFamily="34" charset="-122"/>
                  <a:ea typeface="微软雅黑" panose="020B0503020204020204" pitchFamily="34" charset="-122"/>
                </a:endParaRPr>
              </a:p>
              <a:p>
                <a:pPr>
                  <a:lnSpc>
                    <a:spcPct val="150000"/>
                  </a:lnSpc>
                </a:pPr>
                <a:r>
                  <a:rPr lang="zh-CN" altLang="en-US" sz="1400" b="1" dirty="0">
                    <a:solidFill>
                      <a:srgbClr val="0070C0"/>
                    </a:solidFill>
                    <a:latin typeface="微软雅黑" panose="020B0503020204020204" pitchFamily="34" charset="-122"/>
                    <a:ea typeface="微软雅黑" panose="020B0503020204020204" pitchFamily="34" charset="-122"/>
                  </a:rPr>
                  <a:t>质量管理提升：</a:t>
                </a:r>
                <a:r>
                  <a:rPr lang="zh-CN" altLang="zh-CN" sz="1400" dirty="0" smtClean="0">
                    <a:latin typeface="微软雅黑" panose="020B0503020204020204" pitchFamily="34" charset="-122"/>
                    <a:ea typeface="微软雅黑" panose="020B0503020204020204" pitchFamily="34" charset="-122"/>
                  </a:rPr>
                  <a:t>诊断结果</a:t>
                </a:r>
                <a:r>
                  <a:rPr lang="zh-CN" altLang="en-US" sz="1400" dirty="0" smtClean="0">
                    <a:latin typeface="微软雅黑" panose="020B0503020204020204" pitchFamily="34" charset="-122"/>
                    <a:ea typeface="微软雅黑" panose="020B0503020204020204" pitchFamily="34" charset="-122"/>
                  </a:rPr>
                  <a:t>，</a:t>
                </a:r>
                <a:r>
                  <a:rPr lang="zh-CN" altLang="zh-CN" sz="1400" dirty="0" smtClean="0">
                    <a:latin typeface="微软雅黑" panose="020B0503020204020204" pitchFamily="34" charset="-122"/>
                    <a:ea typeface="微软雅黑" panose="020B0503020204020204" pitchFamily="34" charset="-122"/>
                  </a:rPr>
                  <a:t>分析数据</a:t>
                </a:r>
                <a:r>
                  <a:rPr lang="zh-CN" altLang="en-US" sz="1400" dirty="0" smtClean="0">
                    <a:latin typeface="微软雅黑" panose="020B0503020204020204" pitchFamily="34" charset="-122"/>
                    <a:ea typeface="微软雅黑" panose="020B0503020204020204" pitchFamily="34" charset="-122"/>
                  </a:rPr>
                  <a:t>，通过可视化</a:t>
                </a:r>
                <a:r>
                  <a:rPr lang="zh-CN" altLang="zh-CN" sz="1400" dirty="0" smtClean="0">
                    <a:latin typeface="微软雅黑" panose="020B0503020204020204" pitchFamily="34" charset="-122"/>
                    <a:ea typeface="微软雅黑" panose="020B0503020204020204" pitchFamily="34" charset="-122"/>
                  </a:rPr>
                  <a:t>仪表盘</a:t>
                </a:r>
                <a:r>
                  <a:rPr lang="zh-CN" altLang="zh-CN" sz="1400" dirty="0">
                    <a:latin typeface="微软雅黑" panose="020B0503020204020204" pitchFamily="34" charset="-122"/>
                    <a:ea typeface="微软雅黑" panose="020B0503020204020204" pitchFamily="34" charset="-122"/>
                  </a:rPr>
                  <a:t>预警并明确预警</a:t>
                </a:r>
                <a:r>
                  <a:rPr lang="zh-CN" altLang="zh-CN" sz="1400" dirty="0" smtClean="0">
                    <a:latin typeface="微软雅黑" panose="020B0503020204020204" pitchFamily="34" charset="-122"/>
                    <a:ea typeface="微软雅黑" panose="020B0503020204020204" pitchFamily="34" charset="-122"/>
                  </a:rPr>
                  <a:t>原因</a:t>
                </a:r>
                <a:r>
                  <a:rPr lang="zh-CN" altLang="en-US" sz="1400" dirty="0" smtClean="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p:txBody>
          </p:sp>
          <p:grpSp>
            <p:nvGrpSpPr>
              <p:cNvPr id="17" name="组合 16"/>
              <p:cNvGrpSpPr/>
              <p:nvPr/>
            </p:nvGrpSpPr>
            <p:grpSpPr>
              <a:xfrm>
                <a:off x="902828" y="4416454"/>
                <a:ext cx="629687" cy="648180"/>
                <a:chOff x="7210649" y="3720229"/>
                <a:chExt cx="1131113" cy="1164333"/>
              </a:xfrm>
            </p:grpSpPr>
            <p:sp>
              <p:nvSpPr>
                <p:cNvPr id="36" name="椭圆 35"/>
                <p:cNvSpPr/>
                <p:nvPr/>
              </p:nvSpPr>
              <p:spPr>
                <a:xfrm>
                  <a:off x="7210649" y="3720229"/>
                  <a:ext cx="1131113" cy="1164333"/>
                </a:xfrm>
                <a:prstGeom prst="ellipse">
                  <a:avLst/>
                </a:prstGeom>
                <a:solidFill>
                  <a:schemeClr val="bg1"/>
                </a:solidFill>
                <a:ln>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7284542" y="3796292"/>
                  <a:ext cx="983328" cy="101220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8" name="图片 3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3758" y="4014097"/>
                  <a:ext cx="764896" cy="708625"/>
                </a:xfrm>
                <a:prstGeom prst="rect">
                  <a:avLst/>
                </a:prstGeom>
              </p:spPr>
            </p:pic>
          </p:grpSp>
          <p:grpSp>
            <p:nvGrpSpPr>
              <p:cNvPr id="18" name="组合 17"/>
              <p:cNvGrpSpPr/>
              <p:nvPr/>
            </p:nvGrpSpPr>
            <p:grpSpPr>
              <a:xfrm>
                <a:off x="902828" y="5348640"/>
                <a:ext cx="666076" cy="685638"/>
                <a:chOff x="7998232" y="5129653"/>
                <a:chExt cx="1008000" cy="1008000"/>
              </a:xfrm>
            </p:grpSpPr>
            <p:sp>
              <p:nvSpPr>
                <p:cNvPr id="33" name="椭圆 32"/>
                <p:cNvSpPr/>
                <p:nvPr/>
              </p:nvSpPr>
              <p:spPr>
                <a:xfrm>
                  <a:off x="7998232" y="5129653"/>
                  <a:ext cx="1008000" cy="1008000"/>
                </a:xfrm>
                <a:prstGeom prst="ellipse">
                  <a:avLst/>
                </a:prstGeom>
                <a:solidFill>
                  <a:schemeClr val="bg1"/>
                </a:solidFill>
                <a:ln>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064082" y="5195503"/>
                  <a:ext cx="876300" cy="8763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3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96232" y="5239074"/>
                  <a:ext cx="612000" cy="789158"/>
                </a:xfrm>
                <a:prstGeom prst="rect">
                  <a:avLst/>
                </a:prstGeom>
              </p:spPr>
            </p:pic>
          </p:grpSp>
          <p:grpSp>
            <p:nvGrpSpPr>
              <p:cNvPr id="19" name="组合 18"/>
              <p:cNvGrpSpPr/>
              <p:nvPr/>
            </p:nvGrpSpPr>
            <p:grpSpPr>
              <a:xfrm>
                <a:off x="891811" y="3428429"/>
                <a:ext cx="701374" cy="721973"/>
                <a:chOff x="5960354" y="1630879"/>
                <a:chExt cx="1129624" cy="1162800"/>
              </a:xfrm>
            </p:grpSpPr>
            <p:grpSp>
              <p:nvGrpSpPr>
                <p:cNvPr id="23" name="组合 22"/>
                <p:cNvGrpSpPr/>
                <p:nvPr/>
              </p:nvGrpSpPr>
              <p:grpSpPr>
                <a:xfrm>
                  <a:off x="5960354" y="1630879"/>
                  <a:ext cx="1129624" cy="1162800"/>
                  <a:chOff x="6119025" y="1572568"/>
                  <a:chExt cx="1129624" cy="1162800"/>
                </a:xfrm>
              </p:grpSpPr>
              <p:sp>
                <p:nvSpPr>
                  <p:cNvPr id="25" name="椭圆 24"/>
                  <p:cNvSpPr>
                    <a:spLocks noChangeAspect="1"/>
                  </p:cNvSpPr>
                  <p:nvPr/>
                </p:nvSpPr>
                <p:spPr>
                  <a:xfrm>
                    <a:off x="6119025" y="1572568"/>
                    <a:ext cx="1129624" cy="1162800"/>
                  </a:xfrm>
                  <a:prstGeom prst="ellipse">
                    <a:avLst/>
                  </a:prstGeom>
                  <a:solidFill>
                    <a:schemeClr val="bg1"/>
                  </a:solidFill>
                  <a:ln>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a:spLocks noChangeAspect="1"/>
                  </p:cNvSpPr>
                  <p:nvPr/>
                </p:nvSpPr>
                <p:spPr>
                  <a:xfrm>
                    <a:off x="6192465" y="1648168"/>
                    <a:ext cx="982745" cy="1011600"/>
                  </a:xfrm>
                  <a:prstGeom prst="ellipse">
                    <a:avLst/>
                  </a:prstGeom>
                  <a:solidFill>
                    <a:srgbClr val="00B0F0"/>
                  </a:solidFill>
                  <a:ln>
                    <a:noFill/>
                  </a:ln>
                  <a:effectLst>
                    <a:innerShdw blurRad="114300">
                      <a:srgbClr val="D3133C">
                        <a:alpha val="14000"/>
                      </a:srgbClr>
                    </a:innerShdw>
                  </a:effectLst>
                </p:spPr>
                <p:style>
                  <a:lnRef idx="2">
                    <a:schemeClr val="accent1">
                      <a:shade val="50000"/>
                    </a:schemeClr>
                  </a:lnRef>
                  <a:fillRef idx="1">
                    <a:schemeClr val="accent1"/>
                  </a:fillRef>
                  <a:effectRef idx="0">
                    <a:schemeClr val="accent1"/>
                  </a:effectRef>
                  <a:fontRef idx="minor">
                    <a:schemeClr val="lt1"/>
                  </a:fontRef>
                </p:style>
                <p:txBody>
                  <a:bodyPr lIns="138192" tIns="69096" rIns="138192" bIns="69096" rtlCol="0" anchor="ctr"/>
                  <a:lstStyle/>
                  <a:p>
                    <a:pPr algn="ctr"/>
                    <a:endParaRPr lang="zh-CN" altLang="en-US" dirty="0"/>
                  </a:p>
                </p:txBody>
              </p:sp>
            </p:grpSp>
            <p:sp>
              <p:nvSpPr>
                <p:cNvPr id="24" name="Freeform 6"/>
                <p:cNvSpPr>
                  <a:spLocks noEditPoints="1"/>
                </p:cNvSpPr>
                <p:nvPr/>
              </p:nvSpPr>
              <p:spPr bwMode="auto">
                <a:xfrm>
                  <a:off x="6156166" y="1888279"/>
                  <a:ext cx="738000" cy="648000"/>
                </a:xfrm>
                <a:custGeom>
                  <a:avLst/>
                  <a:gdLst>
                    <a:gd name="T0" fmla="*/ 107 w 165"/>
                    <a:gd name="T1" fmla="*/ 104 h 104"/>
                    <a:gd name="T2" fmla="*/ 124 w 165"/>
                    <a:gd name="T3" fmla="*/ 104 h 104"/>
                    <a:gd name="T4" fmla="*/ 124 w 165"/>
                    <a:gd name="T5" fmla="*/ 45 h 104"/>
                    <a:gd name="T6" fmla="*/ 107 w 165"/>
                    <a:gd name="T7" fmla="*/ 61 h 104"/>
                    <a:gd name="T8" fmla="*/ 107 w 165"/>
                    <a:gd name="T9" fmla="*/ 104 h 104"/>
                    <a:gd name="T10" fmla="*/ 132 w 165"/>
                    <a:gd name="T11" fmla="*/ 104 h 104"/>
                    <a:gd name="T12" fmla="*/ 149 w 165"/>
                    <a:gd name="T13" fmla="*/ 104 h 104"/>
                    <a:gd name="T14" fmla="*/ 149 w 165"/>
                    <a:gd name="T15" fmla="*/ 22 h 104"/>
                    <a:gd name="T16" fmla="*/ 132 w 165"/>
                    <a:gd name="T17" fmla="*/ 38 h 104"/>
                    <a:gd name="T18" fmla="*/ 132 w 165"/>
                    <a:gd name="T19" fmla="*/ 104 h 104"/>
                    <a:gd name="T20" fmla="*/ 161 w 165"/>
                    <a:gd name="T21" fmla="*/ 0 h 104"/>
                    <a:gd name="T22" fmla="*/ 164 w 165"/>
                    <a:gd name="T23" fmla="*/ 4 h 104"/>
                    <a:gd name="T24" fmla="*/ 164 w 165"/>
                    <a:gd name="T25" fmla="*/ 5 h 104"/>
                    <a:gd name="T26" fmla="*/ 161 w 165"/>
                    <a:gd name="T27" fmla="*/ 15 h 104"/>
                    <a:gd name="T28" fmla="*/ 161 w 165"/>
                    <a:gd name="T29" fmla="*/ 16 h 104"/>
                    <a:gd name="T30" fmla="*/ 156 w 165"/>
                    <a:gd name="T31" fmla="*/ 17 h 104"/>
                    <a:gd name="T32" fmla="*/ 155 w 165"/>
                    <a:gd name="T33" fmla="*/ 17 h 104"/>
                    <a:gd name="T34" fmla="*/ 153 w 165"/>
                    <a:gd name="T35" fmla="*/ 14 h 104"/>
                    <a:gd name="T36" fmla="*/ 103 w 165"/>
                    <a:gd name="T37" fmla="*/ 61 h 104"/>
                    <a:gd name="T38" fmla="*/ 87 w 165"/>
                    <a:gd name="T39" fmla="*/ 44 h 104"/>
                    <a:gd name="T40" fmla="*/ 74 w 165"/>
                    <a:gd name="T41" fmla="*/ 30 h 104"/>
                    <a:gd name="T42" fmla="*/ 3 w 165"/>
                    <a:gd name="T43" fmla="*/ 96 h 104"/>
                    <a:gd name="T44" fmla="*/ 0 w 165"/>
                    <a:gd name="T45" fmla="*/ 93 h 104"/>
                    <a:gd name="T46" fmla="*/ 74 w 165"/>
                    <a:gd name="T47" fmla="*/ 24 h 104"/>
                    <a:gd name="T48" fmla="*/ 87 w 165"/>
                    <a:gd name="T49" fmla="*/ 37 h 104"/>
                    <a:gd name="T50" fmla="*/ 103 w 165"/>
                    <a:gd name="T51" fmla="*/ 55 h 104"/>
                    <a:gd name="T52" fmla="*/ 150 w 165"/>
                    <a:gd name="T53" fmla="*/ 11 h 104"/>
                    <a:gd name="T54" fmla="*/ 148 w 165"/>
                    <a:gd name="T55" fmla="*/ 9 h 104"/>
                    <a:gd name="T56" fmla="*/ 147 w 165"/>
                    <a:gd name="T57" fmla="*/ 8 h 104"/>
                    <a:gd name="T58" fmla="*/ 149 w 165"/>
                    <a:gd name="T59" fmla="*/ 3 h 104"/>
                    <a:gd name="T60" fmla="*/ 150 w 165"/>
                    <a:gd name="T61" fmla="*/ 3 h 104"/>
                    <a:gd name="T62" fmla="*/ 160 w 165"/>
                    <a:gd name="T63" fmla="*/ 1 h 104"/>
                    <a:gd name="T64" fmla="*/ 161 w 165"/>
                    <a:gd name="T65" fmla="*/ 0 h 104"/>
                    <a:gd name="T66" fmla="*/ 7 w 165"/>
                    <a:gd name="T67" fmla="*/ 104 h 104"/>
                    <a:gd name="T68" fmla="*/ 24 w 165"/>
                    <a:gd name="T69" fmla="*/ 104 h 104"/>
                    <a:gd name="T70" fmla="*/ 24 w 165"/>
                    <a:gd name="T71" fmla="*/ 81 h 104"/>
                    <a:gd name="T72" fmla="*/ 7 w 165"/>
                    <a:gd name="T73" fmla="*/ 97 h 104"/>
                    <a:gd name="T74" fmla="*/ 7 w 165"/>
                    <a:gd name="T75" fmla="*/ 104 h 104"/>
                    <a:gd name="T76" fmla="*/ 32 w 165"/>
                    <a:gd name="T77" fmla="*/ 104 h 104"/>
                    <a:gd name="T78" fmla="*/ 49 w 165"/>
                    <a:gd name="T79" fmla="*/ 104 h 104"/>
                    <a:gd name="T80" fmla="*/ 49 w 165"/>
                    <a:gd name="T81" fmla="*/ 58 h 104"/>
                    <a:gd name="T82" fmla="*/ 32 w 165"/>
                    <a:gd name="T83" fmla="*/ 74 h 104"/>
                    <a:gd name="T84" fmla="*/ 32 w 165"/>
                    <a:gd name="T85" fmla="*/ 104 h 104"/>
                    <a:gd name="T86" fmla="*/ 57 w 165"/>
                    <a:gd name="T87" fmla="*/ 50 h 104"/>
                    <a:gd name="T88" fmla="*/ 57 w 165"/>
                    <a:gd name="T89" fmla="*/ 104 h 104"/>
                    <a:gd name="T90" fmla="*/ 74 w 165"/>
                    <a:gd name="T91" fmla="*/ 104 h 104"/>
                    <a:gd name="T92" fmla="*/ 74 w 165"/>
                    <a:gd name="T93" fmla="*/ 34 h 104"/>
                    <a:gd name="T94" fmla="*/ 74 w 165"/>
                    <a:gd name="T95" fmla="*/ 34 h 104"/>
                    <a:gd name="T96" fmla="*/ 57 w 165"/>
                    <a:gd name="T97" fmla="*/ 50 h 104"/>
                    <a:gd name="T98" fmla="*/ 82 w 165"/>
                    <a:gd name="T99" fmla="*/ 43 h 104"/>
                    <a:gd name="T100" fmla="*/ 82 w 165"/>
                    <a:gd name="T101" fmla="*/ 104 h 104"/>
                    <a:gd name="T102" fmla="*/ 87 w 165"/>
                    <a:gd name="T103" fmla="*/ 104 h 104"/>
                    <a:gd name="T104" fmla="*/ 99 w 165"/>
                    <a:gd name="T105" fmla="*/ 104 h 104"/>
                    <a:gd name="T106" fmla="*/ 99 w 165"/>
                    <a:gd name="T107" fmla="*/ 61 h 104"/>
                    <a:gd name="T108" fmla="*/ 87 w 165"/>
                    <a:gd name="T109" fmla="*/ 48 h 104"/>
                    <a:gd name="T110" fmla="*/ 82 w 165"/>
                    <a:gd name="T111" fmla="*/ 4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5" h="104">
                      <a:moveTo>
                        <a:pt x="107" y="104"/>
                      </a:moveTo>
                      <a:cubicBezTo>
                        <a:pt x="124" y="104"/>
                        <a:pt x="124" y="104"/>
                        <a:pt x="124" y="104"/>
                      </a:cubicBezTo>
                      <a:cubicBezTo>
                        <a:pt x="124" y="45"/>
                        <a:pt x="124" y="45"/>
                        <a:pt x="124" y="45"/>
                      </a:cubicBezTo>
                      <a:cubicBezTo>
                        <a:pt x="107" y="61"/>
                        <a:pt x="107" y="61"/>
                        <a:pt x="107" y="61"/>
                      </a:cubicBezTo>
                      <a:cubicBezTo>
                        <a:pt x="107" y="104"/>
                        <a:pt x="107" y="104"/>
                        <a:pt x="107" y="104"/>
                      </a:cubicBezTo>
                      <a:close/>
                      <a:moveTo>
                        <a:pt x="132" y="104"/>
                      </a:moveTo>
                      <a:cubicBezTo>
                        <a:pt x="149" y="104"/>
                        <a:pt x="149" y="104"/>
                        <a:pt x="149" y="104"/>
                      </a:cubicBezTo>
                      <a:cubicBezTo>
                        <a:pt x="149" y="22"/>
                        <a:pt x="149" y="22"/>
                        <a:pt x="149" y="22"/>
                      </a:cubicBezTo>
                      <a:cubicBezTo>
                        <a:pt x="132" y="38"/>
                        <a:pt x="132" y="38"/>
                        <a:pt x="132" y="38"/>
                      </a:cubicBezTo>
                      <a:cubicBezTo>
                        <a:pt x="132" y="104"/>
                        <a:pt x="132" y="104"/>
                        <a:pt x="132" y="104"/>
                      </a:cubicBezTo>
                      <a:close/>
                      <a:moveTo>
                        <a:pt x="161" y="0"/>
                      </a:moveTo>
                      <a:cubicBezTo>
                        <a:pt x="164" y="0"/>
                        <a:pt x="165" y="2"/>
                        <a:pt x="164" y="4"/>
                      </a:cubicBezTo>
                      <a:cubicBezTo>
                        <a:pt x="164" y="5"/>
                        <a:pt x="164" y="5"/>
                        <a:pt x="164" y="5"/>
                      </a:cubicBezTo>
                      <a:cubicBezTo>
                        <a:pt x="163" y="8"/>
                        <a:pt x="162" y="12"/>
                        <a:pt x="161" y="15"/>
                      </a:cubicBezTo>
                      <a:cubicBezTo>
                        <a:pt x="161" y="16"/>
                        <a:pt x="161" y="16"/>
                        <a:pt x="161" y="16"/>
                      </a:cubicBezTo>
                      <a:cubicBezTo>
                        <a:pt x="160" y="19"/>
                        <a:pt x="158" y="19"/>
                        <a:pt x="156" y="17"/>
                      </a:cubicBezTo>
                      <a:cubicBezTo>
                        <a:pt x="155" y="17"/>
                        <a:pt x="155" y="17"/>
                        <a:pt x="155" y="17"/>
                      </a:cubicBezTo>
                      <a:cubicBezTo>
                        <a:pt x="154" y="16"/>
                        <a:pt x="154" y="15"/>
                        <a:pt x="153" y="14"/>
                      </a:cubicBezTo>
                      <a:cubicBezTo>
                        <a:pt x="103" y="61"/>
                        <a:pt x="103" y="61"/>
                        <a:pt x="103" y="61"/>
                      </a:cubicBezTo>
                      <a:cubicBezTo>
                        <a:pt x="87" y="44"/>
                        <a:pt x="87" y="44"/>
                        <a:pt x="87" y="44"/>
                      </a:cubicBezTo>
                      <a:cubicBezTo>
                        <a:pt x="74" y="30"/>
                        <a:pt x="74" y="30"/>
                        <a:pt x="74" y="30"/>
                      </a:cubicBezTo>
                      <a:cubicBezTo>
                        <a:pt x="3" y="96"/>
                        <a:pt x="3" y="96"/>
                        <a:pt x="3" y="96"/>
                      </a:cubicBezTo>
                      <a:cubicBezTo>
                        <a:pt x="0" y="93"/>
                        <a:pt x="0" y="93"/>
                        <a:pt x="0" y="93"/>
                      </a:cubicBezTo>
                      <a:cubicBezTo>
                        <a:pt x="74" y="24"/>
                        <a:pt x="74" y="24"/>
                        <a:pt x="74" y="24"/>
                      </a:cubicBezTo>
                      <a:cubicBezTo>
                        <a:pt x="87" y="37"/>
                        <a:pt x="87" y="37"/>
                        <a:pt x="87" y="37"/>
                      </a:cubicBezTo>
                      <a:cubicBezTo>
                        <a:pt x="103" y="55"/>
                        <a:pt x="103" y="55"/>
                        <a:pt x="103" y="55"/>
                      </a:cubicBezTo>
                      <a:cubicBezTo>
                        <a:pt x="150" y="11"/>
                        <a:pt x="150" y="11"/>
                        <a:pt x="150" y="11"/>
                      </a:cubicBezTo>
                      <a:cubicBezTo>
                        <a:pt x="149" y="10"/>
                        <a:pt x="148" y="9"/>
                        <a:pt x="148" y="9"/>
                      </a:cubicBezTo>
                      <a:cubicBezTo>
                        <a:pt x="147" y="8"/>
                        <a:pt x="147" y="8"/>
                        <a:pt x="147" y="8"/>
                      </a:cubicBezTo>
                      <a:cubicBezTo>
                        <a:pt x="145" y="6"/>
                        <a:pt x="146" y="4"/>
                        <a:pt x="149" y="3"/>
                      </a:cubicBezTo>
                      <a:cubicBezTo>
                        <a:pt x="150" y="3"/>
                        <a:pt x="150" y="3"/>
                        <a:pt x="150" y="3"/>
                      </a:cubicBezTo>
                      <a:cubicBezTo>
                        <a:pt x="152" y="2"/>
                        <a:pt x="157" y="1"/>
                        <a:pt x="160" y="1"/>
                      </a:cubicBezTo>
                      <a:cubicBezTo>
                        <a:pt x="161" y="0"/>
                        <a:pt x="161" y="0"/>
                        <a:pt x="161" y="0"/>
                      </a:cubicBezTo>
                      <a:close/>
                      <a:moveTo>
                        <a:pt x="7" y="104"/>
                      </a:moveTo>
                      <a:cubicBezTo>
                        <a:pt x="24" y="104"/>
                        <a:pt x="24" y="104"/>
                        <a:pt x="24" y="104"/>
                      </a:cubicBezTo>
                      <a:cubicBezTo>
                        <a:pt x="24" y="81"/>
                        <a:pt x="24" y="81"/>
                        <a:pt x="24" y="81"/>
                      </a:cubicBezTo>
                      <a:cubicBezTo>
                        <a:pt x="7" y="97"/>
                        <a:pt x="7" y="97"/>
                        <a:pt x="7" y="97"/>
                      </a:cubicBezTo>
                      <a:cubicBezTo>
                        <a:pt x="7" y="104"/>
                        <a:pt x="7" y="104"/>
                        <a:pt x="7" y="104"/>
                      </a:cubicBezTo>
                      <a:close/>
                      <a:moveTo>
                        <a:pt x="32" y="104"/>
                      </a:moveTo>
                      <a:cubicBezTo>
                        <a:pt x="49" y="104"/>
                        <a:pt x="49" y="104"/>
                        <a:pt x="49" y="104"/>
                      </a:cubicBezTo>
                      <a:cubicBezTo>
                        <a:pt x="49" y="58"/>
                        <a:pt x="49" y="58"/>
                        <a:pt x="49" y="58"/>
                      </a:cubicBezTo>
                      <a:cubicBezTo>
                        <a:pt x="32" y="74"/>
                        <a:pt x="32" y="74"/>
                        <a:pt x="32" y="74"/>
                      </a:cubicBezTo>
                      <a:cubicBezTo>
                        <a:pt x="32" y="104"/>
                        <a:pt x="32" y="104"/>
                        <a:pt x="32" y="104"/>
                      </a:cubicBezTo>
                      <a:close/>
                      <a:moveTo>
                        <a:pt x="57" y="50"/>
                      </a:moveTo>
                      <a:cubicBezTo>
                        <a:pt x="57" y="104"/>
                        <a:pt x="57" y="104"/>
                        <a:pt x="57" y="104"/>
                      </a:cubicBezTo>
                      <a:cubicBezTo>
                        <a:pt x="74" y="104"/>
                        <a:pt x="74" y="104"/>
                        <a:pt x="74" y="104"/>
                      </a:cubicBezTo>
                      <a:cubicBezTo>
                        <a:pt x="74" y="34"/>
                        <a:pt x="74" y="34"/>
                        <a:pt x="74" y="34"/>
                      </a:cubicBezTo>
                      <a:cubicBezTo>
                        <a:pt x="74" y="34"/>
                        <a:pt x="74" y="34"/>
                        <a:pt x="74" y="34"/>
                      </a:cubicBezTo>
                      <a:cubicBezTo>
                        <a:pt x="57" y="50"/>
                        <a:pt x="57" y="50"/>
                        <a:pt x="57" y="50"/>
                      </a:cubicBezTo>
                      <a:close/>
                      <a:moveTo>
                        <a:pt x="82" y="43"/>
                      </a:moveTo>
                      <a:cubicBezTo>
                        <a:pt x="82" y="104"/>
                        <a:pt x="82" y="104"/>
                        <a:pt x="82" y="104"/>
                      </a:cubicBezTo>
                      <a:cubicBezTo>
                        <a:pt x="87" y="104"/>
                        <a:pt x="87" y="104"/>
                        <a:pt x="87" y="104"/>
                      </a:cubicBezTo>
                      <a:cubicBezTo>
                        <a:pt x="99" y="104"/>
                        <a:pt x="99" y="104"/>
                        <a:pt x="99" y="104"/>
                      </a:cubicBezTo>
                      <a:cubicBezTo>
                        <a:pt x="99" y="61"/>
                        <a:pt x="99" y="61"/>
                        <a:pt x="99" y="61"/>
                      </a:cubicBezTo>
                      <a:cubicBezTo>
                        <a:pt x="87" y="48"/>
                        <a:pt x="87" y="48"/>
                        <a:pt x="87" y="48"/>
                      </a:cubicBezTo>
                      <a:lnTo>
                        <a:pt x="82" y="43"/>
                      </a:lnTo>
                      <a:close/>
                    </a:path>
                  </a:pathLst>
                </a:custGeom>
                <a:solidFill>
                  <a:schemeClr val="bg1"/>
                </a:solidFill>
                <a:ln>
                  <a:noFill/>
                </a:ln>
                <a:extLst/>
              </p:spPr>
              <p:txBody>
                <a:bodyPr vert="horz" wrap="square" lIns="103693" tIns="51846" rIns="103693" bIns="51846" numCol="1" anchor="t" anchorCtr="0" compatLnSpc="1">
                  <a:prstTxWarp prst="textNoShape">
                    <a:avLst/>
                  </a:prstTxWarp>
                </a:bodyPr>
                <a:lstStyle/>
                <a:p>
                  <a:endParaRPr lang="zh-CN" altLang="en-US">
                    <a:solidFill>
                      <a:srgbClr val="DA0000"/>
                    </a:solidFill>
                  </a:endParaRPr>
                </a:p>
              </p:txBody>
            </p:sp>
          </p:grpSp>
          <p:cxnSp>
            <p:nvCxnSpPr>
              <p:cNvPr id="20" name="直接连接符 19"/>
              <p:cNvCxnSpPr/>
              <p:nvPr/>
            </p:nvCxnSpPr>
            <p:spPr>
              <a:xfrm flipV="1">
                <a:off x="1240660" y="4103462"/>
                <a:ext cx="5092200" cy="4694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1240660" y="5038069"/>
                <a:ext cx="5092200" cy="4694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1240660" y="6005727"/>
                <a:ext cx="5092200" cy="4694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581741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39</a:t>
            </a:r>
            <a:endParaRPr lang="zh-CN" altLang="en-US" sz="1600" b="1" dirty="0">
              <a:solidFill>
                <a:prstClr val="white"/>
              </a:solidFill>
            </a:endParaRPr>
          </a:p>
        </p:txBody>
      </p:sp>
      <p:cxnSp>
        <p:nvCxnSpPr>
          <p:cNvPr id="32" name="直接连接符 31"/>
          <p:cNvCxnSpPr>
            <a:endCxn id="3" idx="1"/>
          </p:cNvCxnSpPr>
          <p:nvPr/>
        </p:nvCxnSpPr>
        <p:spPr>
          <a:xfrm flipV="1">
            <a:off x="1768416" y="404813"/>
            <a:ext cx="7258980" cy="224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MH_Other_5"/>
          <p:cNvSpPr>
            <a:spLocks noChangeArrowheads="1"/>
          </p:cNvSpPr>
          <p:nvPr>
            <p:custDataLst>
              <p:tags r:id="rId1"/>
            </p:custDataLst>
          </p:nvPr>
        </p:nvSpPr>
        <p:spPr bwMode="auto">
          <a:xfrm>
            <a:off x="211245" y="726919"/>
            <a:ext cx="3301389" cy="51934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r>
              <a:rPr lang="zh-CN" altLang="en-US" sz="20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itchFamily="34" charset="-122"/>
              </a:rPr>
              <a:t>（一）国</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itchFamily="34" charset="-122"/>
              </a:rPr>
              <a:t>泰安公司企业资质</a:t>
            </a:r>
          </a:p>
        </p:txBody>
      </p:sp>
      <p:sp>
        <p:nvSpPr>
          <p:cNvPr id="105" name="矩形 104"/>
          <p:cNvSpPr>
            <a:spLocks noChangeArrowheads="1"/>
          </p:cNvSpPr>
          <p:nvPr>
            <p:custDataLst>
              <p:tags r:id="rId2"/>
            </p:custDataLst>
          </p:nvPr>
        </p:nvSpPr>
        <p:spPr bwMode="auto">
          <a:xfrm flipH="1">
            <a:off x="8063598" y="1162030"/>
            <a:ext cx="3265961" cy="432933"/>
          </a:xfrm>
          <a:prstGeom prst="rect">
            <a:avLst/>
          </a:prstGeom>
          <a:solidFill>
            <a:srgbClr val="0077D0"/>
          </a:solidFill>
          <a:ln>
            <a:noFill/>
          </a:ln>
          <a:effectLst>
            <a:outerShdw blurRad="50800" dist="38100" dir="2700000" algn="tl" rotWithShape="0">
              <a:prstClr val="black">
                <a:alpha val="40000"/>
              </a:prstClr>
            </a:outerShdw>
          </a:effectLst>
        </p:spPr>
        <p:txBody>
          <a:bodyPr anchor="ctr"/>
          <a:lstStyle/>
          <a:p>
            <a:pPr algn="ctr">
              <a:lnSpc>
                <a:spcPct val="90000"/>
              </a:lnSpc>
            </a:pPr>
            <a:endParaRPr lang="zh-CN" altLang="zh-CN" sz="2000" dirty="0">
              <a:solidFill>
                <a:srgbClr val="FFFFFF"/>
              </a:solidFill>
              <a:latin typeface="Impact" panose="020B0806030902050204" pitchFamily="34" charset="0"/>
              <a:ea typeface="微软雅黑" panose="020B0503020204020204" pitchFamily="34" charset="-122"/>
              <a:sym typeface="宋体" panose="02010600030101010101" pitchFamily="2" charset="-122"/>
            </a:endParaRPr>
          </a:p>
        </p:txBody>
      </p:sp>
      <p:grpSp>
        <p:nvGrpSpPr>
          <p:cNvPr id="106" name="组合 105"/>
          <p:cNvGrpSpPr/>
          <p:nvPr/>
        </p:nvGrpSpPr>
        <p:grpSpPr>
          <a:xfrm>
            <a:off x="689859" y="1598283"/>
            <a:ext cx="10860124" cy="4360988"/>
            <a:chOff x="539552" y="1273324"/>
            <a:chExt cx="8145093" cy="3634157"/>
          </a:xfrm>
        </p:grpSpPr>
        <p:sp>
          <p:nvSpPr>
            <p:cNvPr id="107" name="矩形 4"/>
            <p:cNvSpPr>
              <a:spLocks noChangeArrowheads="1"/>
            </p:cNvSpPr>
            <p:nvPr/>
          </p:nvSpPr>
          <p:spPr bwMode="auto">
            <a:xfrm>
              <a:off x="539552" y="1652942"/>
              <a:ext cx="3816424" cy="3187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4353" tIns="42177" rIns="84353" bIns="42177">
              <a:spAutoFit/>
            </a:bodyPr>
            <a:lstStyle/>
            <a:p>
              <a:pPr marL="366332" indent="-366332" eaLnBrk="0" hangingPunct="0">
                <a:lnSpc>
                  <a:spcPct val="135000"/>
                </a:lnSpc>
                <a:buFont typeface="Wingdings" pitchFamily="2" charset="2"/>
                <a:buChar char="u"/>
              </a:pPr>
              <a:r>
                <a:rPr lang="zh-CN" altLang="en-US" sz="1500" b="1" dirty="0">
                  <a:latin typeface="微软雅黑" panose="020B0503020204020204" pitchFamily="34" charset="-122"/>
                  <a:ea typeface="微软雅黑" panose="020B0503020204020204" pitchFamily="34" charset="-122"/>
                </a:rPr>
                <a:t>“深圳博士后创新实践基地”（博士后流动站）</a:t>
              </a:r>
              <a:endParaRPr lang="en-US" altLang="zh-CN" sz="1500" b="1" dirty="0">
                <a:latin typeface="微软雅黑" pitchFamily="34" charset="-122"/>
                <a:ea typeface="微软雅黑" pitchFamily="34" charset="-122"/>
              </a:endParaRPr>
            </a:p>
            <a:p>
              <a:pPr marL="366332" indent="-366332" eaLnBrk="0" hangingPunct="0">
                <a:lnSpc>
                  <a:spcPct val="135000"/>
                </a:lnSpc>
                <a:buFont typeface="Wingdings" pitchFamily="2" charset="2"/>
                <a:buChar char="u"/>
              </a:pPr>
              <a:r>
                <a:rPr lang="zh-CN" altLang="en-US" sz="1500" b="1" dirty="0">
                  <a:latin typeface="微软雅黑" pitchFamily="34" charset="-122"/>
                  <a:ea typeface="微软雅黑" pitchFamily="34" charset="-122"/>
                </a:rPr>
                <a:t>“国家级高新技术企业”</a:t>
              </a:r>
              <a:endParaRPr lang="en-US" altLang="zh-CN" sz="1500" b="1" dirty="0">
                <a:latin typeface="微软雅黑" pitchFamily="34" charset="-122"/>
                <a:ea typeface="微软雅黑" pitchFamily="34" charset="-122"/>
              </a:endParaRPr>
            </a:p>
            <a:p>
              <a:pPr marL="366332" indent="-366332">
                <a:lnSpc>
                  <a:spcPct val="135000"/>
                </a:lnSpc>
                <a:buFont typeface="Wingdings" pitchFamily="2" charset="2"/>
                <a:buChar char="u"/>
              </a:pPr>
              <a:r>
                <a:rPr lang="en-US" altLang="zh-CN" sz="1500" dirty="0">
                  <a:latin typeface="微软雅黑" pitchFamily="34" charset="-122"/>
                  <a:ea typeface="微软雅黑" pitchFamily="34" charset="-122"/>
                </a:rPr>
                <a:t>“</a:t>
              </a:r>
              <a:r>
                <a:rPr lang="zh-CN" altLang="en-US" sz="1500" b="1" dirty="0">
                  <a:latin typeface="微软雅黑" pitchFamily="34" charset="-122"/>
                  <a:ea typeface="微软雅黑" pitchFamily="34" charset="-122"/>
                </a:rPr>
                <a:t>国家规划布局内重点软件企业</a:t>
              </a:r>
              <a:r>
                <a:rPr lang="en-US" altLang="zh-CN" sz="1500" dirty="0">
                  <a:latin typeface="微软雅黑" pitchFamily="34" charset="-122"/>
                  <a:ea typeface="微软雅黑" pitchFamily="34" charset="-122"/>
                </a:rPr>
                <a:t>”</a:t>
              </a:r>
            </a:p>
            <a:p>
              <a:pPr marL="366332" indent="-366332">
                <a:lnSpc>
                  <a:spcPct val="135000"/>
                </a:lnSpc>
                <a:buFont typeface="Wingdings" pitchFamily="2" charset="2"/>
                <a:buChar char="u"/>
              </a:pPr>
              <a:r>
                <a:rPr lang="zh-CN" altLang="en-US" sz="1500" dirty="0">
                  <a:latin typeface="微软雅黑" pitchFamily="34" charset="-122"/>
                  <a:ea typeface="微软雅黑" pitchFamily="34" charset="-122"/>
                </a:rPr>
                <a:t>“</a:t>
              </a:r>
              <a:r>
                <a:rPr lang="zh-CN" altLang="en-US" sz="1500" b="1" dirty="0">
                  <a:latin typeface="微软雅黑" pitchFamily="34" charset="-122"/>
                  <a:ea typeface="微软雅黑" pitchFamily="34" charset="-122"/>
                </a:rPr>
                <a:t>国家火炬计划重点高新技术企业</a:t>
              </a:r>
              <a:r>
                <a:rPr lang="zh-CN" altLang="en-US" sz="1500" dirty="0">
                  <a:latin typeface="微软雅黑" pitchFamily="34" charset="-122"/>
                  <a:ea typeface="微软雅黑" pitchFamily="34" charset="-122"/>
                </a:rPr>
                <a:t>”证书</a:t>
              </a:r>
              <a:endParaRPr lang="en-US" altLang="zh-CN" sz="1500" dirty="0">
                <a:latin typeface="微软雅黑" pitchFamily="34" charset="-122"/>
                <a:ea typeface="微软雅黑" pitchFamily="34" charset="-122"/>
              </a:endParaRPr>
            </a:p>
            <a:p>
              <a:pPr marL="366332" indent="-366332">
                <a:lnSpc>
                  <a:spcPct val="135000"/>
                </a:lnSpc>
                <a:buFont typeface="Wingdings" pitchFamily="2" charset="2"/>
                <a:buChar char="u"/>
              </a:pPr>
              <a:r>
                <a:rPr lang="zh-CN" altLang="en-US" sz="1500" dirty="0">
                  <a:latin typeface="微软雅黑" pitchFamily="34" charset="-122"/>
                  <a:ea typeface="微软雅黑" pitchFamily="34" charset="-122"/>
                </a:rPr>
                <a:t>“</a:t>
              </a:r>
              <a:r>
                <a:rPr lang="zh-CN" altLang="en-US" sz="1500" b="1" dirty="0">
                  <a:latin typeface="微软雅黑" pitchFamily="34" charset="-122"/>
                  <a:ea typeface="微软雅黑" pitchFamily="34" charset="-122"/>
                </a:rPr>
                <a:t>国家计算机信息系统集成企业资质</a:t>
              </a:r>
              <a:r>
                <a:rPr lang="zh-CN" altLang="en-US" sz="1500" dirty="0">
                  <a:latin typeface="微软雅黑" pitchFamily="34" charset="-122"/>
                  <a:ea typeface="微软雅黑" pitchFamily="34" charset="-122"/>
                </a:rPr>
                <a:t>”</a:t>
              </a:r>
              <a:r>
                <a:rPr lang="en-US" altLang="zh-CN" sz="1500" dirty="0">
                  <a:latin typeface="微软雅黑" pitchFamily="34" charset="-122"/>
                  <a:ea typeface="微软雅黑" pitchFamily="34" charset="-122"/>
                </a:rPr>
                <a:t>III</a:t>
              </a:r>
              <a:r>
                <a:rPr lang="zh-CN" altLang="en-US" sz="1500" dirty="0">
                  <a:latin typeface="微软雅黑" pitchFamily="34" charset="-122"/>
                  <a:ea typeface="微软雅黑" pitchFamily="34" charset="-122"/>
                </a:rPr>
                <a:t>认证</a:t>
              </a:r>
              <a:endParaRPr lang="en-US" altLang="zh-CN" sz="1500" dirty="0">
                <a:latin typeface="微软雅黑" pitchFamily="34" charset="-122"/>
                <a:ea typeface="微软雅黑" pitchFamily="34" charset="-122"/>
              </a:endParaRPr>
            </a:p>
            <a:p>
              <a:pPr marL="366332" indent="-366332">
                <a:lnSpc>
                  <a:spcPct val="135000"/>
                </a:lnSpc>
                <a:buFont typeface="Wingdings" pitchFamily="2" charset="2"/>
                <a:buChar char="u"/>
              </a:pPr>
              <a:r>
                <a:rPr lang="en-US" altLang="zh-CN" sz="1500" dirty="0">
                  <a:latin typeface="微软雅黑" pitchFamily="34" charset="-122"/>
                  <a:ea typeface="微软雅黑" pitchFamily="34" charset="-122"/>
                </a:rPr>
                <a:t>“</a:t>
              </a:r>
              <a:r>
                <a:rPr lang="zh-CN" altLang="en-US" sz="1500" b="1" dirty="0">
                  <a:latin typeface="微软雅黑" pitchFamily="34" charset="-122"/>
                  <a:ea typeface="微软雅黑" pitchFamily="34" charset="-122"/>
                </a:rPr>
                <a:t>中国软件行业协会企业信用等级</a:t>
              </a:r>
              <a:r>
                <a:rPr lang="en-US" altLang="zh-CN" sz="1500" b="1" dirty="0">
                  <a:latin typeface="微软雅黑" pitchFamily="34" charset="-122"/>
                  <a:ea typeface="微软雅黑" pitchFamily="34" charset="-122"/>
                </a:rPr>
                <a:t>AA</a:t>
              </a:r>
              <a:r>
                <a:rPr lang="en-US" altLang="zh-CN" sz="1500" dirty="0">
                  <a:latin typeface="微软雅黑" pitchFamily="34" charset="-122"/>
                  <a:ea typeface="微软雅黑" pitchFamily="34" charset="-122"/>
                </a:rPr>
                <a:t>”</a:t>
              </a:r>
              <a:r>
                <a:rPr lang="zh-CN" altLang="en-US" sz="1500" dirty="0">
                  <a:latin typeface="微软雅黑" pitchFamily="34" charset="-122"/>
                  <a:ea typeface="微软雅黑" pitchFamily="34" charset="-122"/>
                </a:rPr>
                <a:t>证书</a:t>
              </a:r>
              <a:endParaRPr lang="en-US" altLang="zh-CN" sz="1500" dirty="0">
                <a:latin typeface="微软雅黑" pitchFamily="34" charset="-122"/>
                <a:ea typeface="微软雅黑" pitchFamily="34" charset="-122"/>
              </a:endParaRPr>
            </a:p>
            <a:p>
              <a:pPr marL="366332" indent="-366332" eaLnBrk="0" hangingPunct="0">
                <a:lnSpc>
                  <a:spcPct val="135000"/>
                </a:lnSpc>
                <a:buFont typeface="Wingdings" pitchFamily="2" charset="2"/>
                <a:buChar char="u"/>
              </a:pPr>
              <a:r>
                <a:rPr lang="zh-CN" altLang="en-US" sz="1500" b="1" dirty="0">
                  <a:latin typeface="微软雅黑" panose="020B0503020204020204" pitchFamily="34" charset="-122"/>
                  <a:ea typeface="微软雅黑" panose="020B0503020204020204" pitchFamily="34" charset="-122"/>
                </a:rPr>
                <a:t>“信息系统集成四级资质认证”</a:t>
              </a:r>
              <a:endParaRPr lang="en-US" altLang="zh-CN" sz="1500" b="1" dirty="0">
                <a:latin typeface="微软雅黑" panose="020B0503020204020204" pitchFamily="34" charset="-122"/>
                <a:ea typeface="微软雅黑" panose="020B0503020204020204" pitchFamily="34" charset="-122"/>
              </a:endParaRPr>
            </a:p>
            <a:p>
              <a:pPr marL="366332" indent="-366332" eaLnBrk="0" hangingPunct="0">
                <a:lnSpc>
                  <a:spcPct val="135000"/>
                </a:lnSpc>
                <a:buFont typeface="Wingdings" pitchFamily="2" charset="2"/>
                <a:buChar char="u"/>
              </a:pPr>
              <a:r>
                <a:rPr lang="zh-CN" altLang="en-US" sz="1500" dirty="0">
                  <a:latin typeface="微软雅黑" pitchFamily="34" charset="-122"/>
                  <a:ea typeface="微软雅黑" pitchFamily="34" charset="-122"/>
                </a:rPr>
                <a:t>通过</a:t>
              </a:r>
              <a:r>
                <a:rPr lang="en-US" altLang="zh-CN" sz="1500" b="1" dirty="0">
                  <a:latin typeface="微软雅黑" pitchFamily="34" charset="-122"/>
                  <a:ea typeface="微软雅黑" pitchFamily="34" charset="-122"/>
                </a:rPr>
                <a:t>CMMI</a:t>
              </a:r>
              <a:r>
                <a:rPr lang="zh-CN" altLang="en-US" sz="1500" b="1" dirty="0">
                  <a:latin typeface="微软雅黑" pitchFamily="34" charset="-122"/>
                  <a:ea typeface="微软雅黑" pitchFamily="34" charset="-122"/>
                </a:rPr>
                <a:t>三级国际认证</a:t>
              </a:r>
              <a:endParaRPr lang="en-US" altLang="zh-CN" sz="1500" dirty="0">
                <a:latin typeface="微软雅黑" pitchFamily="34" charset="-122"/>
                <a:ea typeface="微软雅黑" pitchFamily="34" charset="-122"/>
              </a:endParaRPr>
            </a:p>
            <a:p>
              <a:pPr marL="366332" indent="-366332" eaLnBrk="0" hangingPunct="0">
                <a:lnSpc>
                  <a:spcPct val="135000"/>
                </a:lnSpc>
                <a:buFont typeface="Wingdings" pitchFamily="2" charset="2"/>
                <a:buChar char="u"/>
              </a:pPr>
              <a:r>
                <a:rPr lang="zh-CN" altLang="en-US" sz="1500" dirty="0">
                  <a:latin typeface="微软雅黑" pitchFamily="34" charset="-122"/>
                  <a:ea typeface="微软雅黑" pitchFamily="34" charset="-122"/>
                </a:rPr>
                <a:t>通过</a:t>
              </a:r>
              <a:r>
                <a:rPr lang="en-US" altLang="zh-CN" sz="1500" b="1" dirty="0">
                  <a:latin typeface="微软雅黑" pitchFamily="34" charset="-122"/>
                  <a:ea typeface="微软雅黑" pitchFamily="34" charset="-122"/>
                </a:rPr>
                <a:t>ISO9001:2008</a:t>
              </a:r>
              <a:r>
                <a:rPr lang="zh-CN" altLang="en-US" sz="1500" dirty="0">
                  <a:latin typeface="微软雅黑" pitchFamily="34" charset="-122"/>
                  <a:ea typeface="微软雅黑" pitchFamily="34" charset="-122"/>
                </a:rPr>
                <a:t>的质量认证</a:t>
              </a:r>
              <a:endParaRPr lang="en-US" altLang="zh-CN" sz="1500" dirty="0">
                <a:latin typeface="微软雅黑" pitchFamily="34" charset="-122"/>
                <a:ea typeface="微软雅黑" pitchFamily="34" charset="-122"/>
              </a:endParaRPr>
            </a:p>
            <a:p>
              <a:pPr marL="366332" indent="-366332">
                <a:lnSpc>
                  <a:spcPct val="135000"/>
                </a:lnSpc>
                <a:buFont typeface="Wingdings" pitchFamily="2" charset="2"/>
                <a:buChar char="u"/>
              </a:pPr>
              <a:r>
                <a:rPr lang="zh-CN" altLang="en-US" sz="1500" dirty="0">
                  <a:latin typeface="微软雅黑" pitchFamily="34" charset="-122"/>
                  <a:ea typeface="微软雅黑" pitchFamily="34" charset="-122"/>
                </a:rPr>
                <a:t>深圳市“</a:t>
              </a:r>
              <a:r>
                <a:rPr lang="zh-CN" altLang="en-US" sz="1500" b="1" dirty="0">
                  <a:latin typeface="微软雅黑" pitchFamily="34" charset="-122"/>
                  <a:ea typeface="微软雅黑" pitchFamily="34" charset="-122"/>
                </a:rPr>
                <a:t>优秀软件企业和优秀软件产品</a:t>
              </a:r>
              <a:r>
                <a:rPr lang="zh-CN" altLang="en-US" sz="1500" dirty="0">
                  <a:latin typeface="微软雅黑" pitchFamily="34" charset="-122"/>
                  <a:ea typeface="微软雅黑" pitchFamily="34" charset="-122"/>
                </a:rPr>
                <a:t>”</a:t>
              </a:r>
              <a:endParaRPr lang="en-US" altLang="zh-CN" sz="1500" dirty="0">
                <a:latin typeface="微软雅黑" pitchFamily="34" charset="-122"/>
                <a:ea typeface="微软雅黑" pitchFamily="34" charset="-122"/>
              </a:endParaRPr>
            </a:p>
            <a:p>
              <a:pPr marL="366332" indent="-366332">
                <a:lnSpc>
                  <a:spcPct val="135000"/>
                </a:lnSpc>
                <a:buFont typeface="Wingdings" pitchFamily="2" charset="2"/>
                <a:buChar char="u"/>
              </a:pPr>
              <a:r>
                <a:rPr lang="zh-CN" altLang="en-US" sz="1500" dirty="0">
                  <a:latin typeface="微软雅黑" pitchFamily="34" charset="-122"/>
                  <a:ea typeface="微软雅黑" pitchFamily="34" charset="-122"/>
                </a:rPr>
                <a:t>中国</a:t>
              </a:r>
              <a:r>
                <a:rPr lang="zh-CN" altLang="en-US" sz="1500" b="1" dirty="0">
                  <a:latin typeface="微软雅黑" pitchFamily="34" charset="-122"/>
                  <a:ea typeface="微软雅黑" pitchFamily="34" charset="-122"/>
                </a:rPr>
                <a:t>教学仪器设备行业协会会员</a:t>
              </a:r>
              <a:r>
                <a:rPr lang="zh-CN" altLang="en-US" sz="1500" dirty="0">
                  <a:latin typeface="微软雅黑" pitchFamily="34" charset="-122"/>
                  <a:ea typeface="微软雅黑" pitchFamily="34" charset="-122"/>
                </a:rPr>
                <a:t>单位</a:t>
              </a:r>
              <a:endParaRPr lang="en-US" altLang="zh-CN" sz="1500" dirty="0">
                <a:latin typeface="微软雅黑" pitchFamily="34" charset="-122"/>
                <a:ea typeface="微软雅黑" pitchFamily="34" charset="-122"/>
              </a:endParaRPr>
            </a:p>
            <a:p>
              <a:pPr>
                <a:lnSpc>
                  <a:spcPct val="135000"/>
                </a:lnSpc>
              </a:pPr>
              <a:r>
                <a:rPr lang="zh-CN" altLang="en-US" sz="1500" dirty="0">
                  <a:latin typeface="微软雅黑" pitchFamily="34" charset="-122"/>
                  <a:ea typeface="微软雅黑" pitchFamily="34" charset="-122"/>
                </a:rPr>
                <a:t>     。。。。。。</a:t>
              </a:r>
              <a:endParaRPr lang="en-US" altLang="zh-CN" sz="1500" dirty="0">
                <a:latin typeface="微软雅黑" pitchFamily="34" charset="-122"/>
                <a:ea typeface="微软雅黑" pitchFamily="34" charset="-122"/>
              </a:endParaRPr>
            </a:p>
          </p:txBody>
        </p:sp>
        <p:grpSp>
          <p:nvGrpSpPr>
            <p:cNvPr id="108" name="组合 107"/>
            <p:cNvGrpSpPr/>
            <p:nvPr/>
          </p:nvGrpSpPr>
          <p:grpSpPr>
            <a:xfrm>
              <a:off x="4427984" y="1273324"/>
              <a:ext cx="4256661" cy="3634157"/>
              <a:chOff x="4427984" y="1373862"/>
              <a:chExt cx="4256661" cy="3634157"/>
            </a:xfrm>
          </p:grpSpPr>
          <p:pic>
            <p:nvPicPr>
              <p:cNvPr id="109" name="Picture 8" descr="{8A252653-E12F-4706-A347-CD9847A7205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427984" y="1897394"/>
                <a:ext cx="1520222" cy="1330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 name="图片 7" descr="说明: q014.jpg"/>
              <p:cNvPicPr>
                <a:picLocks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427984" y="3381497"/>
                <a:ext cx="1508762" cy="126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Picture 2"/>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6069856" y="3335009"/>
                <a:ext cx="1511954" cy="1264681"/>
              </a:xfrm>
              <a:prstGeom prst="rect">
                <a:avLst/>
              </a:prstGeom>
              <a:ln>
                <a:noFill/>
              </a:ln>
              <a:effectLst>
                <a:outerShdw blurRad="292100" dist="139700" dir="2700000" algn="tl" rotWithShape="0">
                  <a:srgbClr val="333333">
                    <a:alpha val="65000"/>
                  </a:srgbClr>
                </a:outerShdw>
              </a:effectLst>
            </p:spPr>
          </p:pic>
          <p:pic>
            <p:nvPicPr>
              <p:cNvPr id="112" name="Picture 3"/>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018237" y="1897394"/>
                <a:ext cx="1580420" cy="1330634"/>
              </a:xfrm>
              <a:prstGeom prst="rect">
                <a:avLst/>
              </a:prstGeom>
              <a:ln>
                <a:noFill/>
              </a:ln>
              <a:effectLst>
                <a:outerShdw blurRad="292100" dist="139700" dir="2700000" algn="tl" rotWithShape="0">
                  <a:srgbClr val="333333">
                    <a:alpha val="65000"/>
                  </a:srgbClr>
                </a:outerShdw>
              </a:effectLst>
            </p:spPr>
          </p:pic>
          <p:pic>
            <p:nvPicPr>
              <p:cNvPr id="113" name="Picture 3" descr="ISO9001证书"/>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677864" y="3334795"/>
                <a:ext cx="1006781" cy="1673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 name="图片 6" descr="环境管理体系认证证书（中文）001.jpg"/>
              <p:cNvPicPr>
                <a:picLocks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7675632" y="1373862"/>
                <a:ext cx="986855" cy="1875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 name="矩形 2"/>
          <p:cNvSpPr/>
          <p:nvPr/>
        </p:nvSpPr>
        <p:spPr>
          <a:xfrm>
            <a:off x="9027396" y="192447"/>
            <a:ext cx="2646879" cy="424732"/>
          </a:xfrm>
          <a:prstGeom prst="rect">
            <a:avLst/>
          </a:prstGeom>
        </p:spPr>
        <p:txBody>
          <a:bodyPr wrap="none">
            <a:spAutoFit/>
          </a:bodyPr>
          <a:lstStyle/>
          <a:p>
            <a:pPr lvl="0" algn="ctr">
              <a:lnSpc>
                <a:spcPct val="90000"/>
              </a:lnSpc>
            </a:pPr>
            <a:r>
              <a:rPr lang="zh-CN" altLang="en-US" sz="2400" b="1" dirty="0">
                <a:latin typeface="微软雅黑" panose="020B0503020204020204" pitchFamily="34" charset="-122"/>
                <a:ea typeface="微软雅黑" panose="020B0503020204020204" pitchFamily="34" charset="-122"/>
              </a:rPr>
              <a:t>五、</a:t>
            </a:r>
            <a:r>
              <a:rPr lang="zh-CN" altLang="en-US" sz="2400" b="1" dirty="0" smtClean="0">
                <a:latin typeface="微软雅黑" panose="020B0503020204020204" pitchFamily="34" charset="-122"/>
                <a:ea typeface="微软雅黑" panose="020B0503020204020204" pitchFamily="34" charset="-122"/>
              </a:rPr>
              <a:t>合作项目</a:t>
            </a:r>
            <a:r>
              <a:rPr lang="zh-CN" altLang="en-US" sz="2400" b="1" dirty="0">
                <a:latin typeface="微软雅黑" panose="020B0503020204020204" pitchFamily="34" charset="-122"/>
                <a:ea typeface="微软雅黑" panose="020B0503020204020204" pitchFamily="34" charset="-122"/>
              </a:rPr>
              <a:t>案例</a:t>
            </a:r>
            <a:endParaRPr lang="zh-CN" altLang="zh-CN" sz="2400" dirty="0">
              <a:latin typeface="Impact" panose="020B0806030902050204" pitchFamily="34" charset="0"/>
              <a:ea typeface="微软雅黑" panose="020B0503020204020204" pitchFamily="34" charset="-122"/>
              <a:sym typeface="宋体" panose="02010600030101010101" pitchFamily="2" charset="-122"/>
            </a:endParaRPr>
          </a:p>
        </p:txBody>
      </p:sp>
    </p:spTree>
    <p:extLst>
      <p:ext uri="{BB962C8B-B14F-4D97-AF65-F5344CB8AC3E}">
        <p14:creationId xmlns:p14="http://schemas.microsoft.com/office/powerpoint/2010/main" val="3028116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40</a:t>
            </a:r>
            <a:endParaRPr lang="zh-CN" altLang="en-US" sz="1600" b="1" dirty="0">
              <a:solidFill>
                <a:prstClr val="white"/>
              </a:solidFill>
            </a:endParaRPr>
          </a:p>
        </p:txBody>
      </p:sp>
      <p:cxnSp>
        <p:nvCxnSpPr>
          <p:cNvPr id="32" name="直接连接符 31"/>
          <p:cNvCxnSpPr/>
          <p:nvPr/>
        </p:nvCxnSpPr>
        <p:spPr>
          <a:xfrm flipV="1">
            <a:off x="1768416" y="404813"/>
            <a:ext cx="983303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MH_Other_5"/>
          <p:cNvSpPr>
            <a:spLocks noChangeArrowheads="1"/>
          </p:cNvSpPr>
          <p:nvPr>
            <p:custDataLst>
              <p:tags r:id="rId1"/>
            </p:custDataLst>
          </p:nvPr>
        </p:nvSpPr>
        <p:spPr bwMode="auto">
          <a:xfrm>
            <a:off x="222395" y="726919"/>
            <a:ext cx="7494711" cy="51934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r>
              <a:rPr lang="zh-CN" altLang="en-US" sz="20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（二）创新</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创业教育的典范</a:t>
            </a: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宁波大红鹰学院国泰安创业学院</a:t>
            </a:r>
          </a:p>
        </p:txBody>
      </p:sp>
      <p:grpSp>
        <p:nvGrpSpPr>
          <p:cNvPr id="20" name="组合 19"/>
          <p:cNvGrpSpPr/>
          <p:nvPr/>
        </p:nvGrpSpPr>
        <p:grpSpPr>
          <a:xfrm>
            <a:off x="1277456" y="1426784"/>
            <a:ext cx="9431697" cy="4877983"/>
            <a:chOff x="1170636" y="1169127"/>
            <a:chExt cx="7073773" cy="4064986"/>
          </a:xfrm>
        </p:grpSpPr>
        <p:pic>
          <p:nvPicPr>
            <p:cNvPr id="21" name="图片 1" descr="http://epaper.gmw.cn/gmrb/images/2014-12/08/01/2014120801_brief.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70636" y="1185714"/>
              <a:ext cx="2808312" cy="40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矩形 16"/>
            <p:cNvSpPr>
              <a:spLocks noChangeArrowheads="1"/>
            </p:cNvSpPr>
            <p:nvPr/>
          </p:nvSpPr>
          <p:spPr bwMode="auto">
            <a:xfrm>
              <a:off x="4531869" y="1169127"/>
              <a:ext cx="3712540" cy="48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804" tIns="43402" rIns="86804" bIns="43402">
              <a:spAutoFit/>
            </a:bodyPr>
            <a:lstStyle/>
            <a:p>
              <a:r>
                <a:rPr lang="zh-CN" altLang="en-US" b="1" dirty="0">
                  <a:latin typeface="微软雅黑" pitchFamily="34" charset="-122"/>
                  <a:ea typeface="微软雅黑" pitchFamily="34" charset="-122"/>
                </a:rPr>
                <a:t>夯实“中国制造”的人才基石</a:t>
              </a:r>
            </a:p>
            <a:p>
              <a:r>
                <a:rPr lang="zh-CN" altLang="en-US" sz="1400" dirty="0">
                  <a:latin typeface="微软雅黑" pitchFamily="34" charset="-122"/>
                  <a:ea typeface="微软雅黑" pitchFamily="34" charset="-122"/>
                </a:rPr>
                <a:t>                   作者：本报记者 邓晖 朱振国 </a:t>
              </a:r>
              <a:endParaRPr lang="zh-CN" altLang="en-US" sz="1400" b="1" dirty="0">
                <a:latin typeface="微软雅黑" pitchFamily="34" charset="-122"/>
                <a:ea typeface="微软雅黑" pitchFamily="34" charset="-122"/>
              </a:endParaRPr>
            </a:p>
          </p:txBody>
        </p:sp>
        <p:sp>
          <p:nvSpPr>
            <p:cNvPr id="23" name="矩形 17"/>
            <p:cNvSpPr>
              <a:spLocks noChangeArrowheads="1"/>
            </p:cNvSpPr>
            <p:nvPr/>
          </p:nvSpPr>
          <p:spPr bwMode="auto">
            <a:xfrm>
              <a:off x="4427985" y="4827645"/>
              <a:ext cx="3744416" cy="406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804" tIns="43402" rIns="86804" bIns="43402">
              <a:spAutoFit/>
            </a:bodyPr>
            <a:lstStyle/>
            <a:p>
              <a:pPr algn="ctr"/>
              <a:r>
                <a:rPr lang="zh-CN" altLang="en-US" sz="1300" b="1" dirty="0">
                  <a:latin typeface="微软雅黑" pitchFamily="34" charset="-122"/>
                  <a:ea typeface="微软雅黑" pitchFamily="34" charset="-122"/>
                </a:rPr>
                <a:t>宁波大红鹰学院国泰安创业学院学生发起的宁波鹰盟商贸有限公司创业团队工作现场。本报记者 张进中摄</a:t>
              </a:r>
            </a:p>
          </p:txBody>
        </p:sp>
        <p:pic>
          <p:nvPicPr>
            <p:cNvPr id="24" name="Picture 22" descr="C:\Users\wcl\Desktop\res02_attpic_brief.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788025" y="1813677"/>
              <a:ext cx="3024336" cy="30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8660487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41</a:t>
            </a:r>
            <a:endParaRPr lang="zh-CN" altLang="en-US" sz="1600" b="1" dirty="0">
              <a:solidFill>
                <a:prstClr val="white"/>
              </a:solidFill>
            </a:endParaRPr>
          </a:p>
        </p:txBody>
      </p:sp>
      <p:cxnSp>
        <p:nvCxnSpPr>
          <p:cNvPr id="32" name="直接连接符 31"/>
          <p:cNvCxnSpPr/>
          <p:nvPr/>
        </p:nvCxnSpPr>
        <p:spPr>
          <a:xfrm flipV="1">
            <a:off x="1768416" y="404813"/>
            <a:ext cx="983303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1103445" y="2561243"/>
            <a:ext cx="9505056" cy="3459696"/>
            <a:chOff x="827584" y="2134369"/>
            <a:chExt cx="7128792" cy="2883080"/>
          </a:xfrm>
        </p:grpSpPr>
        <p:pic>
          <p:nvPicPr>
            <p:cNvPr id="10" name="Picture 9"/>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300192" y="2134369"/>
              <a:ext cx="1656184" cy="1438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574F0D"/>
                    </a:outerShdw>
                  </a:effectLst>
                </a14:hiddenEffects>
              </a:ext>
            </a:extLst>
          </p:spPr>
        </p:pic>
        <p:pic>
          <p:nvPicPr>
            <p:cNvPr id="11" name="Picture 10"/>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27584" y="2137420"/>
              <a:ext cx="5041142" cy="28800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574F0D"/>
                    </a:outerShdw>
                  </a:effectLst>
                </a14:hiddenEffects>
              </a:ext>
            </a:extLst>
          </p:spPr>
        </p:pic>
        <p:pic>
          <p:nvPicPr>
            <p:cNvPr id="12" name="Picture 11"/>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300192" y="3577435"/>
              <a:ext cx="1656184" cy="1440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574F0D"/>
                    </a:outerShdw>
                  </a:effectLst>
                </a14:hiddenEffects>
              </a:ext>
            </a:extLst>
          </p:spPr>
        </p:pic>
      </p:grpSp>
      <p:sp>
        <p:nvSpPr>
          <p:cNvPr id="13" name="TextBox 15"/>
          <p:cNvSpPr>
            <a:spLocks noChangeArrowheads="1"/>
          </p:cNvSpPr>
          <p:nvPr/>
        </p:nvSpPr>
        <p:spPr bwMode="auto">
          <a:xfrm>
            <a:off x="752245" y="1187189"/>
            <a:ext cx="10849205" cy="949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7226" tIns="58613" rIns="117226" bIns="58613">
            <a:spAutoFit/>
          </a:bodyPr>
          <a:lstStyle/>
          <a:p>
            <a:pPr>
              <a:lnSpc>
                <a:spcPct val="150000"/>
              </a:lnSpc>
            </a:pPr>
            <a:r>
              <a:rPr lang="en-US" altLang="zh-CN" dirty="0" smtClean="0">
                <a:solidFill>
                  <a:schemeClr val="tx1">
                    <a:lumMod val="95000"/>
                    <a:lumOff val="5000"/>
                  </a:schemeClr>
                </a:solidFill>
                <a:latin typeface="微软雅黑" pitchFamily="34" charset="-122"/>
                <a:ea typeface="微软雅黑" pitchFamily="34" charset="-122"/>
                <a:sym typeface="Calibri" pitchFamily="34" charset="0"/>
              </a:rPr>
              <a:t>   2015</a:t>
            </a:r>
            <a:r>
              <a:rPr lang="zh-CN" altLang="en-US" dirty="0">
                <a:solidFill>
                  <a:schemeClr val="tx1">
                    <a:lumMod val="95000"/>
                    <a:lumOff val="5000"/>
                  </a:schemeClr>
                </a:solidFill>
                <a:latin typeface="微软雅黑" pitchFamily="34" charset="-122"/>
                <a:ea typeface="微软雅黑" pitchFamily="34" charset="-122"/>
                <a:sym typeface="Calibri" pitchFamily="34" charset="0"/>
              </a:rPr>
              <a:t>年</a:t>
            </a:r>
            <a:r>
              <a:rPr lang="en-US" altLang="zh-CN" dirty="0">
                <a:solidFill>
                  <a:schemeClr val="tx1">
                    <a:lumMod val="95000"/>
                    <a:lumOff val="5000"/>
                  </a:schemeClr>
                </a:solidFill>
                <a:latin typeface="微软雅黑" pitchFamily="34" charset="-122"/>
                <a:ea typeface="微软雅黑" pitchFamily="34" charset="-122"/>
                <a:sym typeface="Calibri" pitchFamily="34" charset="0"/>
              </a:rPr>
              <a:t>10</a:t>
            </a:r>
            <a:r>
              <a:rPr lang="zh-CN" altLang="en-US" dirty="0">
                <a:solidFill>
                  <a:schemeClr val="tx1">
                    <a:lumMod val="95000"/>
                    <a:lumOff val="5000"/>
                  </a:schemeClr>
                </a:solidFill>
                <a:latin typeface="微软雅黑" pitchFamily="34" charset="-122"/>
                <a:ea typeface="微软雅黑" pitchFamily="34" charset="-122"/>
                <a:sym typeface="Calibri" pitchFamily="34" charset="0"/>
              </a:rPr>
              <a:t>月</a:t>
            </a:r>
            <a:r>
              <a:rPr lang="en-US" altLang="zh-CN" dirty="0">
                <a:solidFill>
                  <a:schemeClr val="tx1">
                    <a:lumMod val="95000"/>
                    <a:lumOff val="5000"/>
                  </a:schemeClr>
                </a:solidFill>
                <a:latin typeface="微软雅黑" pitchFamily="34" charset="-122"/>
                <a:ea typeface="微软雅黑" pitchFamily="34" charset="-122"/>
                <a:sym typeface="Calibri" pitchFamily="34" charset="0"/>
              </a:rPr>
              <a:t>22</a:t>
            </a:r>
            <a:r>
              <a:rPr lang="zh-CN" altLang="en-US" dirty="0" smtClean="0">
                <a:solidFill>
                  <a:schemeClr val="tx1">
                    <a:lumMod val="95000"/>
                    <a:lumOff val="5000"/>
                  </a:schemeClr>
                </a:solidFill>
                <a:latin typeface="微软雅黑" pitchFamily="34" charset="-122"/>
                <a:ea typeface="微软雅黑" pitchFamily="34" charset="-122"/>
                <a:sym typeface="Calibri" pitchFamily="34" charset="0"/>
              </a:rPr>
              <a:t>日，</a:t>
            </a:r>
            <a:r>
              <a:rPr lang="zh-CN" altLang="en-US" b="1" dirty="0" smtClean="0">
                <a:solidFill>
                  <a:srgbClr val="C00000"/>
                </a:solidFill>
                <a:latin typeface="微软雅黑" pitchFamily="34" charset="-122"/>
                <a:ea typeface="微软雅黑" pitchFamily="34" charset="-122"/>
                <a:sym typeface="Calibri" pitchFamily="34" charset="0"/>
              </a:rPr>
              <a:t>时任教育部</a:t>
            </a:r>
            <a:r>
              <a:rPr lang="zh-CN" altLang="en-US" b="1" dirty="0">
                <a:solidFill>
                  <a:srgbClr val="C00000"/>
                </a:solidFill>
                <a:latin typeface="微软雅黑" pitchFamily="34" charset="-122"/>
                <a:ea typeface="微软雅黑" pitchFamily="34" charset="-122"/>
                <a:sym typeface="Calibri" pitchFamily="34" charset="0"/>
              </a:rPr>
              <a:t>部长袁贵仁部长、浙江省常委</a:t>
            </a:r>
            <a:r>
              <a:rPr lang="en-US" altLang="zh-CN" b="1" dirty="0">
                <a:solidFill>
                  <a:srgbClr val="C00000"/>
                </a:solidFill>
                <a:latin typeface="微软雅黑" pitchFamily="34" charset="-122"/>
                <a:ea typeface="微软雅黑" pitchFamily="34" charset="-122"/>
                <a:sym typeface="Calibri" pitchFamily="34" charset="0"/>
              </a:rPr>
              <a:t>\</a:t>
            </a:r>
            <a:r>
              <a:rPr lang="zh-CN" altLang="en-US" b="1" dirty="0">
                <a:solidFill>
                  <a:srgbClr val="C00000"/>
                </a:solidFill>
                <a:latin typeface="微软雅黑" pitchFamily="34" charset="-122"/>
                <a:ea typeface="微软雅黑" pitchFamily="34" charset="-122"/>
                <a:sym typeface="Calibri" pitchFamily="34" charset="0"/>
              </a:rPr>
              <a:t>宁波市委书记、浙江省教育厅厅长等一行考察宁波大红鹰国泰安创业</a:t>
            </a:r>
            <a:r>
              <a:rPr lang="zh-CN" altLang="en-US" b="1" dirty="0" smtClean="0">
                <a:solidFill>
                  <a:srgbClr val="C00000"/>
                </a:solidFill>
                <a:latin typeface="微软雅黑" pitchFamily="34" charset="-122"/>
                <a:ea typeface="微软雅黑" pitchFamily="34" charset="-122"/>
                <a:sym typeface="Calibri" pitchFamily="34" charset="0"/>
              </a:rPr>
              <a:t>学院，</a:t>
            </a:r>
            <a:r>
              <a:rPr lang="zh-CN" altLang="en-US" dirty="0" smtClean="0">
                <a:solidFill>
                  <a:schemeClr val="tx1">
                    <a:lumMod val="95000"/>
                    <a:lumOff val="5000"/>
                  </a:schemeClr>
                </a:solidFill>
                <a:latin typeface="微软雅黑" pitchFamily="34" charset="-122"/>
                <a:ea typeface="微软雅黑" pitchFamily="34" charset="-122"/>
                <a:sym typeface="Calibri" pitchFamily="34" charset="0"/>
              </a:rPr>
              <a:t>对</a:t>
            </a:r>
            <a:r>
              <a:rPr lang="zh-CN" altLang="en-US" dirty="0">
                <a:solidFill>
                  <a:schemeClr val="tx1">
                    <a:lumMod val="95000"/>
                    <a:lumOff val="5000"/>
                  </a:schemeClr>
                </a:solidFill>
                <a:latin typeface="微软雅黑" pitchFamily="34" charset="-122"/>
                <a:ea typeface="微软雅黑" pitchFamily="34" charset="-122"/>
                <a:sym typeface="Calibri" pitchFamily="34" charset="0"/>
              </a:rPr>
              <a:t>学院办学理念、专业特色、教学内容及方法等给予高度评价</a:t>
            </a:r>
            <a:r>
              <a:rPr lang="en-US" altLang="zh-CN" dirty="0">
                <a:solidFill>
                  <a:schemeClr val="tx1">
                    <a:lumMod val="95000"/>
                    <a:lumOff val="5000"/>
                  </a:schemeClr>
                </a:solidFill>
                <a:latin typeface="微软雅黑" pitchFamily="34" charset="-122"/>
                <a:ea typeface="微软雅黑" pitchFamily="34" charset="-122"/>
                <a:sym typeface="Calibri" pitchFamily="34" charset="0"/>
              </a:rPr>
              <a:t>。</a:t>
            </a:r>
          </a:p>
        </p:txBody>
      </p:sp>
    </p:spTree>
    <p:extLst>
      <p:ext uri="{BB962C8B-B14F-4D97-AF65-F5344CB8AC3E}">
        <p14:creationId xmlns:p14="http://schemas.microsoft.com/office/powerpoint/2010/main" val="33486909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42</a:t>
            </a:r>
            <a:endParaRPr lang="zh-CN" altLang="en-US" sz="1600" b="1" dirty="0">
              <a:solidFill>
                <a:prstClr val="white"/>
              </a:solidFill>
            </a:endParaRPr>
          </a:p>
        </p:txBody>
      </p:sp>
      <p:cxnSp>
        <p:nvCxnSpPr>
          <p:cNvPr id="32" name="直接连接符 31"/>
          <p:cNvCxnSpPr/>
          <p:nvPr/>
        </p:nvCxnSpPr>
        <p:spPr>
          <a:xfrm flipV="1">
            <a:off x="1768416" y="404813"/>
            <a:ext cx="983303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MH_Other_5"/>
          <p:cNvSpPr>
            <a:spLocks noChangeArrowheads="1"/>
          </p:cNvSpPr>
          <p:nvPr>
            <p:custDataLst>
              <p:tags r:id="rId1"/>
            </p:custDataLst>
          </p:nvPr>
        </p:nvSpPr>
        <p:spPr bwMode="auto">
          <a:xfrm>
            <a:off x="211244" y="726919"/>
            <a:ext cx="6078043" cy="51934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spcBef>
                <a:spcPts val="0"/>
              </a:spcBef>
              <a:defRPr/>
            </a:pPr>
            <a:r>
              <a:rPr lang="zh-CN" altLang="en-US" sz="20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（三）与</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深职院深入合作科研共建案例（合作研发）</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itchFamily="34" charset="-122"/>
            </a:endParaRPr>
          </a:p>
        </p:txBody>
      </p:sp>
      <p:grpSp>
        <p:nvGrpSpPr>
          <p:cNvPr id="9" name="组合 8"/>
          <p:cNvGrpSpPr/>
          <p:nvPr/>
        </p:nvGrpSpPr>
        <p:grpSpPr>
          <a:xfrm>
            <a:off x="623392" y="1651916"/>
            <a:ext cx="10895818" cy="4561396"/>
            <a:chOff x="467544" y="1376596"/>
            <a:chExt cx="8171863" cy="3801163"/>
          </a:xfrm>
        </p:grpSpPr>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44" y="1376596"/>
              <a:ext cx="6192688" cy="380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6869731" y="1376596"/>
              <a:ext cx="1769676" cy="3539431"/>
            </a:xfrm>
            <a:prstGeom prst="rect">
              <a:avLst/>
            </a:prstGeom>
            <a:noFill/>
            <a:ln>
              <a:noFill/>
            </a:ln>
            <a:effectLst>
              <a:outerShdw blurRad="190500" dist="228600" dir="2700000" algn="ctr">
                <a:srgbClr val="000000">
                  <a:alpha val="30000"/>
                </a:srgbClr>
              </a:outerShdw>
            </a:effectLst>
          </p:spPr>
          <p:txBody>
            <a:bodyPr wrap="square">
              <a:spAutoFit/>
            </a:bodyPr>
            <a:lstStyle/>
            <a:p>
              <a:pPr>
                <a:lnSpc>
                  <a:spcPct val="150000"/>
                </a:lnSpc>
                <a:defRPr/>
              </a:pPr>
              <a:r>
                <a:rPr lang="zh-CN" altLang="en-US" b="1" dirty="0">
                  <a:latin typeface="微软雅黑" pitchFamily="34" charset="-122"/>
                  <a:ea typeface="微软雅黑" pitchFamily="34" charset="-122"/>
                </a:rPr>
                <a:t>与深圳职业技术学院经济学院合作研发的“</a:t>
              </a:r>
              <a:r>
                <a:rPr lang="zh-CN" altLang="en-US" b="1" dirty="0">
                  <a:solidFill>
                    <a:schemeClr val="tx2">
                      <a:lumMod val="60000"/>
                      <a:lumOff val="40000"/>
                    </a:schemeClr>
                  </a:solidFill>
                  <a:latin typeface="微软雅黑" pitchFamily="34" charset="-122"/>
                  <a:ea typeface="微软雅黑" pitchFamily="34" charset="-122"/>
                </a:rPr>
                <a:t>银行业务与会计在线课程</a:t>
              </a:r>
              <a:r>
                <a:rPr lang="zh-CN" altLang="en-US" b="1" dirty="0">
                  <a:latin typeface="微软雅黑" pitchFamily="34" charset="-122"/>
                  <a:ea typeface="微软雅黑" pitchFamily="34" charset="-122"/>
                </a:rPr>
                <a:t>”获得由</a:t>
              </a:r>
              <a:r>
                <a:rPr lang="zh-CN" altLang="en-US" b="1" dirty="0">
                  <a:solidFill>
                    <a:schemeClr val="tx2">
                      <a:lumMod val="60000"/>
                      <a:lumOff val="40000"/>
                    </a:schemeClr>
                  </a:solidFill>
                  <a:latin typeface="微软雅黑" pitchFamily="34" charset="-122"/>
                  <a:ea typeface="微软雅黑" pitchFamily="34" charset="-122"/>
                </a:rPr>
                <a:t>教育部主办的第十五届全国多媒体课件大赛一等奖</a:t>
              </a:r>
              <a:r>
                <a:rPr lang="zh-CN" altLang="en-US" b="1" dirty="0">
                  <a:latin typeface="微软雅黑" pitchFamily="34" charset="-122"/>
                  <a:ea typeface="微软雅黑" pitchFamily="34" charset="-122"/>
                </a:rPr>
                <a:t>及由中央电教馆主办的</a:t>
              </a:r>
              <a:r>
                <a:rPr lang="zh-CN" altLang="en-US" b="1" dirty="0">
                  <a:solidFill>
                    <a:schemeClr val="tx2">
                      <a:lumMod val="60000"/>
                      <a:lumOff val="40000"/>
                    </a:schemeClr>
                  </a:solidFill>
                  <a:latin typeface="微软雅黑" pitchFamily="34" charset="-122"/>
                  <a:ea typeface="微软雅黑" pitchFamily="34" charset="-122"/>
                </a:rPr>
                <a:t>第十九届全国教育教学信息化大奖赛二等奖</a:t>
              </a:r>
              <a:r>
                <a:rPr lang="zh-CN" altLang="en-US" b="1" dirty="0">
                  <a:latin typeface="微软雅黑" pitchFamily="34" charset="-122"/>
                  <a:ea typeface="微软雅黑" pitchFamily="34" charset="-122"/>
                </a:rPr>
                <a:t>。</a:t>
              </a:r>
              <a:endParaRPr lang="en-US" altLang="zh-CN" b="1" kern="0" dirty="0">
                <a:solidFill>
                  <a:srgbClr val="000000"/>
                </a:solidFill>
                <a:latin typeface="微软雅黑" pitchFamily="34" charset="-122"/>
                <a:ea typeface="微软雅黑" pitchFamily="34" charset="-122"/>
                <a:sym typeface="微软雅黑" pitchFamily="34" charset="-122"/>
              </a:endParaRPr>
            </a:p>
          </p:txBody>
        </p:sp>
      </p:grpSp>
    </p:spTree>
    <p:extLst>
      <p:ext uri="{BB962C8B-B14F-4D97-AF65-F5344CB8AC3E}">
        <p14:creationId xmlns:p14="http://schemas.microsoft.com/office/powerpoint/2010/main" val="4002180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43</a:t>
            </a:r>
            <a:endParaRPr lang="zh-CN" altLang="en-US" sz="1600" b="1" dirty="0">
              <a:solidFill>
                <a:prstClr val="white"/>
              </a:solidFill>
            </a:endParaRPr>
          </a:p>
        </p:txBody>
      </p:sp>
      <p:cxnSp>
        <p:nvCxnSpPr>
          <p:cNvPr id="32" name="直接连接符 31"/>
          <p:cNvCxnSpPr/>
          <p:nvPr/>
        </p:nvCxnSpPr>
        <p:spPr>
          <a:xfrm flipV="1">
            <a:off x="1768416" y="404813"/>
            <a:ext cx="983303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MH_Other_5"/>
          <p:cNvSpPr>
            <a:spLocks noChangeArrowheads="1"/>
          </p:cNvSpPr>
          <p:nvPr>
            <p:custDataLst>
              <p:tags r:id="rId1"/>
            </p:custDataLst>
          </p:nvPr>
        </p:nvSpPr>
        <p:spPr bwMode="auto">
          <a:xfrm>
            <a:off x="222395" y="715768"/>
            <a:ext cx="5397817" cy="488564"/>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r>
              <a:rPr lang="zh-CN" altLang="en-US" sz="2000" b="1" dirty="0" smtClean="0">
                <a:solidFill>
                  <a:schemeClr val="bg1"/>
                </a:solidFill>
                <a:latin typeface="微软雅黑" pitchFamily="34" charset="-122"/>
                <a:ea typeface="微软雅黑" pitchFamily="34" charset="-122"/>
              </a:rPr>
              <a:t>（四）清华大学</a:t>
            </a:r>
            <a:r>
              <a:rPr lang="en-US" altLang="zh-CN" sz="2000" b="1" dirty="0" smtClean="0">
                <a:solidFill>
                  <a:schemeClr val="bg1"/>
                </a:solidFill>
                <a:latin typeface="微软雅黑" pitchFamily="34" charset="-122"/>
                <a:ea typeface="微软雅黑" pitchFamily="34" charset="-122"/>
              </a:rPr>
              <a:t>---</a:t>
            </a:r>
            <a:r>
              <a:rPr lang="zh-CN" altLang="en-US" sz="2000" b="1" dirty="0" smtClean="0">
                <a:solidFill>
                  <a:schemeClr val="bg1"/>
                </a:solidFill>
                <a:latin typeface="微软雅黑" pitchFamily="34" charset="-122"/>
                <a:ea typeface="微软雅黑" pitchFamily="34" charset="-122"/>
              </a:rPr>
              <a:t>深圳研究生院</a:t>
            </a:r>
            <a:r>
              <a:rPr lang="zh-CN" altLang="en-US" sz="2000"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实验室</a:t>
            </a:r>
            <a:r>
              <a:rPr lang="zh-CN" altLang="en-US" sz="20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建设</a:t>
            </a:r>
          </a:p>
        </p:txBody>
      </p:sp>
      <p:grpSp>
        <p:nvGrpSpPr>
          <p:cNvPr id="9" name="组合 8"/>
          <p:cNvGrpSpPr/>
          <p:nvPr/>
        </p:nvGrpSpPr>
        <p:grpSpPr>
          <a:xfrm>
            <a:off x="2351617" y="1447800"/>
            <a:ext cx="7200900" cy="4747260"/>
            <a:chOff x="2351617" y="1447800"/>
            <a:chExt cx="7200900" cy="4747260"/>
          </a:xfrm>
        </p:grpSpPr>
        <p:sp>
          <p:nvSpPr>
            <p:cNvPr id="10" name="矩形 9"/>
            <p:cNvSpPr/>
            <p:nvPr/>
          </p:nvSpPr>
          <p:spPr>
            <a:xfrm>
              <a:off x="2351617" y="3027046"/>
              <a:ext cx="6096000" cy="31680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17226" tIns="58613" rIns="117226" bIns="58613" anchor="ctr"/>
            <a:lstStyle/>
            <a:p>
              <a:pPr algn="ctr">
                <a:defRPr/>
              </a:pPr>
              <a:endParaRPr lang="zh-CN" altLang="en-US"/>
            </a:p>
          </p:txBody>
        </p:sp>
        <p:pic>
          <p:nvPicPr>
            <p:cNvPr id="11" name="图片 13" descr="\\192.168.100.104\c 资料区\3、运维实施部\实验室用图\已建成实验室案例\清华大学实景图\DSC01502.JPG"/>
            <p:cNvPicPr>
              <a:picLocks noChangeAspect="1" noChangeArrowheads="1"/>
            </p:cNvPicPr>
            <p:nvPr/>
          </p:nvPicPr>
          <p:blipFill>
            <a:blip r:embed="rId3" cstate="print"/>
            <a:srcRect/>
            <a:stretch>
              <a:fillRect/>
            </a:stretch>
          </p:blipFill>
          <p:spPr bwMode="auto">
            <a:xfrm>
              <a:off x="2734733" y="1447800"/>
              <a:ext cx="6817784" cy="4381500"/>
            </a:xfrm>
            <a:prstGeom prst="rect">
              <a:avLst/>
            </a:prstGeom>
            <a:noFill/>
            <a:ln w="9525">
              <a:noFill/>
              <a:miter lim="800000"/>
              <a:headEnd/>
              <a:tailEnd/>
            </a:ln>
          </p:spPr>
        </p:pic>
      </p:grpSp>
    </p:spTree>
    <p:extLst>
      <p:ext uri="{BB962C8B-B14F-4D97-AF65-F5344CB8AC3E}">
        <p14:creationId xmlns:p14="http://schemas.microsoft.com/office/powerpoint/2010/main" val="34580089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44</a:t>
            </a:r>
            <a:endParaRPr lang="zh-CN" altLang="en-US" sz="1600" b="1" dirty="0">
              <a:solidFill>
                <a:prstClr val="white"/>
              </a:solidFill>
            </a:endParaRPr>
          </a:p>
        </p:txBody>
      </p:sp>
      <p:cxnSp>
        <p:nvCxnSpPr>
          <p:cNvPr id="32" name="直接连接符 31"/>
          <p:cNvCxnSpPr/>
          <p:nvPr/>
        </p:nvCxnSpPr>
        <p:spPr>
          <a:xfrm flipV="1">
            <a:off x="1768416" y="404813"/>
            <a:ext cx="983303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MH_Other_5"/>
          <p:cNvSpPr>
            <a:spLocks noChangeArrowheads="1"/>
          </p:cNvSpPr>
          <p:nvPr>
            <p:custDataLst>
              <p:tags r:id="rId1"/>
            </p:custDataLst>
          </p:nvPr>
        </p:nvSpPr>
        <p:spPr bwMode="auto">
          <a:xfrm>
            <a:off x="233547" y="715768"/>
            <a:ext cx="4713411" cy="51934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r>
              <a:rPr lang="zh-CN" altLang="en-US" sz="20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（五）北京大学汇丰商学院实验室</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建设</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9" name="组合 8"/>
          <p:cNvGrpSpPr/>
          <p:nvPr/>
        </p:nvGrpSpPr>
        <p:grpSpPr>
          <a:xfrm>
            <a:off x="2256367" y="1413510"/>
            <a:ext cx="7681384" cy="5128260"/>
            <a:chOff x="2256367" y="1413510"/>
            <a:chExt cx="7681384" cy="5128260"/>
          </a:xfrm>
        </p:grpSpPr>
        <p:sp>
          <p:nvSpPr>
            <p:cNvPr id="10" name="矩形 9"/>
            <p:cNvSpPr/>
            <p:nvPr/>
          </p:nvSpPr>
          <p:spPr>
            <a:xfrm>
              <a:off x="2256367" y="3373756"/>
              <a:ext cx="6096000" cy="31680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17226" tIns="58613" rIns="117226" bIns="58613" anchor="ctr"/>
            <a:lstStyle/>
            <a:p>
              <a:pPr algn="ctr">
                <a:defRPr/>
              </a:pPr>
              <a:endParaRPr lang="zh-CN" altLang="en-US"/>
            </a:p>
          </p:txBody>
        </p:sp>
        <p:pic>
          <p:nvPicPr>
            <p:cNvPr id="11" name="Picture 6"/>
            <p:cNvPicPr>
              <a:picLocks noChangeAspect="1" noChangeArrowheads="1"/>
            </p:cNvPicPr>
            <p:nvPr/>
          </p:nvPicPr>
          <p:blipFill>
            <a:blip r:embed="rId3" cstate="print"/>
            <a:srcRect/>
            <a:stretch>
              <a:fillRect/>
            </a:stretch>
          </p:blipFill>
          <p:spPr bwMode="auto">
            <a:xfrm>
              <a:off x="2639484" y="1413510"/>
              <a:ext cx="7298267" cy="4800600"/>
            </a:xfrm>
            <a:prstGeom prst="rect">
              <a:avLst/>
            </a:prstGeom>
            <a:noFill/>
            <a:ln w="9525">
              <a:noFill/>
              <a:miter lim="800000"/>
              <a:headEnd/>
              <a:tailEnd/>
            </a:ln>
          </p:spPr>
        </p:pic>
      </p:grpSp>
    </p:spTree>
    <p:extLst>
      <p:ext uri="{BB962C8B-B14F-4D97-AF65-F5344CB8AC3E}">
        <p14:creationId xmlns:p14="http://schemas.microsoft.com/office/powerpoint/2010/main" val="4002180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45</a:t>
            </a:r>
            <a:endParaRPr lang="zh-CN" altLang="en-US" sz="1600" b="1" dirty="0">
              <a:solidFill>
                <a:prstClr val="white"/>
              </a:solidFill>
            </a:endParaRPr>
          </a:p>
        </p:txBody>
      </p:sp>
      <p:cxnSp>
        <p:nvCxnSpPr>
          <p:cNvPr id="32" name="直接连接符 31"/>
          <p:cNvCxnSpPr/>
          <p:nvPr/>
        </p:nvCxnSpPr>
        <p:spPr>
          <a:xfrm flipV="1">
            <a:off x="1768416" y="404813"/>
            <a:ext cx="983303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MH_Other_5"/>
          <p:cNvSpPr>
            <a:spLocks noChangeArrowheads="1"/>
          </p:cNvSpPr>
          <p:nvPr>
            <p:custDataLst>
              <p:tags r:id="rId1"/>
            </p:custDataLst>
          </p:nvPr>
        </p:nvSpPr>
        <p:spPr bwMode="auto">
          <a:xfrm>
            <a:off x="222395" y="715768"/>
            <a:ext cx="4684139" cy="51934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r>
              <a:rPr lang="zh-CN" altLang="en-US" sz="20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（六）上海交大</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安泰经管院实验室建设</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itchFamily="34" charset="-122"/>
            </a:endParaRPr>
          </a:p>
        </p:txBody>
      </p:sp>
      <p:grpSp>
        <p:nvGrpSpPr>
          <p:cNvPr id="9" name="组合 8"/>
          <p:cNvGrpSpPr/>
          <p:nvPr/>
        </p:nvGrpSpPr>
        <p:grpSpPr>
          <a:xfrm>
            <a:off x="2256367" y="1529716"/>
            <a:ext cx="7613650" cy="5012054"/>
            <a:chOff x="2256367" y="1529716"/>
            <a:chExt cx="7613650" cy="5012054"/>
          </a:xfrm>
        </p:grpSpPr>
        <p:sp>
          <p:nvSpPr>
            <p:cNvPr id="10" name="矩形 9"/>
            <p:cNvSpPr/>
            <p:nvPr/>
          </p:nvSpPr>
          <p:spPr>
            <a:xfrm>
              <a:off x="2256367" y="3373756"/>
              <a:ext cx="6096000" cy="31680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17226" tIns="58613" rIns="117226" bIns="58613" anchor="ctr"/>
            <a:lstStyle/>
            <a:p>
              <a:pPr algn="ctr">
                <a:defRPr/>
              </a:pPr>
              <a:endParaRPr lang="zh-CN" altLang="en-US"/>
            </a:p>
          </p:txBody>
        </p:sp>
        <p:pic>
          <p:nvPicPr>
            <p:cNvPr id="11" name="图片 4" descr="\\192.168.100.104\3、运维实施部\实验室用图\已建成实验室案例\上海交大MBA研讨会\20100609_7053.JPG"/>
            <p:cNvPicPr>
              <a:picLocks noChangeAspect="1" noChangeArrowheads="1"/>
            </p:cNvPicPr>
            <p:nvPr/>
          </p:nvPicPr>
          <p:blipFill>
            <a:blip r:embed="rId3" cstate="print"/>
            <a:srcRect/>
            <a:stretch>
              <a:fillRect/>
            </a:stretch>
          </p:blipFill>
          <p:spPr bwMode="auto">
            <a:xfrm>
              <a:off x="2639484" y="1529716"/>
              <a:ext cx="7230533" cy="4705350"/>
            </a:xfrm>
            <a:prstGeom prst="rect">
              <a:avLst/>
            </a:prstGeom>
            <a:noFill/>
            <a:ln w="9525">
              <a:noFill/>
              <a:miter lim="800000"/>
              <a:headEnd/>
              <a:tailEnd/>
            </a:ln>
          </p:spPr>
        </p:pic>
      </p:grpSp>
    </p:spTree>
    <p:extLst>
      <p:ext uri="{BB962C8B-B14F-4D97-AF65-F5344CB8AC3E}">
        <p14:creationId xmlns:p14="http://schemas.microsoft.com/office/powerpoint/2010/main" val="34580089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46</a:t>
            </a:r>
            <a:endParaRPr lang="zh-CN" altLang="en-US" sz="1600" b="1" dirty="0">
              <a:solidFill>
                <a:prstClr val="white"/>
              </a:solidFill>
            </a:endParaRPr>
          </a:p>
        </p:txBody>
      </p:sp>
      <p:cxnSp>
        <p:nvCxnSpPr>
          <p:cNvPr id="32" name="直接连接符 31"/>
          <p:cNvCxnSpPr/>
          <p:nvPr/>
        </p:nvCxnSpPr>
        <p:spPr>
          <a:xfrm flipV="1">
            <a:off x="1768416" y="404813"/>
            <a:ext cx="983303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MH_Other_5"/>
          <p:cNvSpPr>
            <a:spLocks noChangeArrowheads="1"/>
          </p:cNvSpPr>
          <p:nvPr>
            <p:custDataLst>
              <p:tags r:id="rId1"/>
            </p:custDataLst>
          </p:nvPr>
        </p:nvSpPr>
        <p:spPr bwMode="auto">
          <a:xfrm>
            <a:off x="233546" y="726919"/>
            <a:ext cx="3591321" cy="51934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itchFamily="34" charset="-122"/>
              </a:rPr>
              <a:t>（七）合作</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itchFamily="34" charset="-122"/>
              </a:rPr>
              <a:t>举办各种技能大赛</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9" name="组合 8"/>
          <p:cNvGrpSpPr/>
          <p:nvPr/>
        </p:nvGrpSpPr>
        <p:grpSpPr>
          <a:xfrm>
            <a:off x="815413" y="1292803"/>
            <a:ext cx="10849205" cy="4936426"/>
            <a:chOff x="815413" y="1216603"/>
            <a:chExt cx="10849205" cy="4936426"/>
          </a:xfrm>
        </p:grpSpPr>
        <p:grpSp>
          <p:nvGrpSpPr>
            <p:cNvPr id="10" name="组合 9"/>
            <p:cNvGrpSpPr/>
            <p:nvPr/>
          </p:nvGrpSpPr>
          <p:grpSpPr>
            <a:xfrm>
              <a:off x="1103445" y="2910543"/>
              <a:ext cx="10007331" cy="3242486"/>
              <a:chOff x="827584" y="2425452"/>
              <a:chExt cx="7505498" cy="2702072"/>
            </a:xfrm>
          </p:grpSpPr>
          <p:pic>
            <p:nvPicPr>
              <p:cNvPr id="12"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508104" y="2425452"/>
                <a:ext cx="2824978" cy="270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27584" y="2425452"/>
                <a:ext cx="4425711" cy="266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矩形 13"/>
            <p:cNvSpPr>
              <a:spLocks noChangeArrowheads="1"/>
            </p:cNvSpPr>
            <p:nvPr/>
          </p:nvSpPr>
          <p:spPr bwMode="auto">
            <a:xfrm>
              <a:off x="815413" y="1216603"/>
              <a:ext cx="10849205" cy="177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1212" tIns="55607" rIns="111212" bIns="55607">
              <a:spAutoFit/>
            </a:bodyPr>
            <a:lstStyle/>
            <a:p>
              <a:pPr>
                <a:lnSpc>
                  <a:spcPct val="150000"/>
                </a:lnSpc>
              </a:pPr>
              <a:r>
                <a:rPr lang="zh-CN" altLang="en-US" dirty="0">
                  <a:latin typeface="微软雅黑" pitchFamily="34" charset="-122"/>
                  <a:ea typeface="微软雅黑" pitchFamily="34" charset="-122"/>
                  <a:sym typeface="微软雅黑" pitchFamily="34" charset="-122"/>
                </a:rPr>
                <a:t>      与全国金融行指委联合举办的</a:t>
              </a:r>
              <a:r>
                <a:rPr lang="zh-CN" altLang="en-US" b="1" dirty="0">
                  <a:solidFill>
                    <a:schemeClr val="tx2">
                      <a:lumMod val="60000"/>
                      <a:lumOff val="40000"/>
                    </a:schemeClr>
                  </a:solidFill>
                  <a:latin typeface="微软雅黑" pitchFamily="34" charset="-122"/>
                  <a:ea typeface="微软雅黑" pitchFamily="34" charset="-122"/>
                  <a:sym typeface="微软雅黑" pitchFamily="34" charset="-122"/>
                </a:rPr>
                <a:t>“金融投资大赛”、“理财大赛”</a:t>
              </a:r>
              <a:r>
                <a:rPr lang="zh-CN" altLang="en-US" dirty="0">
                  <a:latin typeface="微软雅黑" pitchFamily="34" charset="-122"/>
                  <a:ea typeface="微软雅黑" pitchFamily="34" charset="-122"/>
                  <a:sym typeface="微软雅黑" pitchFamily="34" charset="-122"/>
                </a:rPr>
                <a:t>；与中国贸促会联合举办的</a:t>
              </a:r>
              <a:r>
                <a:rPr lang="zh-CN" altLang="en-US" b="1" dirty="0">
                  <a:solidFill>
                    <a:schemeClr val="tx2">
                      <a:lumMod val="60000"/>
                      <a:lumOff val="40000"/>
                    </a:schemeClr>
                  </a:solidFill>
                  <a:latin typeface="微软雅黑" pitchFamily="34" charset="-122"/>
                  <a:ea typeface="微软雅黑" pitchFamily="34" charset="-122"/>
                  <a:sym typeface="微软雅黑" pitchFamily="34" charset="-122"/>
                </a:rPr>
                <a:t>“企业经营大赛”、“市场营销大赛”</a:t>
              </a:r>
              <a:r>
                <a:rPr lang="zh-CN" altLang="en-US" dirty="0">
                  <a:latin typeface="微软雅黑" pitchFamily="34" charset="-122"/>
                  <a:ea typeface="微软雅黑" pitchFamily="34" charset="-122"/>
                  <a:sym typeface="微软雅黑" pitchFamily="34" charset="-122"/>
                </a:rPr>
                <a:t>；与科技部创新协会联合举办的</a:t>
              </a:r>
              <a:r>
                <a:rPr lang="zh-CN" altLang="en-US" b="1" dirty="0">
                  <a:solidFill>
                    <a:schemeClr val="tx2">
                      <a:lumMod val="60000"/>
                      <a:lumOff val="40000"/>
                    </a:schemeClr>
                  </a:solidFill>
                  <a:latin typeface="微软雅黑" pitchFamily="34" charset="-122"/>
                  <a:ea typeface="微软雅黑" pitchFamily="34" charset="-122"/>
                  <a:sym typeface="微软雅黑" pitchFamily="34" charset="-122"/>
                </a:rPr>
                <a:t>“二岸四地创业大赛”</a:t>
              </a:r>
              <a:r>
                <a:rPr lang="zh-CN" altLang="en-US" dirty="0">
                  <a:latin typeface="微软雅黑" pitchFamily="34" charset="-122"/>
                  <a:ea typeface="微软雅黑" pitchFamily="34" charset="-122"/>
                  <a:sym typeface="微软雅黑" pitchFamily="34" charset="-122"/>
                </a:rPr>
                <a:t>；与多个行业协会或地方教育主管部门联合举办的</a:t>
              </a:r>
              <a:r>
                <a:rPr lang="zh-CN" altLang="en-US" b="1" dirty="0">
                  <a:solidFill>
                    <a:schemeClr val="tx2">
                      <a:lumMod val="60000"/>
                      <a:lumOff val="40000"/>
                    </a:schemeClr>
                  </a:solidFill>
                  <a:latin typeface="微软雅黑" pitchFamily="34" charset="-122"/>
                  <a:ea typeface="微软雅黑" pitchFamily="34" charset="-122"/>
                  <a:sym typeface="微软雅黑" pitchFamily="34" charset="-122"/>
                </a:rPr>
                <a:t>会计、物流、会展</a:t>
              </a:r>
              <a:r>
                <a:rPr lang="zh-CN" altLang="en-US" dirty="0">
                  <a:latin typeface="微软雅黑" pitchFamily="34" charset="-122"/>
                  <a:ea typeface="微软雅黑" pitchFamily="34" charset="-122"/>
                  <a:sym typeface="微软雅黑" pitchFamily="34" charset="-122"/>
                </a:rPr>
                <a:t>等技能大赛。以赛代练、从实操中巩固知识和掌握知识，更从大赛中学会如何灵活应用知识，成为适应社会需求的</a:t>
              </a:r>
              <a:r>
                <a:rPr lang="zh-CN" altLang="en-US" b="1" dirty="0">
                  <a:solidFill>
                    <a:schemeClr val="tx2">
                      <a:lumMod val="60000"/>
                      <a:lumOff val="40000"/>
                    </a:schemeClr>
                  </a:solidFill>
                  <a:latin typeface="微软雅黑" pitchFamily="34" charset="-122"/>
                  <a:ea typeface="微软雅黑" pitchFamily="34" charset="-122"/>
                  <a:sym typeface="微软雅黑" pitchFamily="34" charset="-122"/>
                </a:rPr>
                <a:t>应用型专业人才。</a:t>
              </a:r>
              <a:endParaRPr lang="zh-CN" altLang="en-US" dirty="0">
                <a:solidFill>
                  <a:schemeClr val="tx2">
                    <a:lumMod val="60000"/>
                    <a:lumOff val="40000"/>
                  </a:schemeClr>
                </a:solidFill>
                <a:latin typeface="微软雅黑" pitchFamily="34" charset="-122"/>
                <a:ea typeface="微软雅黑" pitchFamily="34" charset="-122"/>
              </a:endParaRPr>
            </a:p>
          </p:txBody>
        </p:sp>
      </p:grpSp>
    </p:spTree>
    <p:extLst>
      <p:ext uri="{BB962C8B-B14F-4D97-AF65-F5344CB8AC3E}">
        <p14:creationId xmlns:p14="http://schemas.microsoft.com/office/powerpoint/2010/main" val="4002180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47</a:t>
            </a:r>
            <a:endParaRPr lang="zh-CN" altLang="en-US" sz="1600" b="1" dirty="0">
              <a:solidFill>
                <a:prstClr val="white"/>
              </a:solidFill>
            </a:endParaRPr>
          </a:p>
        </p:txBody>
      </p:sp>
      <p:cxnSp>
        <p:nvCxnSpPr>
          <p:cNvPr id="32" name="直接连接符 31"/>
          <p:cNvCxnSpPr/>
          <p:nvPr/>
        </p:nvCxnSpPr>
        <p:spPr>
          <a:xfrm flipV="1">
            <a:off x="1768416" y="404813"/>
            <a:ext cx="983303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MH_Other_5"/>
          <p:cNvSpPr>
            <a:spLocks noChangeArrowheads="1"/>
          </p:cNvSpPr>
          <p:nvPr>
            <p:custDataLst>
              <p:tags r:id="rId2"/>
            </p:custDataLst>
          </p:nvPr>
        </p:nvSpPr>
        <p:spPr bwMode="auto">
          <a:xfrm>
            <a:off x="211245" y="726919"/>
            <a:ext cx="8364043" cy="51934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（八）南京铁道职业技术学院</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与国泰安共建虚拟现实产学研协同创新中心</a:t>
            </a:r>
          </a:p>
        </p:txBody>
      </p:sp>
      <p:pic>
        <p:nvPicPr>
          <p:cNvPr id="9" name="Picture 2" descr="http://www.gtafe.com/Resource/Common/eWebEditor/uploadfile/2017042516025926500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8429" y="1539568"/>
            <a:ext cx="5427571" cy="351196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组合 9"/>
          <p:cNvGrpSpPr/>
          <p:nvPr/>
        </p:nvGrpSpPr>
        <p:grpSpPr>
          <a:xfrm>
            <a:off x="6480043" y="1193930"/>
            <a:ext cx="5193964" cy="4640591"/>
            <a:chOff x="4860032" y="1201316"/>
            <a:chExt cx="3895473" cy="3867159"/>
          </a:xfrm>
        </p:grpSpPr>
        <p:sp>
          <p:nvSpPr>
            <p:cNvPr id="11" name="矩形 10"/>
            <p:cNvSpPr/>
            <p:nvPr/>
          </p:nvSpPr>
          <p:spPr>
            <a:xfrm>
              <a:off x="4860032" y="1201316"/>
              <a:ext cx="3672408" cy="2072706"/>
            </a:xfrm>
            <a:prstGeom prst="rect">
              <a:avLst/>
            </a:prstGeom>
          </p:spPr>
          <p:txBody>
            <a:bodyPr wrap="square" lIns="62892" tIns="31446" rIns="62892" bIns="31446">
              <a:spAutoFit/>
            </a:bodyPr>
            <a:lstStyle/>
            <a:p>
              <a:pPr>
                <a:lnSpc>
                  <a:spcPct val="150000"/>
                </a:lnSpc>
              </a:pPr>
              <a:r>
                <a:rPr lang="zh-CN" altLang="en-US" sz="2100" dirty="0">
                  <a:latin typeface="微软雅黑" pitchFamily="34" charset="-122"/>
                  <a:ea typeface="微软雅黑" pitchFamily="34" charset="-122"/>
                </a:rPr>
                <a:t>    在江苏省教育厅举办的“</a:t>
              </a:r>
              <a:r>
                <a:rPr lang="en-US" altLang="zh-CN" sz="2100" dirty="0">
                  <a:latin typeface="微软雅黑" pitchFamily="34" charset="-122"/>
                  <a:ea typeface="微软雅黑" pitchFamily="34" charset="-122"/>
                </a:rPr>
                <a:t>2017</a:t>
              </a:r>
              <a:r>
                <a:rPr lang="zh-CN" altLang="en-US" sz="2100" dirty="0">
                  <a:latin typeface="微软雅黑" pitchFamily="34" charset="-122"/>
                  <a:ea typeface="微软雅黑" pitchFamily="34" charset="-122"/>
                </a:rPr>
                <a:t>年江苏省高等职业院校信息化教学大赛”上，来自南铁的刘睿勍老师结合南铁与国泰安共建虚拟现实协同创新中心开发项目所做的信息化教学设计荣获一等奖。</a:t>
              </a:r>
            </a:p>
          </p:txBody>
        </p:sp>
        <p:graphicFrame>
          <p:nvGraphicFramePr>
            <p:cNvPr id="12" name="对象 11"/>
            <p:cNvGraphicFramePr>
              <a:graphicFrameLocks noChangeAspect="1"/>
            </p:cNvGraphicFramePr>
            <p:nvPr>
              <p:extLst>
                <p:ext uri="{D42A27DB-BD31-4B8C-83A1-F6EECF244321}">
                  <p14:modId xmlns:p14="http://schemas.microsoft.com/office/powerpoint/2010/main" val="3055552117"/>
                </p:ext>
              </p:extLst>
            </p:nvPr>
          </p:nvGraphicFramePr>
          <p:xfrm>
            <a:off x="5037660" y="3145533"/>
            <a:ext cx="3717845" cy="1922942"/>
          </p:xfrm>
          <a:graphic>
            <a:graphicData uri="http://schemas.openxmlformats.org/presentationml/2006/ole">
              <mc:AlternateContent xmlns:mc="http://schemas.openxmlformats.org/markup-compatibility/2006">
                <mc:Choice xmlns:v="urn:schemas-microsoft-com:vml" Requires="v">
                  <p:oleObj spid="_x0000_s2066" name="PicObj Class" r:id="rId5" imgW="0" imgH="0" progId="">
                    <p:embed/>
                  </p:oleObj>
                </mc:Choice>
                <mc:Fallback>
                  <p:oleObj name="PicObj Class" r:id="rId5" imgW="0" imgH="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7660" y="3145533"/>
                          <a:ext cx="3717845" cy="19229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34580089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03</a:t>
            </a:r>
          </a:p>
        </p:txBody>
      </p:sp>
      <p:cxnSp>
        <p:nvCxnSpPr>
          <p:cNvPr id="32" name="直接连接符 31"/>
          <p:cNvCxnSpPr/>
          <p:nvPr/>
        </p:nvCxnSpPr>
        <p:spPr>
          <a:xfrm>
            <a:off x="1768416" y="404813"/>
            <a:ext cx="98520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MH_Other_5"/>
          <p:cNvSpPr>
            <a:spLocks noChangeArrowheads="1"/>
          </p:cNvSpPr>
          <p:nvPr>
            <p:custDataLst>
              <p:tags r:id="rId1"/>
            </p:custDataLst>
          </p:nvPr>
        </p:nvSpPr>
        <p:spPr bwMode="auto">
          <a:xfrm>
            <a:off x="181476" y="694955"/>
            <a:ext cx="3087694" cy="594987"/>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（三）外部面临新挑战</a:t>
            </a:r>
            <a:endParaRPr lang="zh-CN" altLang="en-US" sz="2000" b="1" dirty="0">
              <a:solidFill>
                <a:srgbClr val="FFFFFF"/>
              </a:solidFill>
              <a:ea typeface="微软雅黑" pitchFamily="34" charset="-122"/>
            </a:endParaRPr>
          </a:p>
        </p:txBody>
      </p:sp>
      <p:grpSp>
        <p:nvGrpSpPr>
          <p:cNvPr id="15" name="组合 14"/>
          <p:cNvGrpSpPr/>
          <p:nvPr/>
        </p:nvGrpSpPr>
        <p:grpSpPr>
          <a:xfrm>
            <a:off x="1776575" y="1544818"/>
            <a:ext cx="7662700" cy="4229560"/>
            <a:chOff x="1331640" y="1227124"/>
            <a:chExt cx="6480718" cy="4229560"/>
          </a:xfrm>
        </p:grpSpPr>
        <p:grpSp>
          <p:nvGrpSpPr>
            <p:cNvPr id="16" name="组合 15"/>
            <p:cNvGrpSpPr/>
            <p:nvPr/>
          </p:nvGrpSpPr>
          <p:grpSpPr>
            <a:xfrm>
              <a:off x="1331640" y="1227124"/>
              <a:ext cx="6336701" cy="1918408"/>
              <a:chOff x="902639" y="1417243"/>
              <a:chExt cx="7353320" cy="1713676"/>
            </a:xfrm>
          </p:grpSpPr>
          <p:sp>
            <p:nvSpPr>
              <p:cNvPr id="19" name="矩形 18"/>
              <p:cNvSpPr/>
              <p:nvPr/>
            </p:nvSpPr>
            <p:spPr>
              <a:xfrm>
                <a:off x="1183185" y="1561259"/>
                <a:ext cx="7072774" cy="1402147"/>
              </a:xfrm>
              <a:prstGeom prst="rect">
                <a:avLst/>
              </a:prstGeom>
            </p:spPr>
            <p:txBody>
              <a:bodyPr wrap="square">
                <a:spAutoFit/>
              </a:bodyPr>
              <a:lstStyle/>
              <a:p>
                <a:pPr>
                  <a:lnSpc>
                    <a:spcPct val="150000"/>
                  </a:lnSpc>
                </a:pPr>
                <a:r>
                  <a:rPr lang="zh-CN" altLang="en-US" sz="1600" dirty="0" smtClean="0">
                    <a:solidFill>
                      <a:prstClr val="black"/>
                    </a:solidFill>
                    <a:latin typeface="微软雅黑" panose="020B0503020204020204" pitchFamily="34" charset="-122"/>
                    <a:ea typeface="微软雅黑" panose="020B0503020204020204" pitchFamily="34" charset="-122"/>
                  </a:rPr>
                  <a:t>（</a:t>
                </a:r>
                <a:r>
                  <a:rPr lang="en-US" altLang="zh-CN" sz="1600" dirty="0" smtClean="0">
                    <a:solidFill>
                      <a:prstClr val="black"/>
                    </a:solidFill>
                    <a:latin typeface="微软雅黑" panose="020B0503020204020204" pitchFamily="34" charset="-122"/>
                    <a:ea typeface="微软雅黑" panose="020B0503020204020204" pitchFamily="34" charset="-122"/>
                  </a:rPr>
                  <a:t>1</a:t>
                </a:r>
                <a:r>
                  <a:rPr lang="zh-CN" altLang="en-US" sz="1600" dirty="0" smtClean="0">
                    <a:solidFill>
                      <a:prstClr val="black"/>
                    </a:solidFill>
                    <a:latin typeface="微软雅黑" panose="020B0503020204020204" pitchFamily="34" charset="-122"/>
                    <a:ea typeface="微软雅黑" panose="020B0503020204020204" pitchFamily="34" charset="-122"/>
                  </a:rPr>
                  <a:t>）人才</a:t>
                </a:r>
                <a:r>
                  <a:rPr lang="zh-CN" altLang="en-US" sz="1600" dirty="0">
                    <a:solidFill>
                      <a:prstClr val="black"/>
                    </a:solidFill>
                    <a:latin typeface="微软雅黑" panose="020B0503020204020204" pitchFamily="34" charset="-122"/>
                    <a:ea typeface="微软雅黑" panose="020B0503020204020204" pitchFamily="34" charset="-122"/>
                  </a:rPr>
                  <a:t>供给与需求关系深刻</a:t>
                </a:r>
                <a:r>
                  <a:rPr lang="zh-CN" altLang="en-US" sz="1600" dirty="0" smtClean="0">
                    <a:solidFill>
                      <a:prstClr val="black"/>
                    </a:solidFill>
                    <a:latin typeface="微软雅黑" panose="020B0503020204020204" pitchFamily="34" charset="-122"/>
                    <a:ea typeface="微软雅黑" panose="020B0503020204020204" pitchFamily="34" charset="-122"/>
                  </a:rPr>
                  <a:t>变化；</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a:lnSpc>
                    <a:spcPct val="150000"/>
                  </a:lnSpc>
                </a:pPr>
                <a:r>
                  <a:rPr lang="zh-CN" altLang="en-US" sz="1600" dirty="0" smtClean="0">
                    <a:solidFill>
                      <a:prstClr val="black"/>
                    </a:solidFill>
                    <a:latin typeface="微软雅黑" panose="020B0503020204020204" pitchFamily="34" charset="-122"/>
                    <a:ea typeface="微软雅黑" panose="020B0503020204020204" pitchFamily="34" charset="-122"/>
                  </a:rPr>
                  <a:t>（</a:t>
                </a:r>
                <a:r>
                  <a:rPr lang="en-US" altLang="zh-CN" sz="1600" dirty="0" smtClean="0">
                    <a:solidFill>
                      <a:prstClr val="black"/>
                    </a:solidFill>
                    <a:latin typeface="微软雅黑" panose="020B0503020204020204" pitchFamily="34" charset="-122"/>
                    <a:ea typeface="微软雅黑" panose="020B0503020204020204" pitchFamily="34" charset="-122"/>
                  </a:rPr>
                  <a:t>2</a:t>
                </a:r>
                <a:r>
                  <a:rPr lang="zh-CN" altLang="en-US" sz="1600" dirty="0" smtClean="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互联网</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smtClean="0">
                    <a:solidFill>
                      <a:prstClr val="black"/>
                    </a:solidFill>
                    <a:latin typeface="微软雅黑" panose="020B0503020204020204" pitchFamily="34" charset="-122"/>
                    <a:ea typeface="微软雅黑" panose="020B0503020204020204" pitchFamily="34" charset="-122"/>
                  </a:rPr>
                  <a:t>”带来产业新业态、服务新方式、生产新模式；</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a:lnSpc>
                    <a:spcPct val="150000"/>
                  </a:lnSpc>
                </a:pPr>
                <a:r>
                  <a:rPr lang="zh-CN" altLang="en-US" sz="1600" dirty="0" smtClean="0">
                    <a:latin typeface="微软雅黑" panose="020B0503020204020204" pitchFamily="34" charset="-122"/>
                    <a:ea typeface="微软雅黑" panose="020B0503020204020204" pitchFamily="34" charset="-122"/>
                  </a:rPr>
                  <a:t>（</a:t>
                </a:r>
                <a:r>
                  <a:rPr lang="en-US" altLang="zh-CN" sz="1600" dirty="0" smtClean="0">
                    <a:latin typeface="微软雅黑" panose="020B0503020204020204" pitchFamily="34" charset="-122"/>
                    <a:ea typeface="微软雅黑" panose="020B0503020204020204" pitchFamily="34" charset="-122"/>
                  </a:rPr>
                  <a:t>3</a:t>
                </a:r>
                <a:r>
                  <a:rPr lang="zh-CN" altLang="en-US" sz="1600" dirty="0" smtClean="0">
                    <a:latin typeface="微软雅黑" panose="020B0503020204020204" pitchFamily="34" charset="-122"/>
                    <a:ea typeface="微软雅黑" panose="020B0503020204020204" pitchFamily="34" charset="-122"/>
                  </a:rPr>
                  <a:t>）院校之间竞争日趋激烈；优质校、示范校的遴选申报建设；</a:t>
                </a:r>
                <a:endParaRPr lang="en-US" altLang="zh-CN" sz="1600" dirty="0" smtClean="0">
                  <a:latin typeface="微软雅黑" panose="020B0503020204020204" pitchFamily="34" charset="-122"/>
                  <a:ea typeface="微软雅黑" panose="020B0503020204020204" pitchFamily="34" charset="-122"/>
                </a:endParaRPr>
              </a:p>
              <a:p>
                <a:pPr>
                  <a:lnSpc>
                    <a:spcPct val="150000"/>
                  </a:lnSpc>
                </a:pPr>
                <a:r>
                  <a:rPr lang="zh-CN" altLang="en-US" sz="1600" dirty="0" smtClean="0">
                    <a:latin typeface="微软雅黑" panose="020B0503020204020204" pitchFamily="34" charset="-122"/>
                    <a:ea typeface="微软雅黑" panose="020B0503020204020204" pitchFamily="34" charset="-122"/>
                  </a:rPr>
                  <a:t>（</a:t>
                </a:r>
                <a:r>
                  <a:rPr lang="en-US" altLang="zh-CN" sz="1600" dirty="0" smtClean="0">
                    <a:latin typeface="微软雅黑" panose="020B0503020204020204" pitchFamily="34" charset="-122"/>
                    <a:ea typeface="微软雅黑" panose="020B0503020204020204" pitchFamily="34" charset="-122"/>
                  </a:rPr>
                  <a:t>4</a:t>
                </a:r>
                <a:r>
                  <a:rPr lang="zh-CN" altLang="en-US" sz="1600" dirty="0" smtClean="0">
                    <a:latin typeface="微软雅黑" panose="020B0503020204020204" pitchFamily="34" charset="-122"/>
                    <a:ea typeface="微软雅黑" panose="020B0503020204020204" pitchFamily="34" charset="-122"/>
                  </a:rPr>
                  <a:t>）招生生源数量减少，结构、质量发生变化。</a:t>
                </a:r>
                <a:endParaRPr lang="en-US" altLang="zh-CN" sz="1600" dirty="0">
                  <a:latin typeface="微软雅黑" panose="020B0503020204020204" pitchFamily="34" charset="-122"/>
                  <a:ea typeface="微软雅黑" panose="020B0503020204020204" pitchFamily="34" charset="-122"/>
                </a:endParaRPr>
              </a:p>
            </p:txBody>
          </p:sp>
          <p:sp>
            <p:nvSpPr>
              <p:cNvPr id="20" name="对角圆角矩形 19"/>
              <p:cNvSpPr/>
              <p:nvPr/>
            </p:nvSpPr>
            <p:spPr>
              <a:xfrm>
                <a:off x="902639" y="1417243"/>
                <a:ext cx="7269761" cy="1713676"/>
              </a:xfrm>
              <a:prstGeom prst="round2Diag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17" name="图表 16"/>
            <p:cNvGraphicFramePr>
              <a:graphicFrameLocks/>
            </p:cNvGraphicFramePr>
            <p:nvPr>
              <p:extLst>
                <p:ext uri="{D42A27DB-BD31-4B8C-83A1-F6EECF244321}">
                  <p14:modId xmlns:p14="http://schemas.microsoft.com/office/powerpoint/2010/main" val="948201983"/>
                </p:ext>
              </p:extLst>
            </p:nvPr>
          </p:nvGraphicFramePr>
          <p:xfrm>
            <a:off x="1449869" y="3289548"/>
            <a:ext cx="5184576" cy="2167136"/>
          </p:xfrm>
          <a:graphic>
            <a:graphicData uri="http://schemas.openxmlformats.org/drawingml/2006/chart">
              <c:chart xmlns:c="http://schemas.openxmlformats.org/drawingml/2006/chart" xmlns:r="http://schemas.openxmlformats.org/officeDocument/2006/relationships" r:id="rId3"/>
            </a:graphicData>
          </a:graphic>
        </p:graphicFrame>
        <p:sp>
          <p:nvSpPr>
            <p:cNvPr id="18" name="TextBox 17"/>
            <p:cNvSpPr txBox="1"/>
            <p:nvPr/>
          </p:nvSpPr>
          <p:spPr>
            <a:xfrm>
              <a:off x="6912258" y="3577580"/>
              <a:ext cx="900100" cy="1477328"/>
            </a:xfrm>
            <a:prstGeom prst="rect">
              <a:avLst/>
            </a:prstGeom>
            <a:noFill/>
            <a:ln>
              <a:solidFill>
                <a:srgbClr val="0070C0"/>
              </a:solidFill>
            </a:ln>
          </p:spPr>
          <p:txBody>
            <a:bodyPr wrap="square" rtlCol="0">
              <a:spAutoFit/>
            </a:bodyPr>
            <a:lstStyle/>
            <a:p>
              <a:r>
                <a:rPr lang="zh-CN" altLang="en-US" b="1" dirty="0" smtClean="0">
                  <a:solidFill>
                    <a:srgbClr val="FF0000"/>
                  </a:solidFill>
                  <a:latin typeface="微软雅黑" panose="020B0503020204020204" pitchFamily="34" charset="-122"/>
                  <a:ea typeface="微软雅黑" panose="020B0503020204020204" pitchFamily="34" charset="-122"/>
                </a:rPr>
                <a:t>高职优质校建设生源数量逐渐下滑</a:t>
              </a:r>
              <a:endParaRPr lang="zh-CN" altLang="en-US" b="1" dirty="0">
                <a:solidFill>
                  <a:srgbClr val="FF00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447346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flipH="1">
            <a:off x="0" y="5721011"/>
            <a:ext cx="12192000" cy="1136992"/>
          </a:xfrm>
          <a:prstGeom prst="rect">
            <a:avLst/>
          </a:prstGeom>
          <a:solidFill>
            <a:srgbClr val="3D3D3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9" rIns="91436" bIns="45719" numCol="1" spcCol="0" rtlCol="0" fromWordArt="0" anchor="ctr" anchorCtr="0" forceAA="0" compatLnSpc="1">
            <a:prstTxWarp prst="textNoShape">
              <a:avLst/>
            </a:prstTxWarp>
            <a:noAutofit/>
          </a:bodyPr>
          <a:lstStyle/>
          <a:p>
            <a:pPr algn="ctr"/>
            <a:endParaRPr lang="zh-CN" altLang="en-US"/>
          </a:p>
        </p:txBody>
      </p:sp>
      <p:grpSp>
        <p:nvGrpSpPr>
          <p:cNvPr id="48" name="组合 47"/>
          <p:cNvGrpSpPr/>
          <p:nvPr/>
        </p:nvGrpSpPr>
        <p:grpSpPr>
          <a:xfrm>
            <a:off x="9613901" y="6190539"/>
            <a:ext cx="1882775" cy="226831"/>
            <a:chOff x="2045679" y="6310388"/>
            <a:chExt cx="2169905" cy="261424"/>
          </a:xfrm>
          <a:solidFill>
            <a:schemeClr val="bg1"/>
          </a:solidFill>
        </p:grpSpPr>
        <p:sp>
          <p:nvSpPr>
            <p:cNvPr id="51" name="文本框 50"/>
            <p:cNvSpPr txBox="1">
              <a:spLocks/>
            </p:cNvSpPr>
            <p:nvPr/>
          </p:nvSpPr>
          <p:spPr>
            <a:xfrm>
              <a:off x="2045679" y="6310388"/>
              <a:ext cx="2150454" cy="130745"/>
            </a:xfrm>
            <a:custGeom>
              <a:avLst/>
              <a:gdLst/>
              <a:ahLst/>
              <a:cxnLst/>
              <a:rect l="l" t="t" r="r" b="b"/>
              <a:pathLst>
                <a:path w="2150454" h="130745">
                  <a:moveTo>
                    <a:pt x="505067" y="94803"/>
                  </a:moveTo>
                  <a:cubicBezTo>
                    <a:pt x="520694" y="99578"/>
                    <a:pt x="535496" y="104483"/>
                    <a:pt x="549473" y="109519"/>
                  </a:cubicBezTo>
                  <a:lnTo>
                    <a:pt x="544785" y="119285"/>
                  </a:lnTo>
                  <a:cubicBezTo>
                    <a:pt x="530634" y="113295"/>
                    <a:pt x="516049" y="107782"/>
                    <a:pt x="501030" y="102747"/>
                  </a:cubicBezTo>
                  <a:close/>
                  <a:moveTo>
                    <a:pt x="483319" y="94803"/>
                  </a:moveTo>
                  <a:cubicBezTo>
                    <a:pt x="484014" y="98276"/>
                    <a:pt x="484752" y="101184"/>
                    <a:pt x="485533" y="103528"/>
                  </a:cubicBezTo>
                  <a:cubicBezTo>
                    <a:pt x="467649" y="108824"/>
                    <a:pt x="452673" y="113382"/>
                    <a:pt x="440605" y="117202"/>
                  </a:cubicBezTo>
                  <a:lnTo>
                    <a:pt x="437350" y="107826"/>
                  </a:lnTo>
                  <a:cubicBezTo>
                    <a:pt x="450546" y="104527"/>
                    <a:pt x="465869" y="100186"/>
                    <a:pt x="483319" y="94803"/>
                  </a:cubicBezTo>
                  <a:close/>
                  <a:moveTo>
                    <a:pt x="895164" y="86990"/>
                  </a:moveTo>
                  <a:lnTo>
                    <a:pt x="895164" y="98059"/>
                  </a:lnTo>
                  <a:lnTo>
                    <a:pt x="968090" y="98059"/>
                  </a:lnTo>
                  <a:lnTo>
                    <a:pt x="968090" y="86990"/>
                  </a:lnTo>
                  <a:close/>
                  <a:moveTo>
                    <a:pt x="1636793" y="75270"/>
                  </a:moveTo>
                  <a:lnTo>
                    <a:pt x="1636793" y="90897"/>
                  </a:lnTo>
                  <a:lnTo>
                    <a:pt x="1702426" y="90897"/>
                  </a:lnTo>
                  <a:lnTo>
                    <a:pt x="1702426" y="75270"/>
                  </a:lnTo>
                  <a:close/>
                  <a:moveTo>
                    <a:pt x="18361" y="73577"/>
                  </a:moveTo>
                  <a:cubicBezTo>
                    <a:pt x="22008" y="75226"/>
                    <a:pt x="25567" y="76745"/>
                    <a:pt x="29040" y="78135"/>
                  </a:cubicBezTo>
                  <a:cubicBezTo>
                    <a:pt x="24959" y="92286"/>
                    <a:pt x="19881" y="108954"/>
                    <a:pt x="13803" y="128141"/>
                  </a:cubicBezTo>
                  <a:lnTo>
                    <a:pt x="2734" y="123974"/>
                  </a:lnTo>
                  <a:cubicBezTo>
                    <a:pt x="8812" y="107739"/>
                    <a:pt x="14021" y="90940"/>
                    <a:pt x="18361" y="73577"/>
                  </a:cubicBezTo>
                  <a:close/>
                  <a:moveTo>
                    <a:pt x="1376679" y="71102"/>
                  </a:moveTo>
                  <a:cubicBezTo>
                    <a:pt x="1380195" y="81347"/>
                    <a:pt x="1385859" y="90093"/>
                    <a:pt x="1393673" y="97343"/>
                  </a:cubicBezTo>
                  <a:cubicBezTo>
                    <a:pt x="1401617" y="89616"/>
                    <a:pt x="1407368" y="80869"/>
                    <a:pt x="1410928" y="71102"/>
                  </a:cubicBezTo>
                  <a:close/>
                  <a:moveTo>
                    <a:pt x="369094" y="68237"/>
                  </a:moveTo>
                  <a:cubicBezTo>
                    <a:pt x="373868" y="73186"/>
                    <a:pt x="377949" y="77831"/>
                    <a:pt x="381335" y="82171"/>
                  </a:cubicBezTo>
                  <a:lnTo>
                    <a:pt x="373651" y="88032"/>
                  </a:lnTo>
                  <a:cubicBezTo>
                    <a:pt x="369484" y="82389"/>
                    <a:pt x="365534" y="77614"/>
                    <a:pt x="361801" y="73707"/>
                  </a:cubicBezTo>
                  <a:close/>
                  <a:moveTo>
                    <a:pt x="2053698" y="68107"/>
                  </a:moveTo>
                  <a:lnTo>
                    <a:pt x="2053698" y="95454"/>
                  </a:lnTo>
                  <a:lnTo>
                    <a:pt x="2101490" y="95454"/>
                  </a:lnTo>
                  <a:lnTo>
                    <a:pt x="2101490" y="68107"/>
                  </a:lnTo>
                  <a:close/>
                  <a:moveTo>
                    <a:pt x="489049" y="67847"/>
                  </a:moveTo>
                  <a:lnTo>
                    <a:pt x="499207" y="67847"/>
                  </a:lnTo>
                  <a:lnTo>
                    <a:pt x="499207" y="112514"/>
                  </a:lnTo>
                  <a:cubicBezTo>
                    <a:pt x="499207" y="122671"/>
                    <a:pt x="493911" y="127750"/>
                    <a:pt x="483319" y="127750"/>
                  </a:cubicBezTo>
                  <a:cubicBezTo>
                    <a:pt x="478891" y="127750"/>
                    <a:pt x="473596" y="127663"/>
                    <a:pt x="467432" y="127490"/>
                  </a:cubicBezTo>
                  <a:cubicBezTo>
                    <a:pt x="467084" y="124538"/>
                    <a:pt x="466564" y="120935"/>
                    <a:pt x="465869" y="116681"/>
                  </a:cubicBezTo>
                  <a:cubicBezTo>
                    <a:pt x="472380" y="117376"/>
                    <a:pt x="477633" y="117723"/>
                    <a:pt x="481626" y="117723"/>
                  </a:cubicBezTo>
                  <a:cubicBezTo>
                    <a:pt x="486575" y="117723"/>
                    <a:pt x="489049" y="115422"/>
                    <a:pt x="489049" y="110821"/>
                  </a:cubicBezTo>
                  <a:close/>
                  <a:moveTo>
                    <a:pt x="895164" y="67326"/>
                  </a:moveTo>
                  <a:lnTo>
                    <a:pt x="895164" y="78395"/>
                  </a:lnTo>
                  <a:lnTo>
                    <a:pt x="968090" y="78395"/>
                  </a:lnTo>
                  <a:lnTo>
                    <a:pt x="968090" y="67326"/>
                  </a:lnTo>
                  <a:close/>
                  <a:moveTo>
                    <a:pt x="627385" y="66545"/>
                  </a:moveTo>
                  <a:cubicBezTo>
                    <a:pt x="624259" y="71797"/>
                    <a:pt x="621177" y="76919"/>
                    <a:pt x="618139" y="81911"/>
                  </a:cubicBezTo>
                  <a:cubicBezTo>
                    <a:pt x="628557" y="86382"/>
                    <a:pt x="638931" y="90918"/>
                    <a:pt x="649262" y="95519"/>
                  </a:cubicBezTo>
                  <a:cubicBezTo>
                    <a:pt x="659637" y="87619"/>
                    <a:pt x="666908" y="77961"/>
                    <a:pt x="671075" y="66545"/>
                  </a:cubicBezTo>
                  <a:close/>
                  <a:moveTo>
                    <a:pt x="1357926" y="61856"/>
                  </a:moveTo>
                  <a:lnTo>
                    <a:pt x="1421997" y="61856"/>
                  </a:lnTo>
                  <a:lnTo>
                    <a:pt x="1421997" y="71102"/>
                  </a:lnTo>
                  <a:cubicBezTo>
                    <a:pt x="1416961" y="83474"/>
                    <a:pt x="1410038" y="94261"/>
                    <a:pt x="1401226" y="103463"/>
                  </a:cubicBezTo>
                  <a:cubicBezTo>
                    <a:pt x="1410125" y="109627"/>
                    <a:pt x="1421085" y="114424"/>
                    <a:pt x="1434108" y="117853"/>
                  </a:cubicBezTo>
                  <a:cubicBezTo>
                    <a:pt x="1431416" y="121326"/>
                    <a:pt x="1429202" y="124668"/>
                    <a:pt x="1427466" y="127880"/>
                  </a:cubicBezTo>
                  <a:cubicBezTo>
                    <a:pt x="1414096" y="123409"/>
                    <a:pt x="1402810" y="117636"/>
                    <a:pt x="1393608" y="110560"/>
                  </a:cubicBezTo>
                  <a:cubicBezTo>
                    <a:pt x="1384319" y="118461"/>
                    <a:pt x="1373293" y="124929"/>
                    <a:pt x="1360531" y="129964"/>
                  </a:cubicBezTo>
                  <a:cubicBezTo>
                    <a:pt x="1358013" y="125884"/>
                    <a:pt x="1355930" y="122888"/>
                    <a:pt x="1354280" y="120978"/>
                  </a:cubicBezTo>
                  <a:cubicBezTo>
                    <a:pt x="1366738" y="116160"/>
                    <a:pt x="1377308" y="110474"/>
                    <a:pt x="1385990" y="103919"/>
                  </a:cubicBezTo>
                  <a:cubicBezTo>
                    <a:pt x="1376787" y="94760"/>
                    <a:pt x="1370363" y="83821"/>
                    <a:pt x="1366716" y="71102"/>
                  </a:cubicBezTo>
                  <a:lnTo>
                    <a:pt x="1357926" y="71102"/>
                  </a:lnTo>
                  <a:close/>
                  <a:moveTo>
                    <a:pt x="1085655" y="60684"/>
                  </a:moveTo>
                  <a:cubicBezTo>
                    <a:pt x="1089561" y="74401"/>
                    <a:pt x="1096072" y="85991"/>
                    <a:pt x="1105188" y="95454"/>
                  </a:cubicBezTo>
                  <a:cubicBezTo>
                    <a:pt x="1115432" y="85731"/>
                    <a:pt x="1122790" y="74141"/>
                    <a:pt x="1127261" y="60684"/>
                  </a:cubicBezTo>
                  <a:close/>
                  <a:moveTo>
                    <a:pt x="2043410" y="58731"/>
                  </a:moveTo>
                  <a:lnTo>
                    <a:pt x="2111778" y="58731"/>
                  </a:lnTo>
                  <a:lnTo>
                    <a:pt x="2111778" y="104831"/>
                  </a:lnTo>
                  <a:lnTo>
                    <a:pt x="2053698" y="104831"/>
                  </a:lnTo>
                  <a:lnTo>
                    <a:pt x="2053698" y="114337"/>
                  </a:lnTo>
                  <a:lnTo>
                    <a:pt x="2043410" y="114337"/>
                  </a:lnTo>
                  <a:close/>
                  <a:moveTo>
                    <a:pt x="885267" y="58471"/>
                  </a:moveTo>
                  <a:lnTo>
                    <a:pt x="977987" y="58471"/>
                  </a:lnTo>
                  <a:lnTo>
                    <a:pt x="977987" y="112253"/>
                  </a:lnTo>
                  <a:cubicBezTo>
                    <a:pt x="977987" y="122498"/>
                    <a:pt x="971910" y="127620"/>
                    <a:pt x="959755" y="127620"/>
                  </a:cubicBezTo>
                  <a:cubicBezTo>
                    <a:pt x="955675" y="127620"/>
                    <a:pt x="950683" y="127576"/>
                    <a:pt x="944779" y="127490"/>
                  </a:cubicBezTo>
                  <a:cubicBezTo>
                    <a:pt x="944606" y="126621"/>
                    <a:pt x="943911" y="123062"/>
                    <a:pt x="942696" y="116811"/>
                  </a:cubicBezTo>
                  <a:cubicBezTo>
                    <a:pt x="948686" y="117679"/>
                    <a:pt x="954156" y="118113"/>
                    <a:pt x="959104" y="118113"/>
                  </a:cubicBezTo>
                  <a:cubicBezTo>
                    <a:pt x="964921" y="118113"/>
                    <a:pt x="967916" y="115639"/>
                    <a:pt x="968090" y="110691"/>
                  </a:cubicBezTo>
                  <a:lnTo>
                    <a:pt x="968090" y="106654"/>
                  </a:lnTo>
                  <a:lnTo>
                    <a:pt x="895164" y="106654"/>
                  </a:lnTo>
                  <a:lnTo>
                    <a:pt x="895164" y="128792"/>
                  </a:lnTo>
                  <a:lnTo>
                    <a:pt x="885267" y="128792"/>
                  </a:lnTo>
                  <a:close/>
                  <a:moveTo>
                    <a:pt x="1502513" y="56908"/>
                  </a:moveTo>
                  <a:lnTo>
                    <a:pt x="1567625" y="56908"/>
                  </a:lnTo>
                  <a:cubicBezTo>
                    <a:pt x="1567538" y="58123"/>
                    <a:pt x="1566887" y="74011"/>
                    <a:pt x="1565672" y="104570"/>
                  </a:cubicBezTo>
                  <a:cubicBezTo>
                    <a:pt x="1565324" y="119503"/>
                    <a:pt x="1558509" y="127056"/>
                    <a:pt x="1545226" y="127229"/>
                  </a:cubicBezTo>
                  <a:cubicBezTo>
                    <a:pt x="1538108" y="127229"/>
                    <a:pt x="1531900" y="127099"/>
                    <a:pt x="1526604" y="126839"/>
                  </a:cubicBezTo>
                  <a:cubicBezTo>
                    <a:pt x="1526170" y="122845"/>
                    <a:pt x="1525519" y="119242"/>
                    <a:pt x="1524651" y="116030"/>
                  </a:cubicBezTo>
                  <a:cubicBezTo>
                    <a:pt x="1530641" y="116811"/>
                    <a:pt x="1536675" y="117289"/>
                    <a:pt x="1542752" y="117462"/>
                  </a:cubicBezTo>
                  <a:cubicBezTo>
                    <a:pt x="1551173" y="118070"/>
                    <a:pt x="1555427" y="113382"/>
                    <a:pt x="1555514" y="103398"/>
                  </a:cubicBezTo>
                  <a:cubicBezTo>
                    <a:pt x="1556209" y="91765"/>
                    <a:pt x="1556730" y="79307"/>
                    <a:pt x="1557077" y="66024"/>
                  </a:cubicBezTo>
                  <a:lnTo>
                    <a:pt x="1527776" y="66024"/>
                  </a:lnTo>
                  <a:cubicBezTo>
                    <a:pt x="1527516" y="79827"/>
                    <a:pt x="1525432" y="91244"/>
                    <a:pt x="1521526" y="100273"/>
                  </a:cubicBezTo>
                  <a:cubicBezTo>
                    <a:pt x="1516837" y="110604"/>
                    <a:pt x="1508764" y="120284"/>
                    <a:pt x="1497304" y="129313"/>
                  </a:cubicBezTo>
                  <a:cubicBezTo>
                    <a:pt x="1495047" y="126535"/>
                    <a:pt x="1492529" y="123713"/>
                    <a:pt x="1489751" y="120848"/>
                  </a:cubicBezTo>
                  <a:cubicBezTo>
                    <a:pt x="1500776" y="112253"/>
                    <a:pt x="1508112" y="104006"/>
                    <a:pt x="1511759" y="96105"/>
                  </a:cubicBezTo>
                  <a:cubicBezTo>
                    <a:pt x="1515318" y="89117"/>
                    <a:pt x="1517293" y="79089"/>
                    <a:pt x="1517684" y="66024"/>
                  </a:cubicBezTo>
                  <a:lnTo>
                    <a:pt x="1502513" y="66024"/>
                  </a:lnTo>
                  <a:close/>
                  <a:moveTo>
                    <a:pt x="1940514" y="53652"/>
                  </a:moveTo>
                  <a:lnTo>
                    <a:pt x="1951713" y="58731"/>
                  </a:lnTo>
                  <a:cubicBezTo>
                    <a:pt x="1940948" y="77223"/>
                    <a:pt x="1929445" y="94499"/>
                    <a:pt x="1917204" y="110560"/>
                  </a:cubicBezTo>
                  <a:cubicBezTo>
                    <a:pt x="1935131" y="109996"/>
                    <a:pt x="1955425" y="109193"/>
                    <a:pt x="1978084" y="108151"/>
                  </a:cubicBezTo>
                  <a:cubicBezTo>
                    <a:pt x="1973135" y="100642"/>
                    <a:pt x="1967687" y="92720"/>
                    <a:pt x="1961741" y="84385"/>
                  </a:cubicBezTo>
                  <a:lnTo>
                    <a:pt x="1970205" y="79046"/>
                  </a:lnTo>
                  <a:cubicBezTo>
                    <a:pt x="1982707" y="95281"/>
                    <a:pt x="1993255" y="110040"/>
                    <a:pt x="2001850" y="123322"/>
                  </a:cubicBezTo>
                  <a:lnTo>
                    <a:pt x="1991953" y="129834"/>
                  </a:lnTo>
                  <a:cubicBezTo>
                    <a:pt x="1989522" y="125840"/>
                    <a:pt x="1986939" y="121695"/>
                    <a:pt x="1984204" y="117397"/>
                  </a:cubicBezTo>
                  <a:cubicBezTo>
                    <a:pt x="1955555" y="118786"/>
                    <a:pt x="1932266" y="120197"/>
                    <a:pt x="1914339" y="121630"/>
                  </a:cubicBezTo>
                  <a:cubicBezTo>
                    <a:pt x="1911040" y="121977"/>
                    <a:pt x="1907046" y="122715"/>
                    <a:pt x="1902358" y="123843"/>
                  </a:cubicBezTo>
                  <a:lnTo>
                    <a:pt x="1896628" y="112774"/>
                  </a:lnTo>
                  <a:cubicBezTo>
                    <a:pt x="1900535" y="111212"/>
                    <a:pt x="1904138" y="108824"/>
                    <a:pt x="1907437" y="105612"/>
                  </a:cubicBezTo>
                  <a:cubicBezTo>
                    <a:pt x="1917594" y="93892"/>
                    <a:pt x="1928620" y="76572"/>
                    <a:pt x="1940514" y="53652"/>
                  </a:cubicBezTo>
                  <a:close/>
                  <a:moveTo>
                    <a:pt x="1636793" y="50918"/>
                  </a:moveTo>
                  <a:lnTo>
                    <a:pt x="1636793" y="66414"/>
                  </a:lnTo>
                  <a:lnTo>
                    <a:pt x="1702426" y="66414"/>
                  </a:lnTo>
                  <a:lnTo>
                    <a:pt x="1702426" y="50918"/>
                  </a:lnTo>
                  <a:close/>
                  <a:moveTo>
                    <a:pt x="1324198" y="49485"/>
                  </a:moveTo>
                  <a:lnTo>
                    <a:pt x="1324198" y="74098"/>
                  </a:lnTo>
                  <a:lnTo>
                    <a:pt x="1343211" y="74098"/>
                  </a:lnTo>
                  <a:lnTo>
                    <a:pt x="1343211" y="49485"/>
                  </a:lnTo>
                  <a:close/>
                  <a:moveTo>
                    <a:pt x="76181" y="48313"/>
                  </a:moveTo>
                  <a:lnTo>
                    <a:pt x="86469" y="48313"/>
                  </a:lnTo>
                  <a:lnTo>
                    <a:pt x="86469" y="64591"/>
                  </a:lnTo>
                  <a:lnTo>
                    <a:pt x="126708" y="64591"/>
                  </a:lnTo>
                  <a:lnTo>
                    <a:pt x="126708" y="74098"/>
                  </a:lnTo>
                  <a:lnTo>
                    <a:pt x="88552" y="74098"/>
                  </a:lnTo>
                  <a:cubicBezTo>
                    <a:pt x="99665" y="89117"/>
                    <a:pt x="113339" y="100837"/>
                    <a:pt x="129573" y="109258"/>
                  </a:cubicBezTo>
                  <a:cubicBezTo>
                    <a:pt x="127056" y="112384"/>
                    <a:pt x="124581" y="115466"/>
                    <a:pt x="122150" y="118504"/>
                  </a:cubicBezTo>
                  <a:cubicBezTo>
                    <a:pt x="107478" y="108911"/>
                    <a:pt x="95585" y="96561"/>
                    <a:pt x="86469" y="81455"/>
                  </a:cubicBezTo>
                  <a:lnTo>
                    <a:pt x="86469" y="129183"/>
                  </a:lnTo>
                  <a:lnTo>
                    <a:pt x="76181" y="129183"/>
                  </a:lnTo>
                  <a:lnTo>
                    <a:pt x="76181" y="81065"/>
                  </a:lnTo>
                  <a:cubicBezTo>
                    <a:pt x="66371" y="96084"/>
                    <a:pt x="53522" y="109041"/>
                    <a:pt x="37635" y="119937"/>
                  </a:cubicBezTo>
                  <a:cubicBezTo>
                    <a:pt x="34509" y="116377"/>
                    <a:pt x="31905" y="113642"/>
                    <a:pt x="29821" y="111732"/>
                  </a:cubicBezTo>
                  <a:cubicBezTo>
                    <a:pt x="48617" y="100794"/>
                    <a:pt x="63159" y="88249"/>
                    <a:pt x="73446" y="74098"/>
                  </a:cubicBezTo>
                  <a:lnTo>
                    <a:pt x="36853" y="74098"/>
                  </a:lnTo>
                  <a:lnTo>
                    <a:pt x="36853" y="64591"/>
                  </a:lnTo>
                  <a:lnTo>
                    <a:pt x="76181" y="64591"/>
                  </a:lnTo>
                  <a:close/>
                  <a:moveTo>
                    <a:pt x="1806364" y="43234"/>
                  </a:moveTo>
                  <a:lnTo>
                    <a:pt x="1806364" y="60815"/>
                  </a:lnTo>
                  <a:lnTo>
                    <a:pt x="1848817" y="60815"/>
                  </a:lnTo>
                  <a:lnTo>
                    <a:pt x="1848817" y="43234"/>
                  </a:lnTo>
                  <a:close/>
                  <a:moveTo>
                    <a:pt x="807634" y="36463"/>
                  </a:moveTo>
                  <a:cubicBezTo>
                    <a:pt x="806766" y="38980"/>
                    <a:pt x="805811" y="41498"/>
                    <a:pt x="804769" y="44016"/>
                  </a:cubicBezTo>
                  <a:cubicBezTo>
                    <a:pt x="806506" y="59816"/>
                    <a:pt x="810456" y="73490"/>
                    <a:pt x="816620" y="85036"/>
                  </a:cubicBezTo>
                  <a:cubicBezTo>
                    <a:pt x="824520" y="71319"/>
                    <a:pt x="828731" y="55128"/>
                    <a:pt x="829251" y="36463"/>
                  </a:cubicBezTo>
                  <a:close/>
                  <a:moveTo>
                    <a:pt x="6381" y="36202"/>
                  </a:moveTo>
                  <a:cubicBezTo>
                    <a:pt x="15930" y="42279"/>
                    <a:pt x="24395" y="48139"/>
                    <a:pt x="31774" y="53783"/>
                  </a:cubicBezTo>
                  <a:cubicBezTo>
                    <a:pt x="30472" y="55085"/>
                    <a:pt x="28128" y="57950"/>
                    <a:pt x="24742" y="62377"/>
                  </a:cubicBezTo>
                  <a:cubicBezTo>
                    <a:pt x="17537" y="56387"/>
                    <a:pt x="9289" y="50136"/>
                    <a:pt x="0" y="43625"/>
                  </a:cubicBezTo>
                  <a:close/>
                  <a:moveTo>
                    <a:pt x="2030518" y="33728"/>
                  </a:moveTo>
                  <a:lnTo>
                    <a:pt x="2129749" y="33728"/>
                  </a:lnTo>
                  <a:lnTo>
                    <a:pt x="2129749" y="43365"/>
                  </a:lnTo>
                  <a:lnTo>
                    <a:pt x="2030518" y="43365"/>
                  </a:lnTo>
                  <a:close/>
                  <a:moveTo>
                    <a:pt x="634026" y="32947"/>
                  </a:moveTo>
                  <a:lnTo>
                    <a:pt x="644314" y="37244"/>
                  </a:lnTo>
                  <a:cubicBezTo>
                    <a:pt x="640494" y="43972"/>
                    <a:pt x="636739" y="50527"/>
                    <a:pt x="633049" y="56908"/>
                  </a:cubicBezTo>
                  <a:lnTo>
                    <a:pt x="710338" y="56908"/>
                  </a:lnTo>
                  <a:lnTo>
                    <a:pt x="710338" y="66545"/>
                  </a:lnTo>
                  <a:lnTo>
                    <a:pt x="682405" y="66545"/>
                  </a:lnTo>
                  <a:cubicBezTo>
                    <a:pt x="678064" y="79697"/>
                    <a:pt x="670576" y="90940"/>
                    <a:pt x="659941" y="100273"/>
                  </a:cubicBezTo>
                  <a:cubicBezTo>
                    <a:pt x="673614" y="106437"/>
                    <a:pt x="687245" y="112687"/>
                    <a:pt x="700831" y="119025"/>
                  </a:cubicBezTo>
                  <a:lnTo>
                    <a:pt x="694450" y="129443"/>
                  </a:lnTo>
                  <a:cubicBezTo>
                    <a:pt x="681211" y="122498"/>
                    <a:pt x="666561" y="115227"/>
                    <a:pt x="650500" y="107630"/>
                  </a:cubicBezTo>
                  <a:cubicBezTo>
                    <a:pt x="635394" y="117788"/>
                    <a:pt x="615621" y="125102"/>
                    <a:pt x="591182" y="129573"/>
                  </a:cubicBezTo>
                  <a:cubicBezTo>
                    <a:pt x="589620" y="126274"/>
                    <a:pt x="587796" y="122715"/>
                    <a:pt x="585713" y="118895"/>
                  </a:cubicBezTo>
                  <a:cubicBezTo>
                    <a:pt x="607504" y="115552"/>
                    <a:pt x="625301" y="109996"/>
                    <a:pt x="639105" y="102226"/>
                  </a:cubicBezTo>
                  <a:cubicBezTo>
                    <a:pt x="627775" y="96930"/>
                    <a:pt x="615795" y="91461"/>
                    <a:pt x="603163" y="85818"/>
                  </a:cubicBezTo>
                  <a:cubicBezTo>
                    <a:pt x="607287" y="79654"/>
                    <a:pt x="611345" y="73229"/>
                    <a:pt x="615339" y="66545"/>
                  </a:cubicBezTo>
                  <a:lnTo>
                    <a:pt x="581155" y="66545"/>
                  </a:lnTo>
                  <a:lnTo>
                    <a:pt x="581155" y="56908"/>
                  </a:lnTo>
                  <a:lnTo>
                    <a:pt x="621004" y="56908"/>
                  </a:lnTo>
                  <a:cubicBezTo>
                    <a:pt x="625388" y="49225"/>
                    <a:pt x="629729" y="41238"/>
                    <a:pt x="634026" y="32947"/>
                  </a:cubicBezTo>
                  <a:close/>
                  <a:moveTo>
                    <a:pt x="311534" y="30212"/>
                  </a:moveTo>
                  <a:lnTo>
                    <a:pt x="389148" y="30212"/>
                  </a:lnTo>
                  <a:lnTo>
                    <a:pt x="389148" y="39067"/>
                  </a:lnTo>
                  <a:lnTo>
                    <a:pt x="355029" y="39067"/>
                  </a:lnTo>
                  <a:lnTo>
                    <a:pt x="355029" y="56517"/>
                  </a:lnTo>
                  <a:lnTo>
                    <a:pt x="386544" y="56517"/>
                  </a:lnTo>
                  <a:lnTo>
                    <a:pt x="386544" y="65373"/>
                  </a:lnTo>
                  <a:lnTo>
                    <a:pt x="355029" y="65373"/>
                  </a:lnTo>
                  <a:lnTo>
                    <a:pt x="355029" y="91157"/>
                  </a:lnTo>
                  <a:lnTo>
                    <a:pt x="391232" y="91157"/>
                  </a:lnTo>
                  <a:lnTo>
                    <a:pt x="391232" y="100012"/>
                  </a:lnTo>
                  <a:lnTo>
                    <a:pt x="309451" y="100012"/>
                  </a:lnTo>
                  <a:lnTo>
                    <a:pt x="309451" y="91157"/>
                  </a:lnTo>
                  <a:lnTo>
                    <a:pt x="345393" y="91157"/>
                  </a:lnTo>
                  <a:lnTo>
                    <a:pt x="345393" y="65373"/>
                  </a:lnTo>
                  <a:lnTo>
                    <a:pt x="314008" y="65373"/>
                  </a:lnTo>
                  <a:lnTo>
                    <a:pt x="314008" y="56517"/>
                  </a:lnTo>
                  <a:lnTo>
                    <a:pt x="345393" y="56517"/>
                  </a:lnTo>
                  <a:lnTo>
                    <a:pt x="345393" y="39067"/>
                  </a:lnTo>
                  <a:lnTo>
                    <a:pt x="311534" y="39067"/>
                  </a:lnTo>
                  <a:close/>
                  <a:moveTo>
                    <a:pt x="93501" y="27868"/>
                  </a:moveTo>
                  <a:cubicBezTo>
                    <a:pt x="104527" y="35334"/>
                    <a:pt x="114901" y="42974"/>
                    <a:pt x="124625" y="50787"/>
                  </a:cubicBezTo>
                  <a:lnTo>
                    <a:pt x="117723" y="58861"/>
                  </a:lnTo>
                  <a:cubicBezTo>
                    <a:pt x="108173" y="50353"/>
                    <a:pt x="98015" y="42323"/>
                    <a:pt x="87250" y="34770"/>
                  </a:cubicBezTo>
                  <a:close/>
                  <a:moveTo>
                    <a:pt x="68889" y="27868"/>
                  </a:moveTo>
                  <a:lnTo>
                    <a:pt x="75790" y="34900"/>
                  </a:lnTo>
                  <a:cubicBezTo>
                    <a:pt x="65025" y="44363"/>
                    <a:pt x="54738" y="52437"/>
                    <a:pt x="44927" y="59122"/>
                  </a:cubicBezTo>
                  <a:cubicBezTo>
                    <a:pt x="43104" y="56344"/>
                    <a:pt x="40977" y="53565"/>
                    <a:pt x="38546" y="50787"/>
                  </a:cubicBezTo>
                  <a:cubicBezTo>
                    <a:pt x="50006" y="43668"/>
                    <a:pt x="60120" y="36029"/>
                    <a:pt x="68889" y="27868"/>
                  </a:cubicBezTo>
                  <a:close/>
                  <a:moveTo>
                    <a:pt x="303460" y="17320"/>
                  </a:moveTo>
                  <a:lnTo>
                    <a:pt x="303460" y="113816"/>
                  </a:lnTo>
                  <a:lnTo>
                    <a:pt x="397352" y="113816"/>
                  </a:lnTo>
                  <a:lnTo>
                    <a:pt x="397352" y="17320"/>
                  </a:lnTo>
                  <a:close/>
                  <a:moveTo>
                    <a:pt x="1806364" y="17189"/>
                  </a:moveTo>
                  <a:lnTo>
                    <a:pt x="1806364" y="34509"/>
                  </a:lnTo>
                  <a:lnTo>
                    <a:pt x="1848817" y="34509"/>
                  </a:lnTo>
                  <a:lnTo>
                    <a:pt x="1848817" y="17189"/>
                  </a:lnTo>
                  <a:close/>
                  <a:moveTo>
                    <a:pt x="1324198" y="16668"/>
                  </a:moveTo>
                  <a:lnTo>
                    <a:pt x="1324198" y="40890"/>
                  </a:lnTo>
                  <a:lnTo>
                    <a:pt x="1343211" y="40890"/>
                  </a:lnTo>
                  <a:lnTo>
                    <a:pt x="1343211" y="16668"/>
                  </a:lnTo>
                  <a:close/>
                  <a:moveTo>
                    <a:pt x="40369" y="10027"/>
                  </a:moveTo>
                  <a:lnTo>
                    <a:pt x="124234" y="10027"/>
                  </a:lnTo>
                  <a:lnTo>
                    <a:pt x="124234" y="31644"/>
                  </a:lnTo>
                  <a:lnTo>
                    <a:pt x="113816" y="31644"/>
                  </a:lnTo>
                  <a:lnTo>
                    <a:pt x="113816" y="19924"/>
                  </a:lnTo>
                  <a:lnTo>
                    <a:pt x="50787" y="19924"/>
                  </a:lnTo>
                  <a:lnTo>
                    <a:pt x="50787" y="32035"/>
                  </a:lnTo>
                  <a:lnTo>
                    <a:pt x="40369" y="32035"/>
                  </a:lnTo>
                  <a:close/>
                  <a:moveTo>
                    <a:pt x="224135" y="8855"/>
                  </a:moveTo>
                  <a:lnTo>
                    <a:pt x="234162" y="8855"/>
                  </a:lnTo>
                  <a:lnTo>
                    <a:pt x="234162" y="117853"/>
                  </a:lnTo>
                  <a:lnTo>
                    <a:pt x="224135" y="117853"/>
                  </a:lnTo>
                  <a:close/>
                  <a:moveTo>
                    <a:pt x="1796727" y="8334"/>
                  </a:moveTo>
                  <a:lnTo>
                    <a:pt x="1858454" y="8334"/>
                  </a:lnTo>
                  <a:lnTo>
                    <a:pt x="1858454" y="73186"/>
                  </a:lnTo>
                  <a:lnTo>
                    <a:pt x="1848817" y="73186"/>
                  </a:lnTo>
                  <a:lnTo>
                    <a:pt x="1848817" y="69670"/>
                  </a:lnTo>
                  <a:lnTo>
                    <a:pt x="1826809" y="69670"/>
                  </a:lnTo>
                  <a:cubicBezTo>
                    <a:pt x="1829501" y="77483"/>
                    <a:pt x="1833190" y="84516"/>
                    <a:pt x="1837878" y="90766"/>
                  </a:cubicBezTo>
                  <a:cubicBezTo>
                    <a:pt x="1845692" y="85818"/>
                    <a:pt x="1853939" y="79697"/>
                    <a:pt x="1862621" y="72405"/>
                  </a:cubicBezTo>
                  <a:lnTo>
                    <a:pt x="1869523" y="80609"/>
                  </a:lnTo>
                  <a:cubicBezTo>
                    <a:pt x="1859973" y="87294"/>
                    <a:pt x="1851465" y="93024"/>
                    <a:pt x="1843999" y="97798"/>
                  </a:cubicBezTo>
                  <a:cubicBezTo>
                    <a:pt x="1851552" y="105438"/>
                    <a:pt x="1861058" y="111559"/>
                    <a:pt x="1872518" y="116160"/>
                  </a:cubicBezTo>
                  <a:cubicBezTo>
                    <a:pt x="1869306" y="119285"/>
                    <a:pt x="1866528" y="122454"/>
                    <a:pt x="1864184" y="125666"/>
                  </a:cubicBezTo>
                  <a:cubicBezTo>
                    <a:pt x="1840049" y="112991"/>
                    <a:pt x="1824509" y="94326"/>
                    <a:pt x="1817563" y="69670"/>
                  </a:cubicBezTo>
                  <a:lnTo>
                    <a:pt x="1806364" y="69670"/>
                  </a:lnTo>
                  <a:lnTo>
                    <a:pt x="1806364" y="113946"/>
                  </a:lnTo>
                  <a:cubicBezTo>
                    <a:pt x="1812181" y="111342"/>
                    <a:pt x="1819777" y="107522"/>
                    <a:pt x="1829153" y="102487"/>
                  </a:cubicBezTo>
                  <a:cubicBezTo>
                    <a:pt x="1829240" y="106480"/>
                    <a:pt x="1829457" y="109909"/>
                    <a:pt x="1829804" y="112774"/>
                  </a:cubicBezTo>
                  <a:cubicBezTo>
                    <a:pt x="1822078" y="116507"/>
                    <a:pt x="1814568" y="120544"/>
                    <a:pt x="1807276" y="124885"/>
                  </a:cubicBezTo>
                  <a:cubicBezTo>
                    <a:pt x="1805539" y="125840"/>
                    <a:pt x="1803195" y="127663"/>
                    <a:pt x="1800243" y="130355"/>
                  </a:cubicBezTo>
                  <a:lnTo>
                    <a:pt x="1792821" y="120588"/>
                  </a:lnTo>
                  <a:cubicBezTo>
                    <a:pt x="1795425" y="118331"/>
                    <a:pt x="1796727" y="115466"/>
                    <a:pt x="1796727" y="111993"/>
                  </a:cubicBezTo>
                  <a:close/>
                  <a:moveTo>
                    <a:pt x="2037940" y="8204"/>
                  </a:moveTo>
                  <a:lnTo>
                    <a:pt x="2150454" y="8204"/>
                  </a:lnTo>
                  <a:lnTo>
                    <a:pt x="2150454" y="109519"/>
                  </a:lnTo>
                  <a:cubicBezTo>
                    <a:pt x="2150454" y="121847"/>
                    <a:pt x="2144898" y="128011"/>
                    <a:pt x="2133786" y="128011"/>
                  </a:cubicBezTo>
                  <a:cubicBezTo>
                    <a:pt x="2127535" y="128011"/>
                    <a:pt x="2118984" y="127967"/>
                    <a:pt x="2108132" y="127880"/>
                  </a:cubicBezTo>
                  <a:cubicBezTo>
                    <a:pt x="2107871" y="124929"/>
                    <a:pt x="2107133" y="121195"/>
                    <a:pt x="2105918" y="116681"/>
                  </a:cubicBezTo>
                  <a:cubicBezTo>
                    <a:pt x="2116509" y="117289"/>
                    <a:pt x="2124800" y="117593"/>
                    <a:pt x="2130791" y="117593"/>
                  </a:cubicBezTo>
                  <a:cubicBezTo>
                    <a:pt x="2136781" y="117593"/>
                    <a:pt x="2139776" y="114120"/>
                    <a:pt x="2139776" y="107175"/>
                  </a:cubicBezTo>
                  <a:lnTo>
                    <a:pt x="2139776" y="17841"/>
                  </a:lnTo>
                  <a:lnTo>
                    <a:pt x="2037940" y="17841"/>
                  </a:lnTo>
                  <a:close/>
                  <a:moveTo>
                    <a:pt x="1371600" y="8204"/>
                  </a:moveTo>
                  <a:lnTo>
                    <a:pt x="1415225" y="8204"/>
                  </a:lnTo>
                  <a:lnTo>
                    <a:pt x="1415225" y="39588"/>
                  </a:lnTo>
                  <a:cubicBezTo>
                    <a:pt x="1415225" y="43495"/>
                    <a:pt x="1417178" y="45448"/>
                    <a:pt x="1421085" y="45448"/>
                  </a:cubicBezTo>
                  <a:cubicBezTo>
                    <a:pt x="1425947" y="45535"/>
                    <a:pt x="1430461" y="45405"/>
                    <a:pt x="1434629" y="45057"/>
                  </a:cubicBezTo>
                  <a:lnTo>
                    <a:pt x="1432805" y="54824"/>
                  </a:lnTo>
                  <a:cubicBezTo>
                    <a:pt x="1427336" y="54998"/>
                    <a:pt x="1422605" y="55085"/>
                    <a:pt x="1418611" y="55085"/>
                  </a:cubicBezTo>
                  <a:cubicBezTo>
                    <a:pt x="1409843" y="55085"/>
                    <a:pt x="1405458" y="50049"/>
                    <a:pt x="1405458" y="39979"/>
                  </a:cubicBezTo>
                  <a:lnTo>
                    <a:pt x="1405458" y="17450"/>
                  </a:lnTo>
                  <a:lnTo>
                    <a:pt x="1381367" y="17450"/>
                  </a:lnTo>
                  <a:lnTo>
                    <a:pt x="1381367" y="25263"/>
                  </a:lnTo>
                  <a:cubicBezTo>
                    <a:pt x="1381367" y="40196"/>
                    <a:pt x="1375203" y="51699"/>
                    <a:pt x="1362875" y="59773"/>
                  </a:cubicBezTo>
                  <a:cubicBezTo>
                    <a:pt x="1360704" y="57168"/>
                    <a:pt x="1358360" y="54520"/>
                    <a:pt x="1355843" y="51829"/>
                  </a:cubicBezTo>
                  <a:cubicBezTo>
                    <a:pt x="1366348" y="46099"/>
                    <a:pt x="1371600" y="37157"/>
                    <a:pt x="1371600" y="25003"/>
                  </a:cubicBezTo>
                  <a:close/>
                  <a:moveTo>
                    <a:pt x="1314431" y="8074"/>
                  </a:moveTo>
                  <a:lnTo>
                    <a:pt x="1352978" y="8074"/>
                  </a:lnTo>
                  <a:lnTo>
                    <a:pt x="1352978" y="113425"/>
                  </a:lnTo>
                  <a:cubicBezTo>
                    <a:pt x="1352978" y="122628"/>
                    <a:pt x="1348767" y="127229"/>
                    <a:pt x="1340346" y="127229"/>
                  </a:cubicBezTo>
                  <a:cubicBezTo>
                    <a:pt x="1336439" y="127229"/>
                    <a:pt x="1332185" y="127142"/>
                    <a:pt x="1327584" y="126969"/>
                  </a:cubicBezTo>
                  <a:cubicBezTo>
                    <a:pt x="1327323" y="124538"/>
                    <a:pt x="1326803" y="121326"/>
                    <a:pt x="1326021" y="117332"/>
                  </a:cubicBezTo>
                  <a:cubicBezTo>
                    <a:pt x="1330622" y="117853"/>
                    <a:pt x="1334573" y="118113"/>
                    <a:pt x="1337872" y="118113"/>
                  </a:cubicBezTo>
                  <a:cubicBezTo>
                    <a:pt x="1341431" y="118113"/>
                    <a:pt x="1343211" y="116117"/>
                    <a:pt x="1343211" y="112123"/>
                  </a:cubicBezTo>
                  <a:lnTo>
                    <a:pt x="1343211" y="82692"/>
                  </a:lnTo>
                  <a:lnTo>
                    <a:pt x="1324198" y="82692"/>
                  </a:lnTo>
                  <a:cubicBezTo>
                    <a:pt x="1323981" y="103441"/>
                    <a:pt x="1320031" y="119155"/>
                    <a:pt x="1312348" y="129834"/>
                  </a:cubicBezTo>
                  <a:cubicBezTo>
                    <a:pt x="1310091" y="127316"/>
                    <a:pt x="1307399" y="124885"/>
                    <a:pt x="1304274" y="122541"/>
                  </a:cubicBezTo>
                  <a:cubicBezTo>
                    <a:pt x="1311045" y="113078"/>
                    <a:pt x="1314431" y="99187"/>
                    <a:pt x="1314431" y="80869"/>
                  </a:cubicBezTo>
                  <a:close/>
                  <a:moveTo>
                    <a:pt x="293433" y="8074"/>
                  </a:moveTo>
                  <a:lnTo>
                    <a:pt x="407380" y="8074"/>
                  </a:lnTo>
                  <a:lnTo>
                    <a:pt x="407380" y="129573"/>
                  </a:lnTo>
                  <a:lnTo>
                    <a:pt x="397352" y="129573"/>
                  </a:lnTo>
                  <a:lnTo>
                    <a:pt x="397352" y="123062"/>
                  </a:lnTo>
                  <a:lnTo>
                    <a:pt x="303460" y="123062"/>
                  </a:lnTo>
                  <a:lnTo>
                    <a:pt x="303460" y="129703"/>
                  </a:lnTo>
                  <a:lnTo>
                    <a:pt x="293433" y="129703"/>
                  </a:lnTo>
                  <a:close/>
                  <a:moveTo>
                    <a:pt x="1749326" y="7943"/>
                  </a:moveTo>
                  <a:lnTo>
                    <a:pt x="1788784" y="7943"/>
                  </a:lnTo>
                  <a:lnTo>
                    <a:pt x="1788784" y="17059"/>
                  </a:lnTo>
                  <a:cubicBezTo>
                    <a:pt x="1784530" y="29300"/>
                    <a:pt x="1780449" y="41368"/>
                    <a:pt x="1776543" y="53262"/>
                  </a:cubicBezTo>
                  <a:cubicBezTo>
                    <a:pt x="1783488" y="62725"/>
                    <a:pt x="1787438" y="71233"/>
                    <a:pt x="1788393" y="78786"/>
                  </a:cubicBezTo>
                  <a:cubicBezTo>
                    <a:pt x="1790911" y="95368"/>
                    <a:pt x="1786787" y="104657"/>
                    <a:pt x="1776022" y="106654"/>
                  </a:cubicBezTo>
                  <a:cubicBezTo>
                    <a:pt x="1772115" y="107435"/>
                    <a:pt x="1767731" y="107522"/>
                    <a:pt x="1762869" y="106914"/>
                  </a:cubicBezTo>
                  <a:cubicBezTo>
                    <a:pt x="1762174" y="103355"/>
                    <a:pt x="1761220" y="99708"/>
                    <a:pt x="1760004" y="95975"/>
                  </a:cubicBezTo>
                  <a:cubicBezTo>
                    <a:pt x="1764605" y="97104"/>
                    <a:pt x="1768599" y="97451"/>
                    <a:pt x="1771985" y="97017"/>
                  </a:cubicBezTo>
                  <a:cubicBezTo>
                    <a:pt x="1777888" y="95888"/>
                    <a:pt x="1779885" y="89681"/>
                    <a:pt x="1777975" y="78395"/>
                  </a:cubicBezTo>
                  <a:cubicBezTo>
                    <a:pt x="1776760" y="71450"/>
                    <a:pt x="1772810" y="63636"/>
                    <a:pt x="1766125" y="54955"/>
                  </a:cubicBezTo>
                  <a:cubicBezTo>
                    <a:pt x="1769250" y="45492"/>
                    <a:pt x="1773330" y="32860"/>
                    <a:pt x="1778366" y="17059"/>
                  </a:cubicBezTo>
                  <a:lnTo>
                    <a:pt x="1759092" y="17059"/>
                  </a:lnTo>
                  <a:lnTo>
                    <a:pt x="1759092" y="130745"/>
                  </a:lnTo>
                  <a:lnTo>
                    <a:pt x="1749326" y="130745"/>
                  </a:lnTo>
                  <a:close/>
                  <a:moveTo>
                    <a:pt x="1521135" y="7292"/>
                  </a:moveTo>
                  <a:lnTo>
                    <a:pt x="1530381" y="10808"/>
                  </a:lnTo>
                  <a:cubicBezTo>
                    <a:pt x="1522307" y="31037"/>
                    <a:pt x="1510891" y="48183"/>
                    <a:pt x="1496132" y="62247"/>
                  </a:cubicBezTo>
                  <a:cubicBezTo>
                    <a:pt x="1493006" y="59035"/>
                    <a:pt x="1490402" y="56647"/>
                    <a:pt x="1488318" y="55085"/>
                  </a:cubicBezTo>
                  <a:cubicBezTo>
                    <a:pt x="1501862" y="43191"/>
                    <a:pt x="1512801" y="27260"/>
                    <a:pt x="1521135" y="7292"/>
                  </a:cubicBezTo>
                  <a:close/>
                  <a:moveTo>
                    <a:pt x="1928794" y="7032"/>
                  </a:moveTo>
                  <a:lnTo>
                    <a:pt x="1939081" y="11329"/>
                  </a:lnTo>
                  <a:cubicBezTo>
                    <a:pt x="1927361" y="35725"/>
                    <a:pt x="1912255" y="55692"/>
                    <a:pt x="1893763" y="71233"/>
                  </a:cubicBezTo>
                  <a:cubicBezTo>
                    <a:pt x="1891506" y="68368"/>
                    <a:pt x="1888728" y="65590"/>
                    <a:pt x="1885429" y="62898"/>
                  </a:cubicBezTo>
                  <a:cubicBezTo>
                    <a:pt x="1904789" y="47098"/>
                    <a:pt x="1919244" y="28476"/>
                    <a:pt x="1928794" y="7032"/>
                  </a:cubicBezTo>
                  <a:close/>
                  <a:moveTo>
                    <a:pt x="1968642" y="5209"/>
                  </a:moveTo>
                  <a:cubicBezTo>
                    <a:pt x="1977064" y="27868"/>
                    <a:pt x="1992734" y="45839"/>
                    <a:pt x="2015653" y="59122"/>
                  </a:cubicBezTo>
                  <a:cubicBezTo>
                    <a:pt x="2013309" y="61553"/>
                    <a:pt x="2010618" y="64938"/>
                    <a:pt x="2007580" y="69279"/>
                  </a:cubicBezTo>
                  <a:cubicBezTo>
                    <a:pt x="1983618" y="52784"/>
                    <a:pt x="1967427" y="32686"/>
                    <a:pt x="1959006" y="8985"/>
                  </a:cubicBezTo>
                  <a:close/>
                  <a:moveTo>
                    <a:pt x="253696" y="4037"/>
                  </a:moveTo>
                  <a:lnTo>
                    <a:pt x="263853" y="4037"/>
                  </a:lnTo>
                  <a:lnTo>
                    <a:pt x="263853" y="128011"/>
                  </a:lnTo>
                  <a:lnTo>
                    <a:pt x="253696" y="128011"/>
                  </a:lnTo>
                  <a:close/>
                  <a:moveTo>
                    <a:pt x="194965" y="4037"/>
                  </a:moveTo>
                  <a:lnTo>
                    <a:pt x="205122" y="4037"/>
                  </a:lnTo>
                  <a:lnTo>
                    <a:pt x="205122" y="50657"/>
                  </a:lnTo>
                  <a:cubicBezTo>
                    <a:pt x="205122" y="73229"/>
                    <a:pt x="203646" y="89117"/>
                    <a:pt x="200695" y="98319"/>
                  </a:cubicBezTo>
                  <a:cubicBezTo>
                    <a:pt x="198177" y="108130"/>
                    <a:pt x="191101" y="118765"/>
                    <a:pt x="179468" y="130224"/>
                  </a:cubicBezTo>
                  <a:cubicBezTo>
                    <a:pt x="176950" y="127012"/>
                    <a:pt x="174476" y="124147"/>
                    <a:pt x="172045" y="121630"/>
                  </a:cubicBezTo>
                  <a:cubicBezTo>
                    <a:pt x="182724" y="111819"/>
                    <a:pt x="189148" y="102443"/>
                    <a:pt x="191318" y="93501"/>
                  </a:cubicBezTo>
                  <a:cubicBezTo>
                    <a:pt x="193749" y="85861"/>
                    <a:pt x="194965" y="71580"/>
                    <a:pt x="194965" y="50657"/>
                  </a:cubicBezTo>
                  <a:close/>
                  <a:moveTo>
                    <a:pt x="750596" y="3646"/>
                  </a:moveTo>
                  <a:lnTo>
                    <a:pt x="759972" y="3646"/>
                  </a:lnTo>
                  <a:lnTo>
                    <a:pt x="759972" y="21357"/>
                  </a:lnTo>
                  <a:lnTo>
                    <a:pt x="775990" y="21357"/>
                  </a:lnTo>
                  <a:lnTo>
                    <a:pt x="775990" y="29951"/>
                  </a:lnTo>
                  <a:lnTo>
                    <a:pt x="759972" y="29951"/>
                  </a:lnTo>
                  <a:lnTo>
                    <a:pt x="759972" y="43234"/>
                  </a:lnTo>
                  <a:lnTo>
                    <a:pt x="766353" y="43234"/>
                  </a:lnTo>
                  <a:cubicBezTo>
                    <a:pt x="774166" y="34466"/>
                    <a:pt x="781285" y="24959"/>
                    <a:pt x="787710" y="14715"/>
                  </a:cubicBezTo>
                  <a:lnTo>
                    <a:pt x="795523" y="19794"/>
                  </a:lnTo>
                  <a:cubicBezTo>
                    <a:pt x="790227" y="27694"/>
                    <a:pt x="784324" y="35508"/>
                    <a:pt x="777813" y="43234"/>
                  </a:cubicBezTo>
                  <a:lnTo>
                    <a:pt x="787449" y="43234"/>
                  </a:lnTo>
                  <a:lnTo>
                    <a:pt x="787449" y="51829"/>
                  </a:lnTo>
                  <a:lnTo>
                    <a:pt x="770390" y="51829"/>
                  </a:lnTo>
                  <a:cubicBezTo>
                    <a:pt x="766917" y="55736"/>
                    <a:pt x="763358" y="59512"/>
                    <a:pt x="759712" y="63159"/>
                  </a:cubicBezTo>
                  <a:lnTo>
                    <a:pt x="781068" y="63159"/>
                  </a:lnTo>
                  <a:lnTo>
                    <a:pt x="781068" y="70972"/>
                  </a:lnTo>
                  <a:lnTo>
                    <a:pt x="764269" y="87511"/>
                  </a:lnTo>
                  <a:lnTo>
                    <a:pt x="764269" y="89855"/>
                  </a:lnTo>
                  <a:cubicBezTo>
                    <a:pt x="771301" y="88639"/>
                    <a:pt x="779072" y="87250"/>
                    <a:pt x="787580" y="85688"/>
                  </a:cubicBezTo>
                  <a:cubicBezTo>
                    <a:pt x="787319" y="88987"/>
                    <a:pt x="787146" y="91982"/>
                    <a:pt x="787059" y="94673"/>
                  </a:cubicBezTo>
                  <a:cubicBezTo>
                    <a:pt x="779940" y="95888"/>
                    <a:pt x="772343" y="97234"/>
                    <a:pt x="764269" y="98710"/>
                  </a:cubicBezTo>
                  <a:lnTo>
                    <a:pt x="764269" y="112904"/>
                  </a:lnTo>
                  <a:cubicBezTo>
                    <a:pt x="764877" y="123670"/>
                    <a:pt x="759842" y="128835"/>
                    <a:pt x="749163" y="128401"/>
                  </a:cubicBezTo>
                  <a:cubicBezTo>
                    <a:pt x="745430" y="128401"/>
                    <a:pt x="740612" y="128314"/>
                    <a:pt x="734708" y="128141"/>
                  </a:cubicBezTo>
                  <a:cubicBezTo>
                    <a:pt x="734361" y="125363"/>
                    <a:pt x="733927" y="122107"/>
                    <a:pt x="733406" y="118374"/>
                  </a:cubicBezTo>
                  <a:cubicBezTo>
                    <a:pt x="737486" y="118808"/>
                    <a:pt x="742131" y="119068"/>
                    <a:pt x="747340" y="119155"/>
                  </a:cubicBezTo>
                  <a:cubicBezTo>
                    <a:pt x="752810" y="119676"/>
                    <a:pt x="755327" y="117245"/>
                    <a:pt x="754893" y="111863"/>
                  </a:cubicBezTo>
                  <a:lnTo>
                    <a:pt x="754893" y="100403"/>
                  </a:lnTo>
                  <a:cubicBezTo>
                    <a:pt x="746472" y="101966"/>
                    <a:pt x="737617" y="103659"/>
                    <a:pt x="728327" y="105482"/>
                  </a:cubicBezTo>
                  <a:lnTo>
                    <a:pt x="726765" y="95975"/>
                  </a:lnTo>
                  <a:cubicBezTo>
                    <a:pt x="733970" y="94933"/>
                    <a:pt x="743347" y="93458"/>
                    <a:pt x="754893" y="91548"/>
                  </a:cubicBezTo>
                  <a:lnTo>
                    <a:pt x="754893" y="85036"/>
                  </a:lnTo>
                  <a:lnTo>
                    <a:pt x="768567" y="71493"/>
                  </a:lnTo>
                  <a:lnTo>
                    <a:pt x="751117" y="71493"/>
                  </a:lnTo>
                  <a:cubicBezTo>
                    <a:pt x="743911" y="78091"/>
                    <a:pt x="736705" y="84168"/>
                    <a:pt x="729499" y="89724"/>
                  </a:cubicBezTo>
                  <a:cubicBezTo>
                    <a:pt x="727763" y="87294"/>
                    <a:pt x="725723" y="84819"/>
                    <a:pt x="723379" y="82302"/>
                  </a:cubicBezTo>
                  <a:cubicBezTo>
                    <a:pt x="728414" y="78742"/>
                    <a:pt x="733102" y="75139"/>
                    <a:pt x="737443" y="71493"/>
                  </a:cubicBezTo>
                  <a:lnTo>
                    <a:pt x="726635" y="71493"/>
                  </a:lnTo>
                  <a:lnTo>
                    <a:pt x="726635" y="63159"/>
                  </a:lnTo>
                  <a:lnTo>
                    <a:pt x="746819" y="63159"/>
                  </a:lnTo>
                  <a:cubicBezTo>
                    <a:pt x="750900" y="59512"/>
                    <a:pt x="754850" y="55736"/>
                    <a:pt x="758670" y="51829"/>
                  </a:cubicBezTo>
                  <a:lnTo>
                    <a:pt x="724942" y="51829"/>
                  </a:lnTo>
                  <a:lnTo>
                    <a:pt x="724942" y="43234"/>
                  </a:lnTo>
                  <a:lnTo>
                    <a:pt x="750596" y="43234"/>
                  </a:lnTo>
                  <a:lnTo>
                    <a:pt x="750596" y="29951"/>
                  </a:lnTo>
                  <a:lnTo>
                    <a:pt x="730151" y="29951"/>
                  </a:lnTo>
                  <a:lnTo>
                    <a:pt x="730151" y="21357"/>
                  </a:lnTo>
                  <a:lnTo>
                    <a:pt x="750596" y="21357"/>
                  </a:lnTo>
                  <a:close/>
                  <a:moveTo>
                    <a:pt x="11720" y="3646"/>
                  </a:moveTo>
                  <a:cubicBezTo>
                    <a:pt x="21357" y="10244"/>
                    <a:pt x="29908" y="16495"/>
                    <a:pt x="37374" y="22398"/>
                  </a:cubicBezTo>
                  <a:cubicBezTo>
                    <a:pt x="34596" y="25611"/>
                    <a:pt x="32165" y="28432"/>
                    <a:pt x="30082" y="30863"/>
                  </a:cubicBezTo>
                  <a:cubicBezTo>
                    <a:pt x="20445" y="22615"/>
                    <a:pt x="12197" y="16017"/>
                    <a:pt x="5339" y="11069"/>
                  </a:cubicBezTo>
                  <a:close/>
                  <a:moveTo>
                    <a:pt x="807374" y="3516"/>
                  </a:moveTo>
                  <a:lnTo>
                    <a:pt x="816880" y="5860"/>
                  </a:lnTo>
                  <a:cubicBezTo>
                    <a:pt x="815144" y="12979"/>
                    <a:pt x="813147" y="20054"/>
                    <a:pt x="810890" y="27086"/>
                  </a:cubicBezTo>
                  <a:lnTo>
                    <a:pt x="851520" y="27086"/>
                  </a:lnTo>
                  <a:lnTo>
                    <a:pt x="851520" y="36463"/>
                  </a:lnTo>
                  <a:lnTo>
                    <a:pt x="838758" y="36463"/>
                  </a:lnTo>
                  <a:cubicBezTo>
                    <a:pt x="838150" y="58861"/>
                    <a:pt x="832681" y="78135"/>
                    <a:pt x="822350" y="94282"/>
                  </a:cubicBezTo>
                  <a:cubicBezTo>
                    <a:pt x="830250" y="105134"/>
                    <a:pt x="840624" y="113599"/>
                    <a:pt x="853473" y="119676"/>
                  </a:cubicBezTo>
                  <a:cubicBezTo>
                    <a:pt x="851042" y="123236"/>
                    <a:pt x="849002" y="126448"/>
                    <a:pt x="847353" y="129313"/>
                  </a:cubicBezTo>
                  <a:cubicBezTo>
                    <a:pt x="834677" y="122020"/>
                    <a:pt x="824346" y="113122"/>
                    <a:pt x="816359" y="102617"/>
                  </a:cubicBezTo>
                  <a:cubicBezTo>
                    <a:pt x="807591" y="113556"/>
                    <a:pt x="796218" y="122888"/>
                    <a:pt x="782240" y="130615"/>
                  </a:cubicBezTo>
                  <a:cubicBezTo>
                    <a:pt x="780678" y="128358"/>
                    <a:pt x="778551" y="125493"/>
                    <a:pt x="775859" y="122020"/>
                  </a:cubicBezTo>
                  <a:cubicBezTo>
                    <a:pt x="790358" y="114641"/>
                    <a:pt x="801948" y="105308"/>
                    <a:pt x="810629" y="94022"/>
                  </a:cubicBezTo>
                  <a:cubicBezTo>
                    <a:pt x="804552" y="83864"/>
                    <a:pt x="800428" y="72405"/>
                    <a:pt x="798258" y="59643"/>
                  </a:cubicBezTo>
                  <a:cubicBezTo>
                    <a:pt x="796261" y="63897"/>
                    <a:pt x="794221" y="68107"/>
                    <a:pt x="792138" y="72274"/>
                  </a:cubicBezTo>
                  <a:cubicBezTo>
                    <a:pt x="789359" y="70451"/>
                    <a:pt x="786581" y="68802"/>
                    <a:pt x="783803" y="67326"/>
                  </a:cubicBezTo>
                  <a:cubicBezTo>
                    <a:pt x="793613" y="49268"/>
                    <a:pt x="801470" y="27998"/>
                    <a:pt x="807374" y="3516"/>
                  </a:cubicBezTo>
                  <a:close/>
                  <a:moveTo>
                    <a:pt x="1251384" y="3125"/>
                  </a:moveTo>
                  <a:cubicBezTo>
                    <a:pt x="1258937" y="8247"/>
                    <a:pt x="1266403" y="13934"/>
                    <a:pt x="1273783" y="20185"/>
                  </a:cubicBezTo>
                  <a:lnTo>
                    <a:pt x="1266490" y="28258"/>
                  </a:lnTo>
                  <a:cubicBezTo>
                    <a:pt x="1259284" y="21834"/>
                    <a:pt x="1252035" y="15887"/>
                    <a:pt x="1244742" y="10418"/>
                  </a:cubicBezTo>
                  <a:close/>
                  <a:moveTo>
                    <a:pt x="161106" y="2995"/>
                  </a:moveTo>
                  <a:lnTo>
                    <a:pt x="170873" y="2995"/>
                  </a:lnTo>
                  <a:lnTo>
                    <a:pt x="170873" y="34249"/>
                  </a:lnTo>
                  <a:lnTo>
                    <a:pt x="186891" y="34249"/>
                  </a:lnTo>
                  <a:lnTo>
                    <a:pt x="186891" y="43755"/>
                  </a:lnTo>
                  <a:lnTo>
                    <a:pt x="170873" y="43755"/>
                  </a:lnTo>
                  <a:lnTo>
                    <a:pt x="170873" y="83213"/>
                  </a:lnTo>
                  <a:cubicBezTo>
                    <a:pt x="176603" y="81564"/>
                    <a:pt x="182420" y="79871"/>
                    <a:pt x="188323" y="78135"/>
                  </a:cubicBezTo>
                  <a:cubicBezTo>
                    <a:pt x="188323" y="81694"/>
                    <a:pt x="188410" y="85080"/>
                    <a:pt x="188584" y="88292"/>
                  </a:cubicBezTo>
                  <a:cubicBezTo>
                    <a:pt x="172870" y="92893"/>
                    <a:pt x="158198" y="97451"/>
                    <a:pt x="144568" y="101966"/>
                  </a:cubicBezTo>
                  <a:lnTo>
                    <a:pt x="142745" y="90766"/>
                  </a:lnTo>
                  <a:cubicBezTo>
                    <a:pt x="148822" y="89204"/>
                    <a:pt x="154942" y="87597"/>
                    <a:pt x="161106" y="85948"/>
                  </a:cubicBezTo>
                  <a:lnTo>
                    <a:pt x="161106" y="43755"/>
                  </a:lnTo>
                  <a:lnTo>
                    <a:pt x="144568" y="43755"/>
                  </a:lnTo>
                  <a:lnTo>
                    <a:pt x="144568" y="34249"/>
                  </a:lnTo>
                  <a:lnTo>
                    <a:pt x="161106" y="34249"/>
                  </a:lnTo>
                  <a:close/>
                  <a:moveTo>
                    <a:pt x="1037667" y="2474"/>
                  </a:moveTo>
                  <a:lnTo>
                    <a:pt x="1047694" y="2474"/>
                  </a:lnTo>
                  <a:lnTo>
                    <a:pt x="1047694" y="27738"/>
                  </a:lnTo>
                  <a:lnTo>
                    <a:pt x="1062930" y="27738"/>
                  </a:lnTo>
                  <a:lnTo>
                    <a:pt x="1062930" y="36723"/>
                  </a:lnTo>
                  <a:lnTo>
                    <a:pt x="1047694" y="36723"/>
                  </a:lnTo>
                  <a:lnTo>
                    <a:pt x="1047694" y="61661"/>
                  </a:lnTo>
                  <a:cubicBezTo>
                    <a:pt x="1052686" y="60055"/>
                    <a:pt x="1057548" y="58471"/>
                    <a:pt x="1062279" y="56908"/>
                  </a:cubicBezTo>
                  <a:cubicBezTo>
                    <a:pt x="1062279" y="61075"/>
                    <a:pt x="1062366" y="64461"/>
                    <a:pt x="1062540" y="67065"/>
                  </a:cubicBezTo>
                  <a:cubicBezTo>
                    <a:pt x="1057634" y="68628"/>
                    <a:pt x="1052686" y="70213"/>
                    <a:pt x="1047694" y="71819"/>
                  </a:cubicBezTo>
                  <a:lnTo>
                    <a:pt x="1047694" y="113816"/>
                  </a:lnTo>
                  <a:cubicBezTo>
                    <a:pt x="1047694" y="123019"/>
                    <a:pt x="1043353" y="127663"/>
                    <a:pt x="1034671" y="127750"/>
                  </a:cubicBezTo>
                  <a:cubicBezTo>
                    <a:pt x="1031199" y="127837"/>
                    <a:pt x="1027032" y="127837"/>
                    <a:pt x="1022170" y="127750"/>
                  </a:cubicBezTo>
                  <a:cubicBezTo>
                    <a:pt x="1021649" y="124104"/>
                    <a:pt x="1021085" y="120414"/>
                    <a:pt x="1020477" y="116681"/>
                  </a:cubicBezTo>
                  <a:cubicBezTo>
                    <a:pt x="1025599" y="117202"/>
                    <a:pt x="1029463" y="117462"/>
                    <a:pt x="1032067" y="117462"/>
                  </a:cubicBezTo>
                  <a:cubicBezTo>
                    <a:pt x="1035800" y="117462"/>
                    <a:pt x="1037667" y="115509"/>
                    <a:pt x="1037667" y="111602"/>
                  </a:cubicBezTo>
                  <a:lnTo>
                    <a:pt x="1037667" y="75139"/>
                  </a:lnTo>
                  <a:cubicBezTo>
                    <a:pt x="1031807" y="77093"/>
                    <a:pt x="1025903" y="79089"/>
                    <a:pt x="1019956" y="81130"/>
                  </a:cubicBezTo>
                  <a:lnTo>
                    <a:pt x="1018654" y="70321"/>
                  </a:lnTo>
                  <a:cubicBezTo>
                    <a:pt x="1025209" y="68454"/>
                    <a:pt x="1031546" y="66610"/>
                    <a:pt x="1037667" y="64786"/>
                  </a:cubicBezTo>
                  <a:lnTo>
                    <a:pt x="1037667" y="36723"/>
                  </a:lnTo>
                  <a:lnTo>
                    <a:pt x="1020347" y="36723"/>
                  </a:lnTo>
                  <a:lnTo>
                    <a:pt x="1020347" y="27738"/>
                  </a:lnTo>
                  <a:lnTo>
                    <a:pt x="1037667" y="27738"/>
                  </a:lnTo>
                  <a:close/>
                  <a:moveTo>
                    <a:pt x="1487016" y="2083"/>
                  </a:moveTo>
                  <a:lnTo>
                    <a:pt x="1497174" y="5599"/>
                  </a:lnTo>
                  <a:cubicBezTo>
                    <a:pt x="1492963" y="17146"/>
                    <a:pt x="1488362" y="27955"/>
                    <a:pt x="1483370" y="38025"/>
                  </a:cubicBezTo>
                  <a:lnTo>
                    <a:pt x="1483370" y="129052"/>
                  </a:lnTo>
                  <a:lnTo>
                    <a:pt x="1473473" y="129052"/>
                  </a:lnTo>
                  <a:lnTo>
                    <a:pt x="1473473" y="56127"/>
                  </a:lnTo>
                  <a:cubicBezTo>
                    <a:pt x="1469479" y="62725"/>
                    <a:pt x="1465312" y="68932"/>
                    <a:pt x="1460971" y="74749"/>
                  </a:cubicBezTo>
                  <a:cubicBezTo>
                    <a:pt x="1459669" y="71016"/>
                    <a:pt x="1458280" y="67152"/>
                    <a:pt x="1456804" y="63159"/>
                  </a:cubicBezTo>
                  <a:cubicBezTo>
                    <a:pt x="1469219" y="46750"/>
                    <a:pt x="1479289" y="26392"/>
                    <a:pt x="1487016" y="2083"/>
                  </a:cubicBezTo>
                  <a:close/>
                  <a:moveTo>
                    <a:pt x="1547310" y="1953"/>
                  </a:moveTo>
                  <a:cubicBezTo>
                    <a:pt x="1555905" y="24004"/>
                    <a:pt x="1569144" y="40109"/>
                    <a:pt x="1587029" y="50266"/>
                  </a:cubicBezTo>
                  <a:cubicBezTo>
                    <a:pt x="1583729" y="54086"/>
                    <a:pt x="1581255" y="57255"/>
                    <a:pt x="1579606" y="59773"/>
                  </a:cubicBezTo>
                  <a:cubicBezTo>
                    <a:pt x="1560246" y="46490"/>
                    <a:pt x="1546615" y="28432"/>
                    <a:pt x="1538715" y="5599"/>
                  </a:cubicBezTo>
                  <a:close/>
                  <a:moveTo>
                    <a:pt x="1100435" y="1693"/>
                  </a:moveTo>
                  <a:lnTo>
                    <a:pt x="1110853" y="1693"/>
                  </a:lnTo>
                  <a:lnTo>
                    <a:pt x="1110853" y="22659"/>
                  </a:lnTo>
                  <a:lnTo>
                    <a:pt x="1146274" y="22659"/>
                  </a:lnTo>
                  <a:lnTo>
                    <a:pt x="1146274" y="32165"/>
                  </a:lnTo>
                  <a:lnTo>
                    <a:pt x="1110853" y="32165"/>
                  </a:lnTo>
                  <a:lnTo>
                    <a:pt x="1110853" y="52090"/>
                  </a:lnTo>
                  <a:lnTo>
                    <a:pt x="1138591" y="52090"/>
                  </a:lnTo>
                  <a:lnTo>
                    <a:pt x="1138591" y="59903"/>
                  </a:lnTo>
                  <a:cubicBezTo>
                    <a:pt x="1132470" y="77266"/>
                    <a:pt x="1123767" y="91331"/>
                    <a:pt x="1112481" y="102096"/>
                  </a:cubicBezTo>
                  <a:cubicBezTo>
                    <a:pt x="1122248" y="109779"/>
                    <a:pt x="1134337" y="115639"/>
                    <a:pt x="1148748" y="119676"/>
                  </a:cubicBezTo>
                  <a:cubicBezTo>
                    <a:pt x="1145449" y="123496"/>
                    <a:pt x="1142671" y="126839"/>
                    <a:pt x="1140414" y="129703"/>
                  </a:cubicBezTo>
                  <a:cubicBezTo>
                    <a:pt x="1126306" y="123974"/>
                    <a:pt x="1114347" y="117007"/>
                    <a:pt x="1104537" y="108802"/>
                  </a:cubicBezTo>
                  <a:cubicBezTo>
                    <a:pt x="1093121" y="117397"/>
                    <a:pt x="1079773" y="124712"/>
                    <a:pt x="1064493" y="130745"/>
                  </a:cubicBezTo>
                  <a:cubicBezTo>
                    <a:pt x="1062670" y="127967"/>
                    <a:pt x="1060369" y="124885"/>
                    <a:pt x="1057591" y="121499"/>
                  </a:cubicBezTo>
                  <a:cubicBezTo>
                    <a:pt x="1073088" y="116464"/>
                    <a:pt x="1086327" y="109953"/>
                    <a:pt x="1097310" y="101966"/>
                  </a:cubicBezTo>
                  <a:cubicBezTo>
                    <a:pt x="1087673" y="91461"/>
                    <a:pt x="1080446" y="77700"/>
                    <a:pt x="1075627" y="60684"/>
                  </a:cubicBezTo>
                  <a:lnTo>
                    <a:pt x="1066967" y="60684"/>
                  </a:lnTo>
                  <a:lnTo>
                    <a:pt x="1066967" y="52090"/>
                  </a:lnTo>
                  <a:lnTo>
                    <a:pt x="1100435" y="52090"/>
                  </a:lnTo>
                  <a:lnTo>
                    <a:pt x="1100435" y="32165"/>
                  </a:lnTo>
                  <a:lnTo>
                    <a:pt x="1066446" y="32165"/>
                  </a:lnTo>
                  <a:lnTo>
                    <a:pt x="1066446" y="22659"/>
                  </a:lnTo>
                  <a:lnTo>
                    <a:pt x="1100435" y="22659"/>
                  </a:lnTo>
                  <a:close/>
                  <a:moveTo>
                    <a:pt x="1221562" y="1172"/>
                  </a:moveTo>
                  <a:lnTo>
                    <a:pt x="1231980" y="1172"/>
                  </a:lnTo>
                  <a:lnTo>
                    <a:pt x="1231980" y="32686"/>
                  </a:lnTo>
                  <a:lnTo>
                    <a:pt x="1288889" y="32686"/>
                  </a:lnTo>
                  <a:lnTo>
                    <a:pt x="1288889" y="42323"/>
                  </a:lnTo>
                  <a:lnTo>
                    <a:pt x="1236734" y="42323"/>
                  </a:lnTo>
                  <a:cubicBezTo>
                    <a:pt x="1251189" y="70625"/>
                    <a:pt x="1269702" y="91070"/>
                    <a:pt x="1292274" y="103659"/>
                  </a:cubicBezTo>
                  <a:cubicBezTo>
                    <a:pt x="1289149" y="107218"/>
                    <a:pt x="1286371" y="110691"/>
                    <a:pt x="1283940" y="114076"/>
                  </a:cubicBezTo>
                  <a:cubicBezTo>
                    <a:pt x="1262279" y="98753"/>
                    <a:pt x="1244960" y="77114"/>
                    <a:pt x="1231980" y="49160"/>
                  </a:cubicBezTo>
                  <a:lnTo>
                    <a:pt x="1231980" y="129703"/>
                  </a:lnTo>
                  <a:lnTo>
                    <a:pt x="1221562" y="129703"/>
                  </a:lnTo>
                  <a:lnTo>
                    <a:pt x="1221562" y="48899"/>
                  </a:lnTo>
                  <a:cubicBezTo>
                    <a:pt x="1209408" y="74944"/>
                    <a:pt x="1191654" y="97234"/>
                    <a:pt x="1168301" y="115769"/>
                  </a:cubicBezTo>
                  <a:cubicBezTo>
                    <a:pt x="1166304" y="112991"/>
                    <a:pt x="1163786" y="109692"/>
                    <a:pt x="1160748" y="105872"/>
                  </a:cubicBezTo>
                  <a:cubicBezTo>
                    <a:pt x="1184058" y="88987"/>
                    <a:pt x="1202637" y="67803"/>
                    <a:pt x="1216484" y="42323"/>
                  </a:cubicBezTo>
                  <a:lnTo>
                    <a:pt x="1164915" y="42323"/>
                  </a:lnTo>
                  <a:lnTo>
                    <a:pt x="1164915" y="32686"/>
                  </a:lnTo>
                  <a:lnTo>
                    <a:pt x="1221562" y="32686"/>
                  </a:lnTo>
                  <a:close/>
                  <a:moveTo>
                    <a:pt x="487877" y="911"/>
                  </a:moveTo>
                  <a:lnTo>
                    <a:pt x="498425" y="2344"/>
                  </a:lnTo>
                  <a:cubicBezTo>
                    <a:pt x="497774" y="6120"/>
                    <a:pt x="497101" y="9680"/>
                    <a:pt x="496407" y="13022"/>
                  </a:cubicBezTo>
                  <a:lnTo>
                    <a:pt x="551296" y="13022"/>
                  </a:lnTo>
                  <a:lnTo>
                    <a:pt x="551296" y="21357"/>
                  </a:lnTo>
                  <a:lnTo>
                    <a:pt x="494518" y="21357"/>
                  </a:lnTo>
                  <a:cubicBezTo>
                    <a:pt x="493520" y="25350"/>
                    <a:pt x="492478" y="28953"/>
                    <a:pt x="491393" y="32165"/>
                  </a:cubicBezTo>
                  <a:lnTo>
                    <a:pt x="546869" y="32165"/>
                  </a:lnTo>
                  <a:lnTo>
                    <a:pt x="546869" y="40500"/>
                  </a:lnTo>
                  <a:lnTo>
                    <a:pt x="488268" y="40500"/>
                  </a:lnTo>
                  <a:cubicBezTo>
                    <a:pt x="486488" y="44797"/>
                    <a:pt x="484361" y="48964"/>
                    <a:pt x="481887" y="53001"/>
                  </a:cubicBezTo>
                  <a:lnTo>
                    <a:pt x="556636" y="53001"/>
                  </a:lnTo>
                  <a:lnTo>
                    <a:pt x="556636" y="61336"/>
                  </a:lnTo>
                  <a:lnTo>
                    <a:pt x="520173" y="61336"/>
                  </a:lnTo>
                  <a:cubicBezTo>
                    <a:pt x="528898" y="72057"/>
                    <a:pt x="541833" y="79784"/>
                    <a:pt x="558980" y="84516"/>
                  </a:cubicBezTo>
                  <a:cubicBezTo>
                    <a:pt x="556549" y="88249"/>
                    <a:pt x="554378" y="91721"/>
                    <a:pt x="552468" y="94933"/>
                  </a:cubicBezTo>
                  <a:cubicBezTo>
                    <a:pt x="543353" y="91331"/>
                    <a:pt x="535387" y="87033"/>
                    <a:pt x="528572" y="82041"/>
                  </a:cubicBezTo>
                  <a:cubicBezTo>
                    <a:pt x="522929" y="85601"/>
                    <a:pt x="516483" y="89247"/>
                    <a:pt x="509234" y="92980"/>
                  </a:cubicBezTo>
                  <a:cubicBezTo>
                    <a:pt x="507932" y="90897"/>
                    <a:pt x="506152" y="88335"/>
                    <a:pt x="503895" y="85297"/>
                  </a:cubicBezTo>
                  <a:cubicBezTo>
                    <a:pt x="510015" y="82389"/>
                    <a:pt x="515788" y="79241"/>
                    <a:pt x="521215" y="75856"/>
                  </a:cubicBezTo>
                  <a:cubicBezTo>
                    <a:pt x="516570" y="71471"/>
                    <a:pt x="512663" y="66631"/>
                    <a:pt x="509494" y="61336"/>
                  </a:cubicBezTo>
                  <a:lnTo>
                    <a:pt x="476092" y="61336"/>
                  </a:lnTo>
                  <a:cubicBezTo>
                    <a:pt x="472315" y="66197"/>
                    <a:pt x="467974" y="70842"/>
                    <a:pt x="463069" y="75270"/>
                  </a:cubicBezTo>
                  <a:cubicBezTo>
                    <a:pt x="469103" y="78742"/>
                    <a:pt x="475028" y="82345"/>
                    <a:pt x="480845" y="86078"/>
                  </a:cubicBezTo>
                  <a:lnTo>
                    <a:pt x="474594" y="94022"/>
                  </a:lnTo>
                  <a:cubicBezTo>
                    <a:pt x="468647" y="89811"/>
                    <a:pt x="462375" y="85622"/>
                    <a:pt x="455777" y="81455"/>
                  </a:cubicBezTo>
                  <a:cubicBezTo>
                    <a:pt x="449179" y="86577"/>
                    <a:pt x="441734" y="91417"/>
                    <a:pt x="433443" y="95975"/>
                  </a:cubicBezTo>
                  <a:cubicBezTo>
                    <a:pt x="431707" y="93197"/>
                    <a:pt x="429623" y="90159"/>
                    <a:pt x="427192" y="86860"/>
                  </a:cubicBezTo>
                  <a:cubicBezTo>
                    <a:pt x="441777" y="79871"/>
                    <a:pt x="453671" y="71363"/>
                    <a:pt x="462874" y="61336"/>
                  </a:cubicBezTo>
                  <a:lnTo>
                    <a:pt x="429797" y="61336"/>
                  </a:lnTo>
                  <a:lnTo>
                    <a:pt x="429797" y="53001"/>
                  </a:lnTo>
                  <a:lnTo>
                    <a:pt x="469646" y="53001"/>
                  </a:lnTo>
                  <a:cubicBezTo>
                    <a:pt x="472510" y="49051"/>
                    <a:pt x="475006" y="44884"/>
                    <a:pt x="477133" y="40500"/>
                  </a:cubicBezTo>
                  <a:lnTo>
                    <a:pt x="439564" y="40500"/>
                  </a:lnTo>
                  <a:lnTo>
                    <a:pt x="439564" y="32165"/>
                  </a:lnTo>
                  <a:lnTo>
                    <a:pt x="480650" y="32165"/>
                  </a:lnTo>
                  <a:cubicBezTo>
                    <a:pt x="481908" y="28779"/>
                    <a:pt x="483037" y="25176"/>
                    <a:pt x="484035" y="21357"/>
                  </a:cubicBezTo>
                  <a:lnTo>
                    <a:pt x="434876" y="21357"/>
                  </a:lnTo>
                  <a:lnTo>
                    <a:pt x="434876" y="13022"/>
                  </a:lnTo>
                  <a:lnTo>
                    <a:pt x="485924" y="13022"/>
                  </a:lnTo>
                  <a:cubicBezTo>
                    <a:pt x="486705" y="9202"/>
                    <a:pt x="487356" y="5165"/>
                    <a:pt x="487877" y="911"/>
                  </a:cubicBezTo>
                  <a:close/>
                  <a:moveTo>
                    <a:pt x="1649946" y="521"/>
                  </a:moveTo>
                  <a:lnTo>
                    <a:pt x="1660754" y="2995"/>
                  </a:lnTo>
                  <a:cubicBezTo>
                    <a:pt x="1659018" y="7813"/>
                    <a:pt x="1657108" y="12545"/>
                    <a:pt x="1655024" y="17189"/>
                  </a:cubicBezTo>
                  <a:lnTo>
                    <a:pt x="1728601" y="17189"/>
                  </a:lnTo>
                  <a:lnTo>
                    <a:pt x="1728601" y="26826"/>
                  </a:lnTo>
                  <a:lnTo>
                    <a:pt x="1650336" y="26826"/>
                  </a:lnTo>
                  <a:cubicBezTo>
                    <a:pt x="1647645" y="31948"/>
                    <a:pt x="1644693" y="36940"/>
                    <a:pt x="1641481" y="41802"/>
                  </a:cubicBezTo>
                  <a:lnTo>
                    <a:pt x="1712844" y="41802"/>
                  </a:lnTo>
                  <a:lnTo>
                    <a:pt x="1712844" y="111342"/>
                  </a:lnTo>
                  <a:cubicBezTo>
                    <a:pt x="1712844" y="122107"/>
                    <a:pt x="1707592" y="127490"/>
                    <a:pt x="1697087" y="127490"/>
                  </a:cubicBezTo>
                  <a:cubicBezTo>
                    <a:pt x="1692486" y="127576"/>
                    <a:pt x="1685497" y="127620"/>
                    <a:pt x="1676121" y="127620"/>
                  </a:cubicBezTo>
                  <a:cubicBezTo>
                    <a:pt x="1675687" y="124668"/>
                    <a:pt x="1675036" y="121109"/>
                    <a:pt x="1674167" y="116941"/>
                  </a:cubicBezTo>
                  <a:cubicBezTo>
                    <a:pt x="1682154" y="117549"/>
                    <a:pt x="1688579" y="117853"/>
                    <a:pt x="1693441" y="117853"/>
                  </a:cubicBezTo>
                  <a:cubicBezTo>
                    <a:pt x="1699431" y="117853"/>
                    <a:pt x="1702426" y="114901"/>
                    <a:pt x="1702426" y="108998"/>
                  </a:cubicBezTo>
                  <a:lnTo>
                    <a:pt x="1702426" y="99752"/>
                  </a:lnTo>
                  <a:lnTo>
                    <a:pt x="1636793" y="99752"/>
                  </a:lnTo>
                  <a:lnTo>
                    <a:pt x="1636793" y="129183"/>
                  </a:lnTo>
                  <a:lnTo>
                    <a:pt x="1626505" y="129183"/>
                  </a:lnTo>
                  <a:lnTo>
                    <a:pt x="1626505" y="61791"/>
                  </a:lnTo>
                  <a:cubicBezTo>
                    <a:pt x="1620211" y="69127"/>
                    <a:pt x="1613266" y="76181"/>
                    <a:pt x="1605669" y="82953"/>
                  </a:cubicBezTo>
                  <a:cubicBezTo>
                    <a:pt x="1603846" y="79914"/>
                    <a:pt x="1601763" y="76745"/>
                    <a:pt x="1599418" y="73446"/>
                  </a:cubicBezTo>
                  <a:cubicBezTo>
                    <a:pt x="1616174" y="59426"/>
                    <a:pt x="1629262" y="43885"/>
                    <a:pt x="1638681" y="26826"/>
                  </a:cubicBezTo>
                  <a:lnTo>
                    <a:pt x="1603065" y="26826"/>
                  </a:lnTo>
                  <a:lnTo>
                    <a:pt x="1603065" y="17189"/>
                  </a:lnTo>
                  <a:lnTo>
                    <a:pt x="1643565" y="17189"/>
                  </a:lnTo>
                  <a:cubicBezTo>
                    <a:pt x="1646039" y="11763"/>
                    <a:pt x="1648166" y="6207"/>
                    <a:pt x="1649946" y="521"/>
                  </a:cubicBezTo>
                  <a:close/>
                  <a:moveTo>
                    <a:pt x="932278" y="521"/>
                  </a:moveTo>
                  <a:cubicBezTo>
                    <a:pt x="936228" y="6685"/>
                    <a:pt x="939158" y="11503"/>
                    <a:pt x="941068" y="14976"/>
                  </a:cubicBezTo>
                  <a:lnTo>
                    <a:pt x="994655" y="14976"/>
                  </a:lnTo>
                  <a:lnTo>
                    <a:pt x="994655" y="24091"/>
                  </a:lnTo>
                  <a:lnTo>
                    <a:pt x="922771" y="24091"/>
                  </a:lnTo>
                  <a:cubicBezTo>
                    <a:pt x="914176" y="30168"/>
                    <a:pt x="906320" y="35464"/>
                    <a:pt x="899201" y="39979"/>
                  </a:cubicBezTo>
                  <a:cubicBezTo>
                    <a:pt x="919559" y="39979"/>
                    <a:pt x="940352" y="39762"/>
                    <a:pt x="961578" y="39328"/>
                  </a:cubicBezTo>
                  <a:cubicBezTo>
                    <a:pt x="958713" y="37201"/>
                    <a:pt x="955762" y="35074"/>
                    <a:pt x="952723" y="32947"/>
                  </a:cubicBezTo>
                  <a:lnTo>
                    <a:pt x="958844" y="26175"/>
                  </a:lnTo>
                  <a:cubicBezTo>
                    <a:pt x="969956" y="33815"/>
                    <a:pt x="980938" y="41758"/>
                    <a:pt x="991790" y="50006"/>
                  </a:cubicBezTo>
                  <a:lnTo>
                    <a:pt x="984368" y="57429"/>
                  </a:lnTo>
                  <a:cubicBezTo>
                    <a:pt x="980765" y="54303"/>
                    <a:pt x="977010" y="51178"/>
                    <a:pt x="973103" y="48053"/>
                  </a:cubicBezTo>
                  <a:cubicBezTo>
                    <a:pt x="939071" y="48183"/>
                    <a:pt x="913091" y="48660"/>
                    <a:pt x="895164" y="49485"/>
                  </a:cubicBezTo>
                  <a:cubicBezTo>
                    <a:pt x="889694" y="49746"/>
                    <a:pt x="885006" y="50223"/>
                    <a:pt x="881100" y="50918"/>
                  </a:cubicBezTo>
                  <a:lnTo>
                    <a:pt x="877453" y="39979"/>
                  </a:lnTo>
                  <a:cubicBezTo>
                    <a:pt x="883444" y="38850"/>
                    <a:pt x="888262" y="37201"/>
                    <a:pt x="891908" y="35030"/>
                  </a:cubicBezTo>
                  <a:cubicBezTo>
                    <a:pt x="897117" y="31948"/>
                    <a:pt x="902283" y="28302"/>
                    <a:pt x="907405" y="24091"/>
                  </a:cubicBezTo>
                  <a:lnTo>
                    <a:pt x="868207" y="24091"/>
                  </a:lnTo>
                  <a:lnTo>
                    <a:pt x="868207" y="14976"/>
                  </a:lnTo>
                  <a:lnTo>
                    <a:pt x="929283" y="14976"/>
                  </a:lnTo>
                  <a:cubicBezTo>
                    <a:pt x="927459" y="11807"/>
                    <a:pt x="925463" y="8464"/>
                    <a:pt x="923292" y="4948"/>
                  </a:cubicBezTo>
                  <a:close/>
                  <a:moveTo>
                    <a:pt x="643533" y="0"/>
                  </a:moveTo>
                  <a:cubicBezTo>
                    <a:pt x="648828" y="5730"/>
                    <a:pt x="653299" y="11242"/>
                    <a:pt x="656946" y="16538"/>
                  </a:cubicBezTo>
                  <a:lnTo>
                    <a:pt x="650955" y="20575"/>
                  </a:lnTo>
                  <a:lnTo>
                    <a:pt x="704217" y="20575"/>
                  </a:lnTo>
                  <a:lnTo>
                    <a:pt x="704217" y="45318"/>
                  </a:lnTo>
                  <a:lnTo>
                    <a:pt x="693669" y="45318"/>
                  </a:lnTo>
                  <a:lnTo>
                    <a:pt x="693669" y="30212"/>
                  </a:lnTo>
                  <a:lnTo>
                    <a:pt x="597954" y="30212"/>
                  </a:lnTo>
                  <a:lnTo>
                    <a:pt x="597954" y="45318"/>
                  </a:lnTo>
                  <a:lnTo>
                    <a:pt x="587536" y="45318"/>
                  </a:lnTo>
                  <a:lnTo>
                    <a:pt x="587536" y="20575"/>
                  </a:lnTo>
                  <a:lnTo>
                    <a:pt x="646202" y="20575"/>
                  </a:lnTo>
                  <a:cubicBezTo>
                    <a:pt x="642903" y="15800"/>
                    <a:pt x="639105" y="10895"/>
                    <a:pt x="634808" y="5860"/>
                  </a:cubicBezTo>
                  <a:close/>
                </a:path>
              </a:pathLst>
            </a:cu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29">
                <a:lnSpc>
                  <a:spcPct val="100000"/>
                </a:lnSpc>
              </a:pPr>
              <a:endParaRPr lang="zh-CN" altLang="en-US" sz="1000" b="0" dirty="0">
                <a:solidFill>
                  <a:srgbClr val="3E3A39"/>
                </a:solidFill>
                <a:latin typeface="微软雅黑" pitchFamily="34" charset="-122"/>
                <a:cs typeface="+mn-cs"/>
              </a:endParaRPr>
            </a:p>
          </p:txBody>
        </p:sp>
        <p:sp>
          <p:nvSpPr>
            <p:cNvPr id="52" name="任意多边形 51"/>
            <p:cNvSpPr/>
            <p:nvPr/>
          </p:nvSpPr>
          <p:spPr>
            <a:xfrm>
              <a:off x="2050144" y="6486734"/>
              <a:ext cx="2165440" cy="85078"/>
            </a:xfrm>
            <a:custGeom>
              <a:avLst/>
              <a:gdLst/>
              <a:ahLst/>
              <a:cxnLst/>
              <a:rect l="l" t="t" r="r" b="b"/>
              <a:pathLst>
                <a:path w="2165440" h="85078">
                  <a:moveTo>
                    <a:pt x="2158789" y="71930"/>
                  </a:moveTo>
                  <a:cubicBezTo>
                    <a:pt x="2160699" y="71930"/>
                    <a:pt x="2162285" y="72570"/>
                    <a:pt x="2163547" y="73849"/>
                  </a:cubicBezTo>
                  <a:cubicBezTo>
                    <a:pt x="2164809" y="75128"/>
                    <a:pt x="2165440" y="76671"/>
                    <a:pt x="2165440" y="78479"/>
                  </a:cubicBezTo>
                  <a:cubicBezTo>
                    <a:pt x="2165440" y="80252"/>
                    <a:pt x="2164809" y="81779"/>
                    <a:pt x="2163547" y="83058"/>
                  </a:cubicBezTo>
                  <a:cubicBezTo>
                    <a:pt x="2162285" y="84337"/>
                    <a:pt x="2160682" y="84976"/>
                    <a:pt x="2158738" y="84976"/>
                  </a:cubicBezTo>
                  <a:cubicBezTo>
                    <a:pt x="2156862" y="84976"/>
                    <a:pt x="2155301" y="84337"/>
                    <a:pt x="2154057" y="83058"/>
                  </a:cubicBezTo>
                  <a:cubicBezTo>
                    <a:pt x="2152812" y="81779"/>
                    <a:pt x="2152189" y="80252"/>
                    <a:pt x="2152189" y="78479"/>
                  </a:cubicBezTo>
                  <a:cubicBezTo>
                    <a:pt x="2152189" y="76637"/>
                    <a:pt x="2152820" y="75085"/>
                    <a:pt x="2154082" y="73823"/>
                  </a:cubicBezTo>
                  <a:cubicBezTo>
                    <a:pt x="2155344" y="72561"/>
                    <a:pt x="2156913" y="71930"/>
                    <a:pt x="2158789" y="71930"/>
                  </a:cubicBezTo>
                  <a:close/>
                  <a:moveTo>
                    <a:pt x="1281540" y="55355"/>
                  </a:moveTo>
                  <a:lnTo>
                    <a:pt x="1268290" y="57145"/>
                  </a:lnTo>
                  <a:cubicBezTo>
                    <a:pt x="1263651" y="57759"/>
                    <a:pt x="1260454" y="58919"/>
                    <a:pt x="1258697" y="60624"/>
                  </a:cubicBezTo>
                  <a:cubicBezTo>
                    <a:pt x="1256941" y="62329"/>
                    <a:pt x="1256063" y="64717"/>
                    <a:pt x="1256063" y="67786"/>
                  </a:cubicBezTo>
                  <a:cubicBezTo>
                    <a:pt x="1256063" y="70481"/>
                    <a:pt x="1257017" y="72681"/>
                    <a:pt x="1258927" y="74386"/>
                  </a:cubicBezTo>
                  <a:cubicBezTo>
                    <a:pt x="1260838" y="76091"/>
                    <a:pt x="1263361" y="76944"/>
                    <a:pt x="1266499" y="76944"/>
                  </a:cubicBezTo>
                  <a:cubicBezTo>
                    <a:pt x="1270865" y="76944"/>
                    <a:pt x="1274463" y="75409"/>
                    <a:pt x="1277294" y="72340"/>
                  </a:cubicBezTo>
                  <a:cubicBezTo>
                    <a:pt x="1280125" y="69270"/>
                    <a:pt x="1281540" y="65416"/>
                    <a:pt x="1281540" y="60778"/>
                  </a:cubicBezTo>
                  <a:close/>
                  <a:moveTo>
                    <a:pt x="2102490" y="34123"/>
                  </a:moveTo>
                  <a:cubicBezTo>
                    <a:pt x="2097169" y="34123"/>
                    <a:pt x="2092974" y="36110"/>
                    <a:pt x="2089905" y="40083"/>
                  </a:cubicBezTo>
                  <a:cubicBezTo>
                    <a:pt x="2086835" y="44057"/>
                    <a:pt x="2085300" y="49471"/>
                    <a:pt x="2085300" y="56327"/>
                  </a:cubicBezTo>
                  <a:cubicBezTo>
                    <a:pt x="2085300" y="62636"/>
                    <a:pt x="2086775" y="67624"/>
                    <a:pt x="2089726" y="71291"/>
                  </a:cubicBezTo>
                  <a:cubicBezTo>
                    <a:pt x="2092676" y="74957"/>
                    <a:pt x="2096607" y="76791"/>
                    <a:pt x="2101518" y="76791"/>
                  </a:cubicBezTo>
                  <a:cubicBezTo>
                    <a:pt x="2106361" y="76791"/>
                    <a:pt x="2110317" y="74991"/>
                    <a:pt x="2113387" y="71393"/>
                  </a:cubicBezTo>
                  <a:cubicBezTo>
                    <a:pt x="2116456" y="67795"/>
                    <a:pt x="2117991" y="63318"/>
                    <a:pt x="2117991" y="57964"/>
                  </a:cubicBezTo>
                  <a:lnTo>
                    <a:pt x="2117991" y="50085"/>
                  </a:lnTo>
                  <a:cubicBezTo>
                    <a:pt x="2117991" y="45549"/>
                    <a:pt x="2116499" y="41755"/>
                    <a:pt x="2113515" y="38702"/>
                  </a:cubicBezTo>
                  <a:cubicBezTo>
                    <a:pt x="2110531" y="35650"/>
                    <a:pt x="2106855" y="34123"/>
                    <a:pt x="2102490" y="34123"/>
                  </a:cubicBezTo>
                  <a:close/>
                  <a:moveTo>
                    <a:pt x="1436763" y="34123"/>
                  </a:moveTo>
                  <a:cubicBezTo>
                    <a:pt x="1431136" y="34123"/>
                    <a:pt x="1426693" y="36050"/>
                    <a:pt x="1423436" y="39904"/>
                  </a:cubicBezTo>
                  <a:cubicBezTo>
                    <a:pt x="1420179" y="43758"/>
                    <a:pt x="1418550" y="49045"/>
                    <a:pt x="1418550" y="55764"/>
                  </a:cubicBezTo>
                  <a:cubicBezTo>
                    <a:pt x="1418550" y="62278"/>
                    <a:pt x="1420196" y="67411"/>
                    <a:pt x="1423487" y="71163"/>
                  </a:cubicBezTo>
                  <a:cubicBezTo>
                    <a:pt x="1426778" y="74915"/>
                    <a:pt x="1431204" y="76791"/>
                    <a:pt x="1436763" y="76791"/>
                  </a:cubicBezTo>
                  <a:cubicBezTo>
                    <a:pt x="1442493" y="76791"/>
                    <a:pt x="1446859" y="74957"/>
                    <a:pt x="1449860" y="71291"/>
                  </a:cubicBezTo>
                  <a:cubicBezTo>
                    <a:pt x="1452861" y="67624"/>
                    <a:pt x="1454362" y="62364"/>
                    <a:pt x="1454362" y="55508"/>
                  </a:cubicBezTo>
                  <a:cubicBezTo>
                    <a:pt x="1454362" y="48619"/>
                    <a:pt x="1452861" y="43332"/>
                    <a:pt x="1449860" y="39649"/>
                  </a:cubicBezTo>
                  <a:cubicBezTo>
                    <a:pt x="1446859" y="35965"/>
                    <a:pt x="1442493" y="34123"/>
                    <a:pt x="1436763" y="34123"/>
                  </a:cubicBezTo>
                  <a:close/>
                  <a:moveTo>
                    <a:pt x="1045215" y="34123"/>
                  </a:moveTo>
                  <a:cubicBezTo>
                    <a:pt x="1039894" y="34123"/>
                    <a:pt x="1035699" y="36110"/>
                    <a:pt x="1032630" y="40083"/>
                  </a:cubicBezTo>
                  <a:cubicBezTo>
                    <a:pt x="1029560" y="44057"/>
                    <a:pt x="1028025" y="49471"/>
                    <a:pt x="1028025" y="56327"/>
                  </a:cubicBezTo>
                  <a:cubicBezTo>
                    <a:pt x="1028025" y="62636"/>
                    <a:pt x="1029500" y="67624"/>
                    <a:pt x="1032451" y="71291"/>
                  </a:cubicBezTo>
                  <a:cubicBezTo>
                    <a:pt x="1035401" y="74957"/>
                    <a:pt x="1039332" y="76791"/>
                    <a:pt x="1044243" y="76791"/>
                  </a:cubicBezTo>
                  <a:cubicBezTo>
                    <a:pt x="1049086" y="76791"/>
                    <a:pt x="1053042" y="74991"/>
                    <a:pt x="1056112" y="71393"/>
                  </a:cubicBezTo>
                  <a:cubicBezTo>
                    <a:pt x="1059182" y="67795"/>
                    <a:pt x="1060716" y="63318"/>
                    <a:pt x="1060716" y="57964"/>
                  </a:cubicBezTo>
                  <a:lnTo>
                    <a:pt x="1060716" y="50085"/>
                  </a:lnTo>
                  <a:cubicBezTo>
                    <a:pt x="1060716" y="45549"/>
                    <a:pt x="1059224" y="41755"/>
                    <a:pt x="1056240" y="38702"/>
                  </a:cubicBezTo>
                  <a:cubicBezTo>
                    <a:pt x="1053255" y="35650"/>
                    <a:pt x="1049580" y="34123"/>
                    <a:pt x="1045215" y="34123"/>
                  </a:cubicBezTo>
                  <a:close/>
                  <a:moveTo>
                    <a:pt x="1720211" y="33919"/>
                  </a:moveTo>
                  <a:cubicBezTo>
                    <a:pt x="1716221" y="33919"/>
                    <a:pt x="1712767" y="35402"/>
                    <a:pt x="1709851" y="38370"/>
                  </a:cubicBezTo>
                  <a:cubicBezTo>
                    <a:pt x="1706935" y="41337"/>
                    <a:pt x="1705102" y="45208"/>
                    <a:pt x="1704351" y="49983"/>
                  </a:cubicBezTo>
                  <a:lnTo>
                    <a:pt x="1733922" y="49983"/>
                  </a:lnTo>
                  <a:cubicBezTo>
                    <a:pt x="1733888" y="44867"/>
                    <a:pt x="1732677" y="40911"/>
                    <a:pt x="1730289" y="38114"/>
                  </a:cubicBezTo>
                  <a:cubicBezTo>
                    <a:pt x="1727902" y="35317"/>
                    <a:pt x="1724543" y="33919"/>
                    <a:pt x="1720211" y="33919"/>
                  </a:cubicBezTo>
                  <a:close/>
                  <a:moveTo>
                    <a:pt x="472436" y="33919"/>
                  </a:moveTo>
                  <a:cubicBezTo>
                    <a:pt x="468445" y="33919"/>
                    <a:pt x="464992" y="35402"/>
                    <a:pt x="462076" y="38370"/>
                  </a:cubicBezTo>
                  <a:cubicBezTo>
                    <a:pt x="459160" y="41337"/>
                    <a:pt x="457327" y="45208"/>
                    <a:pt x="456576" y="49983"/>
                  </a:cubicBezTo>
                  <a:lnTo>
                    <a:pt x="486147" y="49983"/>
                  </a:lnTo>
                  <a:cubicBezTo>
                    <a:pt x="486113" y="44867"/>
                    <a:pt x="484902" y="40911"/>
                    <a:pt x="482514" y="38114"/>
                  </a:cubicBezTo>
                  <a:cubicBezTo>
                    <a:pt x="480127" y="35317"/>
                    <a:pt x="476767" y="33919"/>
                    <a:pt x="472436" y="33919"/>
                  </a:cubicBezTo>
                  <a:close/>
                  <a:moveTo>
                    <a:pt x="177161" y="33919"/>
                  </a:moveTo>
                  <a:cubicBezTo>
                    <a:pt x="173170" y="33919"/>
                    <a:pt x="169717" y="35402"/>
                    <a:pt x="166801" y="38370"/>
                  </a:cubicBezTo>
                  <a:cubicBezTo>
                    <a:pt x="163885" y="41337"/>
                    <a:pt x="162052" y="45208"/>
                    <a:pt x="161301" y="49983"/>
                  </a:cubicBezTo>
                  <a:lnTo>
                    <a:pt x="190872" y="49983"/>
                  </a:lnTo>
                  <a:cubicBezTo>
                    <a:pt x="190838" y="44867"/>
                    <a:pt x="189627" y="40911"/>
                    <a:pt x="187239" y="38114"/>
                  </a:cubicBezTo>
                  <a:cubicBezTo>
                    <a:pt x="184852" y="35317"/>
                    <a:pt x="181492" y="33919"/>
                    <a:pt x="177161" y="33919"/>
                  </a:cubicBezTo>
                  <a:close/>
                  <a:moveTo>
                    <a:pt x="1373953" y="27166"/>
                  </a:moveTo>
                  <a:lnTo>
                    <a:pt x="1383980" y="27166"/>
                  </a:lnTo>
                  <a:lnTo>
                    <a:pt x="1383980" y="83748"/>
                  </a:lnTo>
                  <a:lnTo>
                    <a:pt x="1373953" y="83748"/>
                  </a:lnTo>
                  <a:close/>
                  <a:moveTo>
                    <a:pt x="1096654" y="27166"/>
                  </a:moveTo>
                  <a:lnTo>
                    <a:pt x="1106579" y="27166"/>
                  </a:lnTo>
                  <a:lnTo>
                    <a:pt x="1106579" y="59550"/>
                  </a:lnTo>
                  <a:cubicBezTo>
                    <a:pt x="1106579" y="71044"/>
                    <a:pt x="1110978" y="76791"/>
                    <a:pt x="1119778" y="76791"/>
                  </a:cubicBezTo>
                  <a:cubicBezTo>
                    <a:pt x="1124143" y="76791"/>
                    <a:pt x="1127673" y="75179"/>
                    <a:pt x="1130368" y="71956"/>
                  </a:cubicBezTo>
                  <a:cubicBezTo>
                    <a:pt x="1133062" y="68733"/>
                    <a:pt x="1134409" y="64666"/>
                    <a:pt x="1134409" y="59754"/>
                  </a:cubicBezTo>
                  <a:lnTo>
                    <a:pt x="1134409" y="27166"/>
                  </a:lnTo>
                  <a:lnTo>
                    <a:pt x="1144488" y="27166"/>
                  </a:lnTo>
                  <a:lnTo>
                    <a:pt x="1144488" y="83748"/>
                  </a:lnTo>
                  <a:lnTo>
                    <a:pt x="1134409" y="83748"/>
                  </a:lnTo>
                  <a:lnTo>
                    <a:pt x="1134409" y="74846"/>
                  </a:lnTo>
                  <a:lnTo>
                    <a:pt x="1134205" y="74846"/>
                  </a:lnTo>
                  <a:cubicBezTo>
                    <a:pt x="1130419" y="81668"/>
                    <a:pt x="1124604" y="85078"/>
                    <a:pt x="1116759" y="85078"/>
                  </a:cubicBezTo>
                  <a:cubicBezTo>
                    <a:pt x="1103355" y="85078"/>
                    <a:pt x="1096654" y="77063"/>
                    <a:pt x="1096654" y="61033"/>
                  </a:cubicBezTo>
                  <a:close/>
                  <a:moveTo>
                    <a:pt x="303111" y="27166"/>
                  </a:moveTo>
                  <a:lnTo>
                    <a:pt x="347211" y="27166"/>
                  </a:lnTo>
                  <a:lnTo>
                    <a:pt x="347211" y="30440"/>
                  </a:lnTo>
                  <a:lnTo>
                    <a:pt x="314520" y="75460"/>
                  </a:lnTo>
                  <a:lnTo>
                    <a:pt x="347006" y="75460"/>
                  </a:lnTo>
                  <a:lnTo>
                    <a:pt x="347006" y="83748"/>
                  </a:lnTo>
                  <a:lnTo>
                    <a:pt x="300042" y="83748"/>
                  </a:lnTo>
                  <a:lnTo>
                    <a:pt x="300042" y="80423"/>
                  </a:lnTo>
                  <a:lnTo>
                    <a:pt x="332937" y="35454"/>
                  </a:lnTo>
                  <a:lnTo>
                    <a:pt x="303111" y="35454"/>
                  </a:lnTo>
                  <a:close/>
                  <a:moveTo>
                    <a:pt x="1790365" y="25836"/>
                  </a:moveTo>
                  <a:cubicBezTo>
                    <a:pt x="1795549" y="25836"/>
                    <a:pt x="1799983" y="26756"/>
                    <a:pt x="1803666" y="28598"/>
                  </a:cubicBezTo>
                  <a:lnTo>
                    <a:pt x="1803666" y="38523"/>
                  </a:lnTo>
                  <a:cubicBezTo>
                    <a:pt x="1799676" y="35590"/>
                    <a:pt x="1795242" y="34123"/>
                    <a:pt x="1790365" y="34123"/>
                  </a:cubicBezTo>
                  <a:cubicBezTo>
                    <a:pt x="1784635" y="34123"/>
                    <a:pt x="1779971" y="36110"/>
                    <a:pt x="1776373" y="40083"/>
                  </a:cubicBezTo>
                  <a:cubicBezTo>
                    <a:pt x="1772774" y="44057"/>
                    <a:pt x="1770975" y="49352"/>
                    <a:pt x="1770975" y="55969"/>
                  </a:cubicBezTo>
                  <a:cubicBezTo>
                    <a:pt x="1770975" y="62483"/>
                    <a:pt x="1772672" y="67582"/>
                    <a:pt x="1776066" y="71265"/>
                  </a:cubicBezTo>
                  <a:cubicBezTo>
                    <a:pt x="1779459" y="74949"/>
                    <a:pt x="1784038" y="76791"/>
                    <a:pt x="1789802" y="76791"/>
                  </a:cubicBezTo>
                  <a:cubicBezTo>
                    <a:pt x="1794679" y="76791"/>
                    <a:pt x="1799284" y="75188"/>
                    <a:pt x="1803615" y="71982"/>
                  </a:cubicBezTo>
                  <a:lnTo>
                    <a:pt x="1803615" y="81190"/>
                  </a:lnTo>
                  <a:cubicBezTo>
                    <a:pt x="1799284" y="83782"/>
                    <a:pt x="1794065" y="85078"/>
                    <a:pt x="1787960" y="85078"/>
                  </a:cubicBezTo>
                  <a:cubicBezTo>
                    <a:pt x="1779775" y="85078"/>
                    <a:pt x="1773192" y="82452"/>
                    <a:pt x="1768213" y="77200"/>
                  </a:cubicBezTo>
                  <a:cubicBezTo>
                    <a:pt x="1763233" y="71947"/>
                    <a:pt x="1760743" y="65143"/>
                    <a:pt x="1760743" y="56787"/>
                  </a:cubicBezTo>
                  <a:cubicBezTo>
                    <a:pt x="1760743" y="47510"/>
                    <a:pt x="1763429" y="40032"/>
                    <a:pt x="1768801" y="34354"/>
                  </a:cubicBezTo>
                  <a:cubicBezTo>
                    <a:pt x="1774173" y="28675"/>
                    <a:pt x="1781361" y="25836"/>
                    <a:pt x="1790365" y="25836"/>
                  </a:cubicBezTo>
                  <a:close/>
                  <a:moveTo>
                    <a:pt x="1720364" y="25836"/>
                  </a:moveTo>
                  <a:cubicBezTo>
                    <a:pt x="1727766" y="25836"/>
                    <a:pt x="1733547" y="28214"/>
                    <a:pt x="1737708" y="32972"/>
                  </a:cubicBezTo>
                  <a:cubicBezTo>
                    <a:pt x="1741869" y="37730"/>
                    <a:pt x="1743949" y="44389"/>
                    <a:pt x="1743949" y="52950"/>
                  </a:cubicBezTo>
                  <a:lnTo>
                    <a:pt x="1743949" y="58015"/>
                  </a:lnTo>
                  <a:lnTo>
                    <a:pt x="1704351" y="58015"/>
                  </a:lnTo>
                  <a:cubicBezTo>
                    <a:pt x="1704522" y="64052"/>
                    <a:pt x="1706176" y="68716"/>
                    <a:pt x="1709314" y="72007"/>
                  </a:cubicBezTo>
                  <a:cubicBezTo>
                    <a:pt x="1712452" y="75298"/>
                    <a:pt x="1716834" y="76944"/>
                    <a:pt x="1722462" y="76944"/>
                  </a:cubicBezTo>
                  <a:cubicBezTo>
                    <a:pt x="1728806" y="76944"/>
                    <a:pt x="1734621" y="74915"/>
                    <a:pt x="1739907" y="70856"/>
                  </a:cubicBezTo>
                  <a:lnTo>
                    <a:pt x="1739907" y="79809"/>
                  </a:lnTo>
                  <a:cubicBezTo>
                    <a:pt x="1734928" y="83322"/>
                    <a:pt x="1728328" y="85078"/>
                    <a:pt x="1720109" y="85078"/>
                  </a:cubicBezTo>
                  <a:cubicBezTo>
                    <a:pt x="1711923" y="85078"/>
                    <a:pt x="1705537" y="82486"/>
                    <a:pt x="1700949" y="77302"/>
                  </a:cubicBezTo>
                  <a:cubicBezTo>
                    <a:pt x="1696362" y="72118"/>
                    <a:pt x="1694068" y="64921"/>
                    <a:pt x="1694068" y="55713"/>
                  </a:cubicBezTo>
                  <a:cubicBezTo>
                    <a:pt x="1694068" y="47050"/>
                    <a:pt x="1696584" y="39904"/>
                    <a:pt x="1701614" y="34277"/>
                  </a:cubicBezTo>
                  <a:cubicBezTo>
                    <a:pt x="1706645" y="28649"/>
                    <a:pt x="1712895" y="25836"/>
                    <a:pt x="1720364" y="25836"/>
                  </a:cubicBezTo>
                  <a:close/>
                  <a:moveTo>
                    <a:pt x="1526632" y="25836"/>
                  </a:moveTo>
                  <a:cubicBezTo>
                    <a:pt x="1532839" y="25836"/>
                    <a:pt x="1537563" y="27822"/>
                    <a:pt x="1540803" y="31796"/>
                  </a:cubicBezTo>
                  <a:cubicBezTo>
                    <a:pt x="1544043" y="35769"/>
                    <a:pt x="1545663" y="41559"/>
                    <a:pt x="1545663" y="49164"/>
                  </a:cubicBezTo>
                  <a:lnTo>
                    <a:pt x="1545663" y="83748"/>
                  </a:lnTo>
                  <a:lnTo>
                    <a:pt x="1535687" y="83748"/>
                  </a:lnTo>
                  <a:lnTo>
                    <a:pt x="1535687" y="51569"/>
                  </a:lnTo>
                  <a:cubicBezTo>
                    <a:pt x="1535687" y="39939"/>
                    <a:pt x="1531441" y="34123"/>
                    <a:pt x="1522949" y="34123"/>
                  </a:cubicBezTo>
                  <a:cubicBezTo>
                    <a:pt x="1518549" y="34123"/>
                    <a:pt x="1514934" y="35760"/>
                    <a:pt x="1512103" y="39035"/>
                  </a:cubicBezTo>
                  <a:cubicBezTo>
                    <a:pt x="1509272" y="42309"/>
                    <a:pt x="1507856" y="46453"/>
                    <a:pt x="1507856" y="51466"/>
                  </a:cubicBezTo>
                  <a:lnTo>
                    <a:pt x="1507856" y="83748"/>
                  </a:lnTo>
                  <a:lnTo>
                    <a:pt x="1497829" y="83748"/>
                  </a:lnTo>
                  <a:lnTo>
                    <a:pt x="1497829" y="27166"/>
                  </a:lnTo>
                  <a:lnTo>
                    <a:pt x="1507856" y="27166"/>
                  </a:lnTo>
                  <a:lnTo>
                    <a:pt x="1507856" y="36528"/>
                  </a:lnTo>
                  <a:lnTo>
                    <a:pt x="1508061" y="36528"/>
                  </a:lnTo>
                  <a:cubicBezTo>
                    <a:pt x="1512324" y="29400"/>
                    <a:pt x="1518515" y="25836"/>
                    <a:pt x="1526632" y="25836"/>
                  </a:cubicBezTo>
                  <a:close/>
                  <a:moveTo>
                    <a:pt x="1437377" y="25836"/>
                  </a:moveTo>
                  <a:cubicBezTo>
                    <a:pt x="1445870" y="25836"/>
                    <a:pt x="1452529" y="28436"/>
                    <a:pt x="1457355" y="33637"/>
                  </a:cubicBezTo>
                  <a:cubicBezTo>
                    <a:pt x="1462181" y="38839"/>
                    <a:pt x="1464594" y="46027"/>
                    <a:pt x="1464594" y="55201"/>
                  </a:cubicBezTo>
                  <a:cubicBezTo>
                    <a:pt x="1464594" y="64137"/>
                    <a:pt x="1462019" y="71351"/>
                    <a:pt x="1456869" y="76842"/>
                  </a:cubicBezTo>
                  <a:cubicBezTo>
                    <a:pt x="1451719" y="82333"/>
                    <a:pt x="1444812" y="85078"/>
                    <a:pt x="1436149" y="85078"/>
                  </a:cubicBezTo>
                  <a:cubicBezTo>
                    <a:pt x="1427691" y="85078"/>
                    <a:pt x="1420938" y="82418"/>
                    <a:pt x="1415890" y="77097"/>
                  </a:cubicBezTo>
                  <a:cubicBezTo>
                    <a:pt x="1410842" y="71777"/>
                    <a:pt x="1408318" y="64768"/>
                    <a:pt x="1408318" y="56071"/>
                  </a:cubicBezTo>
                  <a:cubicBezTo>
                    <a:pt x="1408318" y="46726"/>
                    <a:pt x="1410928" y="39350"/>
                    <a:pt x="1416146" y="33944"/>
                  </a:cubicBezTo>
                  <a:cubicBezTo>
                    <a:pt x="1421364" y="28538"/>
                    <a:pt x="1428441" y="25836"/>
                    <a:pt x="1437377" y="25836"/>
                  </a:cubicBezTo>
                  <a:close/>
                  <a:moveTo>
                    <a:pt x="1271001" y="25836"/>
                  </a:moveTo>
                  <a:cubicBezTo>
                    <a:pt x="1284644" y="25836"/>
                    <a:pt x="1291465" y="32998"/>
                    <a:pt x="1291465" y="47323"/>
                  </a:cubicBezTo>
                  <a:lnTo>
                    <a:pt x="1291465" y="83748"/>
                  </a:lnTo>
                  <a:lnTo>
                    <a:pt x="1281540" y="83748"/>
                  </a:lnTo>
                  <a:lnTo>
                    <a:pt x="1281540" y="75000"/>
                  </a:lnTo>
                  <a:lnTo>
                    <a:pt x="1281284" y="75000"/>
                  </a:lnTo>
                  <a:cubicBezTo>
                    <a:pt x="1277362" y="81719"/>
                    <a:pt x="1271581" y="85078"/>
                    <a:pt x="1263941" y="85078"/>
                  </a:cubicBezTo>
                  <a:cubicBezTo>
                    <a:pt x="1258450" y="85078"/>
                    <a:pt x="1254084" y="83595"/>
                    <a:pt x="1250844" y="80628"/>
                  </a:cubicBezTo>
                  <a:cubicBezTo>
                    <a:pt x="1247604" y="77660"/>
                    <a:pt x="1245984" y="73653"/>
                    <a:pt x="1245984" y="68605"/>
                  </a:cubicBezTo>
                  <a:cubicBezTo>
                    <a:pt x="1245984" y="58032"/>
                    <a:pt x="1252243" y="51876"/>
                    <a:pt x="1264760" y="50136"/>
                  </a:cubicBezTo>
                  <a:lnTo>
                    <a:pt x="1281540" y="47783"/>
                  </a:lnTo>
                  <a:cubicBezTo>
                    <a:pt x="1281540" y="38540"/>
                    <a:pt x="1277720" y="33919"/>
                    <a:pt x="1270080" y="33919"/>
                  </a:cubicBezTo>
                  <a:cubicBezTo>
                    <a:pt x="1263293" y="33919"/>
                    <a:pt x="1257103" y="36204"/>
                    <a:pt x="1251509" y="40774"/>
                  </a:cubicBezTo>
                  <a:lnTo>
                    <a:pt x="1251509" y="31105"/>
                  </a:lnTo>
                  <a:cubicBezTo>
                    <a:pt x="1257137" y="27592"/>
                    <a:pt x="1263634" y="25836"/>
                    <a:pt x="1271001" y="25836"/>
                  </a:cubicBezTo>
                  <a:close/>
                  <a:moveTo>
                    <a:pt x="1199815" y="25836"/>
                  </a:moveTo>
                  <a:cubicBezTo>
                    <a:pt x="1204999" y="25836"/>
                    <a:pt x="1209433" y="26756"/>
                    <a:pt x="1213116" y="28598"/>
                  </a:cubicBezTo>
                  <a:lnTo>
                    <a:pt x="1213116" y="38523"/>
                  </a:lnTo>
                  <a:cubicBezTo>
                    <a:pt x="1209126" y="35590"/>
                    <a:pt x="1204692" y="34123"/>
                    <a:pt x="1199815" y="34123"/>
                  </a:cubicBezTo>
                  <a:cubicBezTo>
                    <a:pt x="1194085" y="34123"/>
                    <a:pt x="1189421" y="36110"/>
                    <a:pt x="1185823" y="40083"/>
                  </a:cubicBezTo>
                  <a:cubicBezTo>
                    <a:pt x="1182224" y="44057"/>
                    <a:pt x="1180425" y="49352"/>
                    <a:pt x="1180425" y="55969"/>
                  </a:cubicBezTo>
                  <a:cubicBezTo>
                    <a:pt x="1180425" y="62483"/>
                    <a:pt x="1182122" y="67582"/>
                    <a:pt x="1185516" y="71265"/>
                  </a:cubicBezTo>
                  <a:cubicBezTo>
                    <a:pt x="1188909" y="74949"/>
                    <a:pt x="1193488" y="76791"/>
                    <a:pt x="1199252" y="76791"/>
                  </a:cubicBezTo>
                  <a:cubicBezTo>
                    <a:pt x="1204129" y="76791"/>
                    <a:pt x="1208734" y="75188"/>
                    <a:pt x="1213065" y="71982"/>
                  </a:cubicBezTo>
                  <a:lnTo>
                    <a:pt x="1213065" y="81190"/>
                  </a:lnTo>
                  <a:cubicBezTo>
                    <a:pt x="1208734" y="83782"/>
                    <a:pt x="1203515" y="85078"/>
                    <a:pt x="1197410" y="85078"/>
                  </a:cubicBezTo>
                  <a:cubicBezTo>
                    <a:pt x="1189225" y="85078"/>
                    <a:pt x="1182642" y="82452"/>
                    <a:pt x="1177663" y="77200"/>
                  </a:cubicBezTo>
                  <a:cubicBezTo>
                    <a:pt x="1172683" y="71947"/>
                    <a:pt x="1170193" y="65143"/>
                    <a:pt x="1170193" y="56787"/>
                  </a:cubicBezTo>
                  <a:cubicBezTo>
                    <a:pt x="1170193" y="47510"/>
                    <a:pt x="1172879" y="40032"/>
                    <a:pt x="1178251" y="34354"/>
                  </a:cubicBezTo>
                  <a:cubicBezTo>
                    <a:pt x="1183623" y="28675"/>
                    <a:pt x="1190811" y="25836"/>
                    <a:pt x="1199815" y="25836"/>
                  </a:cubicBezTo>
                  <a:close/>
                  <a:moveTo>
                    <a:pt x="555082" y="25836"/>
                  </a:moveTo>
                  <a:cubicBezTo>
                    <a:pt x="561289" y="25836"/>
                    <a:pt x="566013" y="27822"/>
                    <a:pt x="569253" y="31796"/>
                  </a:cubicBezTo>
                  <a:cubicBezTo>
                    <a:pt x="572493" y="35769"/>
                    <a:pt x="574113" y="41559"/>
                    <a:pt x="574113" y="49164"/>
                  </a:cubicBezTo>
                  <a:lnTo>
                    <a:pt x="574113" y="83748"/>
                  </a:lnTo>
                  <a:lnTo>
                    <a:pt x="564137" y="83748"/>
                  </a:lnTo>
                  <a:lnTo>
                    <a:pt x="564137" y="51569"/>
                  </a:lnTo>
                  <a:cubicBezTo>
                    <a:pt x="564137" y="39939"/>
                    <a:pt x="559891" y="34123"/>
                    <a:pt x="551399" y="34123"/>
                  </a:cubicBezTo>
                  <a:cubicBezTo>
                    <a:pt x="546999" y="34123"/>
                    <a:pt x="543383" y="35760"/>
                    <a:pt x="540553" y="39035"/>
                  </a:cubicBezTo>
                  <a:cubicBezTo>
                    <a:pt x="537722" y="42309"/>
                    <a:pt x="536306" y="46453"/>
                    <a:pt x="536306" y="51466"/>
                  </a:cubicBezTo>
                  <a:lnTo>
                    <a:pt x="536306" y="83748"/>
                  </a:lnTo>
                  <a:lnTo>
                    <a:pt x="526279" y="83748"/>
                  </a:lnTo>
                  <a:lnTo>
                    <a:pt x="526279" y="27166"/>
                  </a:lnTo>
                  <a:lnTo>
                    <a:pt x="536306" y="27166"/>
                  </a:lnTo>
                  <a:lnTo>
                    <a:pt x="536306" y="36528"/>
                  </a:lnTo>
                  <a:lnTo>
                    <a:pt x="536511" y="36528"/>
                  </a:lnTo>
                  <a:cubicBezTo>
                    <a:pt x="540774" y="29400"/>
                    <a:pt x="546965" y="25836"/>
                    <a:pt x="555082" y="25836"/>
                  </a:cubicBezTo>
                  <a:close/>
                  <a:moveTo>
                    <a:pt x="472589" y="25836"/>
                  </a:moveTo>
                  <a:cubicBezTo>
                    <a:pt x="479990" y="25836"/>
                    <a:pt x="485771" y="28214"/>
                    <a:pt x="489933" y="32972"/>
                  </a:cubicBezTo>
                  <a:cubicBezTo>
                    <a:pt x="494094" y="37730"/>
                    <a:pt x="496174" y="44389"/>
                    <a:pt x="496174" y="52950"/>
                  </a:cubicBezTo>
                  <a:lnTo>
                    <a:pt x="496174" y="58015"/>
                  </a:lnTo>
                  <a:lnTo>
                    <a:pt x="456576" y="58015"/>
                  </a:lnTo>
                  <a:cubicBezTo>
                    <a:pt x="456747" y="64052"/>
                    <a:pt x="458401" y="68716"/>
                    <a:pt x="461539" y="72007"/>
                  </a:cubicBezTo>
                  <a:cubicBezTo>
                    <a:pt x="464677" y="75298"/>
                    <a:pt x="469059" y="76944"/>
                    <a:pt x="474687" y="76944"/>
                  </a:cubicBezTo>
                  <a:cubicBezTo>
                    <a:pt x="481031" y="76944"/>
                    <a:pt x="486846" y="74915"/>
                    <a:pt x="492132" y="70856"/>
                  </a:cubicBezTo>
                  <a:lnTo>
                    <a:pt x="492132" y="79809"/>
                  </a:lnTo>
                  <a:cubicBezTo>
                    <a:pt x="487153" y="83322"/>
                    <a:pt x="480553" y="85078"/>
                    <a:pt x="472334" y="85078"/>
                  </a:cubicBezTo>
                  <a:cubicBezTo>
                    <a:pt x="464148" y="85078"/>
                    <a:pt x="457762" y="82486"/>
                    <a:pt x="453174" y="77302"/>
                  </a:cubicBezTo>
                  <a:cubicBezTo>
                    <a:pt x="448587" y="72118"/>
                    <a:pt x="446293" y="64921"/>
                    <a:pt x="446293" y="55713"/>
                  </a:cubicBezTo>
                  <a:cubicBezTo>
                    <a:pt x="446293" y="47050"/>
                    <a:pt x="448809" y="39904"/>
                    <a:pt x="453839" y="34277"/>
                  </a:cubicBezTo>
                  <a:cubicBezTo>
                    <a:pt x="458870" y="28649"/>
                    <a:pt x="465120" y="25836"/>
                    <a:pt x="472589" y="25836"/>
                  </a:cubicBezTo>
                  <a:close/>
                  <a:moveTo>
                    <a:pt x="250282" y="25836"/>
                  </a:moveTo>
                  <a:cubicBezTo>
                    <a:pt x="256489" y="25836"/>
                    <a:pt x="261213" y="27822"/>
                    <a:pt x="264453" y="31796"/>
                  </a:cubicBezTo>
                  <a:cubicBezTo>
                    <a:pt x="267693" y="35769"/>
                    <a:pt x="269313" y="41559"/>
                    <a:pt x="269313" y="49164"/>
                  </a:cubicBezTo>
                  <a:lnTo>
                    <a:pt x="269313" y="83748"/>
                  </a:lnTo>
                  <a:lnTo>
                    <a:pt x="259337" y="83748"/>
                  </a:lnTo>
                  <a:lnTo>
                    <a:pt x="259337" y="51569"/>
                  </a:lnTo>
                  <a:cubicBezTo>
                    <a:pt x="259337" y="39939"/>
                    <a:pt x="255091" y="34123"/>
                    <a:pt x="246599" y="34123"/>
                  </a:cubicBezTo>
                  <a:cubicBezTo>
                    <a:pt x="242199" y="34123"/>
                    <a:pt x="238584" y="35760"/>
                    <a:pt x="235753" y="39035"/>
                  </a:cubicBezTo>
                  <a:cubicBezTo>
                    <a:pt x="232922" y="42309"/>
                    <a:pt x="231506" y="46453"/>
                    <a:pt x="231506" y="51466"/>
                  </a:cubicBezTo>
                  <a:lnTo>
                    <a:pt x="231506" y="83748"/>
                  </a:lnTo>
                  <a:lnTo>
                    <a:pt x="221479" y="83748"/>
                  </a:lnTo>
                  <a:lnTo>
                    <a:pt x="221479" y="27166"/>
                  </a:lnTo>
                  <a:lnTo>
                    <a:pt x="231506" y="27166"/>
                  </a:lnTo>
                  <a:lnTo>
                    <a:pt x="231506" y="36528"/>
                  </a:lnTo>
                  <a:lnTo>
                    <a:pt x="231711" y="36528"/>
                  </a:lnTo>
                  <a:cubicBezTo>
                    <a:pt x="235974" y="29400"/>
                    <a:pt x="242165" y="25836"/>
                    <a:pt x="250282" y="25836"/>
                  </a:cubicBezTo>
                  <a:close/>
                  <a:moveTo>
                    <a:pt x="177314" y="25836"/>
                  </a:moveTo>
                  <a:cubicBezTo>
                    <a:pt x="184715" y="25836"/>
                    <a:pt x="190497" y="28214"/>
                    <a:pt x="194658" y="32972"/>
                  </a:cubicBezTo>
                  <a:cubicBezTo>
                    <a:pt x="198819" y="37730"/>
                    <a:pt x="200899" y="44389"/>
                    <a:pt x="200899" y="52950"/>
                  </a:cubicBezTo>
                  <a:lnTo>
                    <a:pt x="200899" y="58015"/>
                  </a:lnTo>
                  <a:lnTo>
                    <a:pt x="161301" y="58015"/>
                  </a:lnTo>
                  <a:cubicBezTo>
                    <a:pt x="161472" y="64052"/>
                    <a:pt x="163126" y="68716"/>
                    <a:pt x="166264" y="72007"/>
                  </a:cubicBezTo>
                  <a:cubicBezTo>
                    <a:pt x="169402" y="75298"/>
                    <a:pt x="173784" y="76944"/>
                    <a:pt x="179412" y="76944"/>
                  </a:cubicBezTo>
                  <a:cubicBezTo>
                    <a:pt x="185756" y="76944"/>
                    <a:pt x="191571" y="74915"/>
                    <a:pt x="196857" y="70856"/>
                  </a:cubicBezTo>
                  <a:lnTo>
                    <a:pt x="196857" y="79809"/>
                  </a:lnTo>
                  <a:cubicBezTo>
                    <a:pt x="191878" y="83322"/>
                    <a:pt x="185278" y="85078"/>
                    <a:pt x="177059" y="85078"/>
                  </a:cubicBezTo>
                  <a:cubicBezTo>
                    <a:pt x="168873" y="85078"/>
                    <a:pt x="162487" y="82486"/>
                    <a:pt x="157899" y="77302"/>
                  </a:cubicBezTo>
                  <a:cubicBezTo>
                    <a:pt x="153312" y="72118"/>
                    <a:pt x="151018" y="64921"/>
                    <a:pt x="151018" y="55713"/>
                  </a:cubicBezTo>
                  <a:cubicBezTo>
                    <a:pt x="151018" y="47050"/>
                    <a:pt x="153534" y="39904"/>
                    <a:pt x="158564" y="34277"/>
                  </a:cubicBezTo>
                  <a:cubicBezTo>
                    <a:pt x="163595" y="28649"/>
                    <a:pt x="169845" y="25836"/>
                    <a:pt x="177314" y="25836"/>
                  </a:cubicBezTo>
                  <a:close/>
                  <a:moveTo>
                    <a:pt x="839553" y="14632"/>
                  </a:moveTo>
                  <a:cubicBezTo>
                    <a:pt x="839178" y="17019"/>
                    <a:pt x="838751" y="18861"/>
                    <a:pt x="838274" y="20157"/>
                  </a:cubicBezTo>
                  <a:lnTo>
                    <a:pt x="826405" y="53104"/>
                  </a:lnTo>
                  <a:lnTo>
                    <a:pt x="853008" y="53104"/>
                  </a:lnTo>
                  <a:lnTo>
                    <a:pt x="841037" y="20157"/>
                  </a:lnTo>
                  <a:cubicBezTo>
                    <a:pt x="840661" y="19099"/>
                    <a:pt x="840252" y="17258"/>
                    <a:pt x="839809" y="14632"/>
                  </a:cubicBezTo>
                  <a:close/>
                  <a:moveTo>
                    <a:pt x="2044326" y="10385"/>
                  </a:moveTo>
                  <a:lnTo>
                    <a:pt x="2044326" y="27166"/>
                  </a:lnTo>
                  <a:lnTo>
                    <a:pt x="2058395" y="27166"/>
                  </a:lnTo>
                  <a:lnTo>
                    <a:pt x="2058395" y="35454"/>
                  </a:lnTo>
                  <a:lnTo>
                    <a:pt x="2044326" y="35454"/>
                  </a:lnTo>
                  <a:lnTo>
                    <a:pt x="2044326" y="66354"/>
                  </a:lnTo>
                  <a:cubicBezTo>
                    <a:pt x="2044326" y="70072"/>
                    <a:pt x="2044957" y="72732"/>
                    <a:pt x="2046219" y="74335"/>
                  </a:cubicBezTo>
                  <a:cubicBezTo>
                    <a:pt x="2047481" y="75938"/>
                    <a:pt x="2049578" y="76739"/>
                    <a:pt x="2052512" y="76739"/>
                  </a:cubicBezTo>
                  <a:cubicBezTo>
                    <a:pt x="2054763" y="76739"/>
                    <a:pt x="2056724" y="76108"/>
                    <a:pt x="2058395" y="74846"/>
                  </a:cubicBezTo>
                  <a:lnTo>
                    <a:pt x="2058395" y="83185"/>
                  </a:lnTo>
                  <a:cubicBezTo>
                    <a:pt x="2056212" y="84379"/>
                    <a:pt x="2053262" y="84976"/>
                    <a:pt x="2049544" y="84976"/>
                  </a:cubicBezTo>
                  <a:cubicBezTo>
                    <a:pt x="2039415" y="84976"/>
                    <a:pt x="2034350" y="79366"/>
                    <a:pt x="2034350" y="68145"/>
                  </a:cubicBezTo>
                  <a:lnTo>
                    <a:pt x="2034350" y="35454"/>
                  </a:lnTo>
                  <a:lnTo>
                    <a:pt x="2024630" y="35454"/>
                  </a:lnTo>
                  <a:lnTo>
                    <a:pt x="2024630" y="27166"/>
                  </a:lnTo>
                  <a:lnTo>
                    <a:pt x="2034350" y="27166"/>
                  </a:lnTo>
                  <a:lnTo>
                    <a:pt x="2034350" y="13557"/>
                  </a:lnTo>
                  <a:close/>
                  <a:moveTo>
                    <a:pt x="1329951" y="10385"/>
                  </a:moveTo>
                  <a:lnTo>
                    <a:pt x="1329951" y="27166"/>
                  </a:lnTo>
                  <a:lnTo>
                    <a:pt x="1344020" y="27166"/>
                  </a:lnTo>
                  <a:lnTo>
                    <a:pt x="1344020" y="35454"/>
                  </a:lnTo>
                  <a:lnTo>
                    <a:pt x="1329951" y="35454"/>
                  </a:lnTo>
                  <a:lnTo>
                    <a:pt x="1329951" y="66354"/>
                  </a:lnTo>
                  <a:cubicBezTo>
                    <a:pt x="1329951" y="70072"/>
                    <a:pt x="1330582" y="72732"/>
                    <a:pt x="1331844" y="74335"/>
                  </a:cubicBezTo>
                  <a:cubicBezTo>
                    <a:pt x="1333106" y="75938"/>
                    <a:pt x="1335204" y="76739"/>
                    <a:pt x="1338137" y="76739"/>
                  </a:cubicBezTo>
                  <a:cubicBezTo>
                    <a:pt x="1340388" y="76739"/>
                    <a:pt x="1342349" y="76108"/>
                    <a:pt x="1344020" y="74846"/>
                  </a:cubicBezTo>
                  <a:lnTo>
                    <a:pt x="1344020" y="83185"/>
                  </a:lnTo>
                  <a:cubicBezTo>
                    <a:pt x="1341837" y="84379"/>
                    <a:pt x="1338887" y="84976"/>
                    <a:pt x="1335169" y="84976"/>
                  </a:cubicBezTo>
                  <a:cubicBezTo>
                    <a:pt x="1325040" y="84976"/>
                    <a:pt x="1319975" y="79366"/>
                    <a:pt x="1319975" y="68145"/>
                  </a:cubicBezTo>
                  <a:lnTo>
                    <a:pt x="1319975" y="35454"/>
                  </a:lnTo>
                  <a:lnTo>
                    <a:pt x="1310255" y="35454"/>
                  </a:lnTo>
                  <a:lnTo>
                    <a:pt x="1310255" y="27166"/>
                  </a:lnTo>
                  <a:lnTo>
                    <a:pt x="1319975" y="27166"/>
                  </a:lnTo>
                  <a:lnTo>
                    <a:pt x="1319975" y="13557"/>
                  </a:lnTo>
                  <a:close/>
                  <a:moveTo>
                    <a:pt x="1956308" y="4502"/>
                  </a:moveTo>
                  <a:lnTo>
                    <a:pt x="1966540" y="4502"/>
                  </a:lnTo>
                  <a:lnTo>
                    <a:pt x="1966540" y="74693"/>
                  </a:lnTo>
                  <a:lnTo>
                    <a:pt x="1998106" y="74693"/>
                  </a:lnTo>
                  <a:lnTo>
                    <a:pt x="1998106" y="83748"/>
                  </a:lnTo>
                  <a:lnTo>
                    <a:pt x="1956308" y="83748"/>
                  </a:lnTo>
                  <a:close/>
                  <a:moveTo>
                    <a:pt x="1614901" y="4502"/>
                  </a:moveTo>
                  <a:lnTo>
                    <a:pt x="1670819" y="4502"/>
                  </a:lnTo>
                  <a:lnTo>
                    <a:pt x="1670819" y="13608"/>
                  </a:lnTo>
                  <a:lnTo>
                    <a:pt x="1647950" y="13608"/>
                  </a:lnTo>
                  <a:lnTo>
                    <a:pt x="1647950" y="83748"/>
                  </a:lnTo>
                  <a:lnTo>
                    <a:pt x="1637667" y="83748"/>
                  </a:lnTo>
                  <a:lnTo>
                    <a:pt x="1637667" y="13608"/>
                  </a:lnTo>
                  <a:lnTo>
                    <a:pt x="1614901" y="13608"/>
                  </a:lnTo>
                  <a:close/>
                  <a:moveTo>
                    <a:pt x="946658" y="4502"/>
                  </a:moveTo>
                  <a:lnTo>
                    <a:pt x="987484" y="4502"/>
                  </a:lnTo>
                  <a:lnTo>
                    <a:pt x="987484" y="13608"/>
                  </a:lnTo>
                  <a:lnTo>
                    <a:pt x="956890" y="13608"/>
                  </a:lnTo>
                  <a:lnTo>
                    <a:pt x="956890" y="38984"/>
                  </a:lnTo>
                  <a:lnTo>
                    <a:pt x="985233" y="38984"/>
                  </a:lnTo>
                  <a:lnTo>
                    <a:pt x="985233" y="48039"/>
                  </a:lnTo>
                  <a:lnTo>
                    <a:pt x="956890" y="48039"/>
                  </a:lnTo>
                  <a:lnTo>
                    <a:pt x="956890" y="74693"/>
                  </a:lnTo>
                  <a:lnTo>
                    <a:pt x="989274" y="74693"/>
                  </a:lnTo>
                  <a:lnTo>
                    <a:pt x="989274" y="83748"/>
                  </a:lnTo>
                  <a:lnTo>
                    <a:pt x="946658" y="83748"/>
                  </a:lnTo>
                  <a:close/>
                  <a:moveTo>
                    <a:pt x="834437" y="4502"/>
                  </a:moveTo>
                  <a:lnTo>
                    <a:pt x="845385" y="4502"/>
                  </a:lnTo>
                  <a:lnTo>
                    <a:pt x="875569" y="83748"/>
                  </a:lnTo>
                  <a:lnTo>
                    <a:pt x="864263" y="83748"/>
                  </a:lnTo>
                  <a:lnTo>
                    <a:pt x="856180" y="62057"/>
                  </a:lnTo>
                  <a:lnTo>
                    <a:pt x="823182" y="62057"/>
                  </a:lnTo>
                  <a:lnTo>
                    <a:pt x="815559" y="83748"/>
                  </a:lnTo>
                  <a:lnTo>
                    <a:pt x="804253" y="83748"/>
                  </a:lnTo>
                  <a:close/>
                  <a:moveTo>
                    <a:pt x="738601" y="4502"/>
                  </a:moveTo>
                  <a:lnTo>
                    <a:pt x="794519" y="4502"/>
                  </a:lnTo>
                  <a:lnTo>
                    <a:pt x="794519" y="13608"/>
                  </a:lnTo>
                  <a:lnTo>
                    <a:pt x="771650" y="13608"/>
                  </a:lnTo>
                  <a:lnTo>
                    <a:pt x="771650" y="83748"/>
                  </a:lnTo>
                  <a:lnTo>
                    <a:pt x="761367" y="83748"/>
                  </a:lnTo>
                  <a:lnTo>
                    <a:pt x="761367" y="13608"/>
                  </a:lnTo>
                  <a:lnTo>
                    <a:pt x="738601" y="13608"/>
                  </a:lnTo>
                  <a:close/>
                  <a:moveTo>
                    <a:pt x="687655" y="3172"/>
                  </a:moveTo>
                  <a:cubicBezTo>
                    <a:pt x="696216" y="3172"/>
                    <a:pt x="703464" y="4536"/>
                    <a:pt x="709398" y="7265"/>
                  </a:cubicBezTo>
                  <a:lnTo>
                    <a:pt x="709398" y="18315"/>
                  </a:lnTo>
                  <a:cubicBezTo>
                    <a:pt x="703054" y="14325"/>
                    <a:pt x="695500" y="12329"/>
                    <a:pt x="686734" y="12329"/>
                  </a:cubicBezTo>
                  <a:cubicBezTo>
                    <a:pt x="678105" y="12329"/>
                    <a:pt x="670994" y="15280"/>
                    <a:pt x="665401" y="21180"/>
                  </a:cubicBezTo>
                  <a:cubicBezTo>
                    <a:pt x="659807" y="27080"/>
                    <a:pt x="657011" y="34857"/>
                    <a:pt x="657011" y="44509"/>
                  </a:cubicBezTo>
                  <a:cubicBezTo>
                    <a:pt x="657011" y="54434"/>
                    <a:pt x="659586" y="62159"/>
                    <a:pt x="664736" y="67684"/>
                  </a:cubicBezTo>
                  <a:cubicBezTo>
                    <a:pt x="669886" y="73209"/>
                    <a:pt x="676844" y="75972"/>
                    <a:pt x="685609" y="75972"/>
                  </a:cubicBezTo>
                  <a:cubicBezTo>
                    <a:pt x="691646" y="75972"/>
                    <a:pt x="696779" y="74812"/>
                    <a:pt x="701008" y="72493"/>
                  </a:cubicBezTo>
                  <a:lnTo>
                    <a:pt x="701008" y="51057"/>
                  </a:lnTo>
                  <a:lnTo>
                    <a:pt x="683818" y="51057"/>
                  </a:lnTo>
                  <a:lnTo>
                    <a:pt x="683818" y="42002"/>
                  </a:lnTo>
                  <a:lnTo>
                    <a:pt x="711291" y="42002"/>
                  </a:lnTo>
                  <a:lnTo>
                    <a:pt x="711291" y="78325"/>
                  </a:lnTo>
                  <a:cubicBezTo>
                    <a:pt x="703378" y="82827"/>
                    <a:pt x="694442" y="85078"/>
                    <a:pt x="684483" y="85078"/>
                  </a:cubicBezTo>
                  <a:cubicBezTo>
                    <a:pt x="673024" y="85078"/>
                    <a:pt x="663789" y="81455"/>
                    <a:pt x="656780" y="74207"/>
                  </a:cubicBezTo>
                  <a:cubicBezTo>
                    <a:pt x="649772" y="66959"/>
                    <a:pt x="646267" y="57282"/>
                    <a:pt x="646267" y="45174"/>
                  </a:cubicBezTo>
                  <a:cubicBezTo>
                    <a:pt x="646267" y="32930"/>
                    <a:pt x="650138" y="22868"/>
                    <a:pt x="657880" y="14990"/>
                  </a:cubicBezTo>
                  <a:cubicBezTo>
                    <a:pt x="665623" y="7111"/>
                    <a:pt x="675548" y="3172"/>
                    <a:pt x="687655" y="3172"/>
                  </a:cubicBezTo>
                  <a:close/>
                  <a:moveTo>
                    <a:pt x="27984" y="3172"/>
                  </a:moveTo>
                  <a:cubicBezTo>
                    <a:pt x="35862" y="3172"/>
                    <a:pt x="41644" y="4127"/>
                    <a:pt x="45327" y="6037"/>
                  </a:cubicBezTo>
                  <a:lnTo>
                    <a:pt x="45327" y="17190"/>
                  </a:lnTo>
                  <a:cubicBezTo>
                    <a:pt x="40552" y="13881"/>
                    <a:pt x="34515" y="12227"/>
                    <a:pt x="27216" y="12227"/>
                  </a:cubicBezTo>
                  <a:cubicBezTo>
                    <a:pt x="22373" y="12227"/>
                    <a:pt x="18426" y="13242"/>
                    <a:pt x="15373" y="15271"/>
                  </a:cubicBezTo>
                  <a:cubicBezTo>
                    <a:pt x="12320" y="17300"/>
                    <a:pt x="10794" y="20123"/>
                    <a:pt x="10794" y="23738"/>
                  </a:cubicBezTo>
                  <a:cubicBezTo>
                    <a:pt x="10794" y="26944"/>
                    <a:pt x="11852" y="29553"/>
                    <a:pt x="13966" y="31565"/>
                  </a:cubicBezTo>
                  <a:cubicBezTo>
                    <a:pt x="16081" y="33578"/>
                    <a:pt x="20668" y="36323"/>
                    <a:pt x="27728" y="39802"/>
                  </a:cubicBezTo>
                  <a:cubicBezTo>
                    <a:pt x="35504" y="43520"/>
                    <a:pt x="40944" y="47237"/>
                    <a:pt x="44048" y="50955"/>
                  </a:cubicBezTo>
                  <a:cubicBezTo>
                    <a:pt x="47152" y="54673"/>
                    <a:pt x="48704" y="58851"/>
                    <a:pt x="48704" y="63489"/>
                  </a:cubicBezTo>
                  <a:cubicBezTo>
                    <a:pt x="48704" y="70447"/>
                    <a:pt x="46180" y="75784"/>
                    <a:pt x="41132" y="79502"/>
                  </a:cubicBezTo>
                  <a:cubicBezTo>
                    <a:pt x="36084" y="83220"/>
                    <a:pt x="29075" y="85078"/>
                    <a:pt x="20105" y="85078"/>
                  </a:cubicBezTo>
                  <a:cubicBezTo>
                    <a:pt x="16968" y="85078"/>
                    <a:pt x="13310" y="84644"/>
                    <a:pt x="9132" y="83774"/>
                  </a:cubicBezTo>
                  <a:cubicBezTo>
                    <a:pt x="4953" y="82904"/>
                    <a:pt x="1909" y="81821"/>
                    <a:pt x="0" y="80525"/>
                  </a:cubicBezTo>
                  <a:lnTo>
                    <a:pt x="0" y="68861"/>
                  </a:lnTo>
                  <a:cubicBezTo>
                    <a:pt x="2421" y="70975"/>
                    <a:pt x="5661" y="72715"/>
                    <a:pt x="9720" y="74079"/>
                  </a:cubicBezTo>
                  <a:cubicBezTo>
                    <a:pt x="13779" y="75443"/>
                    <a:pt x="17633" y="76125"/>
                    <a:pt x="21282" y="76125"/>
                  </a:cubicBezTo>
                  <a:cubicBezTo>
                    <a:pt x="32401" y="76125"/>
                    <a:pt x="37960" y="72169"/>
                    <a:pt x="37960" y="64256"/>
                  </a:cubicBezTo>
                  <a:cubicBezTo>
                    <a:pt x="37960" y="62039"/>
                    <a:pt x="37363" y="60044"/>
                    <a:pt x="36169" y="58271"/>
                  </a:cubicBezTo>
                  <a:cubicBezTo>
                    <a:pt x="34976" y="56497"/>
                    <a:pt x="33339" y="54928"/>
                    <a:pt x="31258" y="53564"/>
                  </a:cubicBezTo>
                  <a:cubicBezTo>
                    <a:pt x="29178" y="52200"/>
                    <a:pt x="25272" y="50102"/>
                    <a:pt x="19543" y="47271"/>
                  </a:cubicBezTo>
                  <a:cubicBezTo>
                    <a:pt x="11596" y="43315"/>
                    <a:pt x="6360" y="39640"/>
                    <a:pt x="3837" y="36246"/>
                  </a:cubicBezTo>
                  <a:cubicBezTo>
                    <a:pt x="1313" y="32853"/>
                    <a:pt x="51" y="28973"/>
                    <a:pt x="51" y="24608"/>
                  </a:cubicBezTo>
                  <a:cubicBezTo>
                    <a:pt x="51" y="18025"/>
                    <a:pt x="2694" y="12807"/>
                    <a:pt x="7980" y="8953"/>
                  </a:cubicBezTo>
                  <a:cubicBezTo>
                    <a:pt x="13267" y="5099"/>
                    <a:pt x="19935" y="3172"/>
                    <a:pt x="27984" y="3172"/>
                  </a:cubicBezTo>
                  <a:close/>
                  <a:moveTo>
                    <a:pt x="1379069" y="921"/>
                  </a:moveTo>
                  <a:cubicBezTo>
                    <a:pt x="1380877" y="921"/>
                    <a:pt x="1382403" y="1518"/>
                    <a:pt x="1383648" y="2711"/>
                  </a:cubicBezTo>
                  <a:cubicBezTo>
                    <a:pt x="1384893" y="3905"/>
                    <a:pt x="1385515" y="5406"/>
                    <a:pt x="1385515" y="7213"/>
                  </a:cubicBezTo>
                  <a:cubicBezTo>
                    <a:pt x="1385515" y="8987"/>
                    <a:pt x="1384893" y="10462"/>
                    <a:pt x="1383648" y="11639"/>
                  </a:cubicBezTo>
                  <a:cubicBezTo>
                    <a:pt x="1382403" y="12815"/>
                    <a:pt x="1380877" y="13404"/>
                    <a:pt x="1379069" y="13404"/>
                  </a:cubicBezTo>
                  <a:cubicBezTo>
                    <a:pt x="1377261" y="13404"/>
                    <a:pt x="1375761" y="12815"/>
                    <a:pt x="1374567" y="11639"/>
                  </a:cubicBezTo>
                  <a:cubicBezTo>
                    <a:pt x="1373373" y="10462"/>
                    <a:pt x="1372776" y="8987"/>
                    <a:pt x="1372776" y="7213"/>
                  </a:cubicBezTo>
                  <a:cubicBezTo>
                    <a:pt x="1372776" y="5440"/>
                    <a:pt x="1373382" y="3948"/>
                    <a:pt x="1374593" y="2737"/>
                  </a:cubicBezTo>
                  <a:cubicBezTo>
                    <a:pt x="1375803" y="1526"/>
                    <a:pt x="1377296" y="921"/>
                    <a:pt x="1379069" y="921"/>
                  </a:cubicBezTo>
                  <a:close/>
                  <a:moveTo>
                    <a:pt x="2117940" y="0"/>
                  </a:moveTo>
                  <a:lnTo>
                    <a:pt x="2127967" y="0"/>
                  </a:lnTo>
                  <a:lnTo>
                    <a:pt x="2127967" y="83748"/>
                  </a:lnTo>
                  <a:lnTo>
                    <a:pt x="2117940" y="83748"/>
                  </a:lnTo>
                  <a:lnTo>
                    <a:pt x="2117940" y="74335"/>
                  </a:lnTo>
                  <a:lnTo>
                    <a:pt x="2117735" y="74335"/>
                  </a:lnTo>
                  <a:cubicBezTo>
                    <a:pt x="2113609" y="81497"/>
                    <a:pt x="2107197" y="85078"/>
                    <a:pt x="2098499" y="85078"/>
                  </a:cubicBezTo>
                  <a:cubicBezTo>
                    <a:pt x="2091337" y="85078"/>
                    <a:pt x="2085641" y="82529"/>
                    <a:pt x="2081412" y="77430"/>
                  </a:cubicBezTo>
                  <a:cubicBezTo>
                    <a:pt x="2077183" y="72331"/>
                    <a:pt x="2075068" y="65450"/>
                    <a:pt x="2075068" y="56787"/>
                  </a:cubicBezTo>
                  <a:cubicBezTo>
                    <a:pt x="2075068" y="47442"/>
                    <a:pt x="2077456" y="39947"/>
                    <a:pt x="2082231" y="34302"/>
                  </a:cubicBezTo>
                  <a:cubicBezTo>
                    <a:pt x="2087006" y="28658"/>
                    <a:pt x="2093247" y="25836"/>
                    <a:pt x="2100955" y="25836"/>
                  </a:cubicBezTo>
                  <a:cubicBezTo>
                    <a:pt x="2108663" y="25836"/>
                    <a:pt x="2114257" y="28837"/>
                    <a:pt x="2117735" y="34840"/>
                  </a:cubicBezTo>
                  <a:lnTo>
                    <a:pt x="2117940" y="34840"/>
                  </a:lnTo>
                  <a:close/>
                  <a:moveTo>
                    <a:pt x="1831204" y="0"/>
                  </a:moveTo>
                  <a:lnTo>
                    <a:pt x="1841231" y="0"/>
                  </a:lnTo>
                  <a:lnTo>
                    <a:pt x="1841231" y="36477"/>
                  </a:lnTo>
                  <a:lnTo>
                    <a:pt x="1841436" y="36477"/>
                  </a:lnTo>
                  <a:cubicBezTo>
                    <a:pt x="1845768" y="29383"/>
                    <a:pt x="1851924" y="25836"/>
                    <a:pt x="1859905" y="25836"/>
                  </a:cubicBezTo>
                  <a:cubicBezTo>
                    <a:pt x="1872626" y="25836"/>
                    <a:pt x="1878987" y="33527"/>
                    <a:pt x="1878987" y="48909"/>
                  </a:cubicBezTo>
                  <a:lnTo>
                    <a:pt x="1878987" y="83748"/>
                  </a:lnTo>
                  <a:lnTo>
                    <a:pt x="1869011" y="83748"/>
                  </a:lnTo>
                  <a:lnTo>
                    <a:pt x="1869011" y="51211"/>
                  </a:lnTo>
                  <a:cubicBezTo>
                    <a:pt x="1869011" y="39819"/>
                    <a:pt x="1864782" y="34123"/>
                    <a:pt x="1856324" y="34123"/>
                  </a:cubicBezTo>
                  <a:cubicBezTo>
                    <a:pt x="1851992" y="34123"/>
                    <a:pt x="1848394" y="35786"/>
                    <a:pt x="1845529" y="39111"/>
                  </a:cubicBezTo>
                  <a:cubicBezTo>
                    <a:pt x="1842664" y="42437"/>
                    <a:pt x="1841231" y="46623"/>
                    <a:pt x="1841231" y="51671"/>
                  </a:cubicBezTo>
                  <a:lnTo>
                    <a:pt x="1841231" y="83748"/>
                  </a:lnTo>
                  <a:lnTo>
                    <a:pt x="1831204" y="83748"/>
                  </a:lnTo>
                  <a:close/>
                  <a:moveTo>
                    <a:pt x="1060665" y="0"/>
                  </a:moveTo>
                  <a:lnTo>
                    <a:pt x="1070692" y="0"/>
                  </a:lnTo>
                  <a:lnTo>
                    <a:pt x="1070692" y="83748"/>
                  </a:lnTo>
                  <a:lnTo>
                    <a:pt x="1060665" y="83748"/>
                  </a:lnTo>
                  <a:lnTo>
                    <a:pt x="1060665" y="74335"/>
                  </a:lnTo>
                  <a:lnTo>
                    <a:pt x="1060461" y="74335"/>
                  </a:lnTo>
                  <a:cubicBezTo>
                    <a:pt x="1056334" y="81497"/>
                    <a:pt x="1049922" y="85078"/>
                    <a:pt x="1041224" y="85078"/>
                  </a:cubicBezTo>
                  <a:cubicBezTo>
                    <a:pt x="1034062" y="85078"/>
                    <a:pt x="1028366" y="82529"/>
                    <a:pt x="1024137" y="77430"/>
                  </a:cubicBezTo>
                  <a:cubicBezTo>
                    <a:pt x="1019908" y="72331"/>
                    <a:pt x="1017793" y="65450"/>
                    <a:pt x="1017793" y="56787"/>
                  </a:cubicBezTo>
                  <a:cubicBezTo>
                    <a:pt x="1017793" y="47442"/>
                    <a:pt x="1020181" y="39947"/>
                    <a:pt x="1024956" y="34302"/>
                  </a:cubicBezTo>
                  <a:cubicBezTo>
                    <a:pt x="1029731" y="28658"/>
                    <a:pt x="1035972" y="25836"/>
                    <a:pt x="1043680" y="25836"/>
                  </a:cubicBezTo>
                  <a:cubicBezTo>
                    <a:pt x="1051388" y="25836"/>
                    <a:pt x="1056982" y="28837"/>
                    <a:pt x="1060461" y="34840"/>
                  </a:cubicBezTo>
                  <a:lnTo>
                    <a:pt x="1060665" y="34840"/>
                  </a:lnTo>
                  <a:close/>
                  <a:moveTo>
                    <a:pt x="364354" y="0"/>
                  </a:moveTo>
                  <a:lnTo>
                    <a:pt x="374381" y="0"/>
                  </a:lnTo>
                  <a:lnTo>
                    <a:pt x="374381" y="36477"/>
                  </a:lnTo>
                  <a:lnTo>
                    <a:pt x="374586" y="36477"/>
                  </a:lnTo>
                  <a:cubicBezTo>
                    <a:pt x="378918" y="29383"/>
                    <a:pt x="385074" y="25836"/>
                    <a:pt x="393055" y="25836"/>
                  </a:cubicBezTo>
                  <a:cubicBezTo>
                    <a:pt x="405776" y="25836"/>
                    <a:pt x="412137" y="33527"/>
                    <a:pt x="412137" y="48909"/>
                  </a:cubicBezTo>
                  <a:lnTo>
                    <a:pt x="412137" y="83748"/>
                  </a:lnTo>
                  <a:lnTo>
                    <a:pt x="402161" y="83748"/>
                  </a:lnTo>
                  <a:lnTo>
                    <a:pt x="402161" y="51211"/>
                  </a:lnTo>
                  <a:cubicBezTo>
                    <a:pt x="402161" y="39819"/>
                    <a:pt x="397932" y="34123"/>
                    <a:pt x="389474" y="34123"/>
                  </a:cubicBezTo>
                  <a:cubicBezTo>
                    <a:pt x="385142" y="34123"/>
                    <a:pt x="381544" y="35786"/>
                    <a:pt x="378679" y="39111"/>
                  </a:cubicBezTo>
                  <a:cubicBezTo>
                    <a:pt x="375814" y="42437"/>
                    <a:pt x="374381" y="46623"/>
                    <a:pt x="374381" y="51671"/>
                  </a:cubicBezTo>
                  <a:lnTo>
                    <a:pt x="374381" y="83748"/>
                  </a:lnTo>
                  <a:lnTo>
                    <a:pt x="364354" y="83748"/>
                  </a:lnTo>
                  <a:close/>
                  <a:moveTo>
                    <a:pt x="69079" y="0"/>
                  </a:moveTo>
                  <a:lnTo>
                    <a:pt x="79106" y="0"/>
                  </a:lnTo>
                  <a:lnTo>
                    <a:pt x="79106" y="36477"/>
                  </a:lnTo>
                  <a:lnTo>
                    <a:pt x="79311" y="36477"/>
                  </a:lnTo>
                  <a:cubicBezTo>
                    <a:pt x="83643" y="29383"/>
                    <a:pt x="89799" y="25836"/>
                    <a:pt x="97780" y="25836"/>
                  </a:cubicBezTo>
                  <a:cubicBezTo>
                    <a:pt x="110501" y="25836"/>
                    <a:pt x="116862" y="33527"/>
                    <a:pt x="116862" y="48909"/>
                  </a:cubicBezTo>
                  <a:lnTo>
                    <a:pt x="116862" y="83748"/>
                  </a:lnTo>
                  <a:lnTo>
                    <a:pt x="106886" y="83748"/>
                  </a:lnTo>
                  <a:lnTo>
                    <a:pt x="106886" y="51211"/>
                  </a:lnTo>
                  <a:cubicBezTo>
                    <a:pt x="106886" y="39819"/>
                    <a:pt x="102657" y="34123"/>
                    <a:pt x="94199" y="34123"/>
                  </a:cubicBezTo>
                  <a:cubicBezTo>
                    <a:pt x="89867" y="34123"/>
                    <a:pt x="86269" y="35786"/>
                    <a:pt x="83404" y="39111"/>
                  </a:cubicBezTo>
                  <a:cubicBezTo>
                    <a:pt x="80539" y="42437"/>
                    <a:pt x="79106" y="46623"/>
                    <a:pt x="79106" y="51671"/>
                  </a:cubicBezTo>
                  <a:lnTo>
                    <a:pt x="79106" y="83748"/>
                  </a:lnTo>
                  <a:lnTo>
                    <a:pt x="69079" y="83748"/>
                  </a:lnTo>
                  <a:close/>
                </a:path>
              </a:pathLst>
            </a:cu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900" spc="100" dirty="0">
                <a:solidFill>
                  <a:srgbClr val="3E3A39"/>
                </a:solidFill>
                <a:latin typeface="微软雅黑" panose="020B0503020204020204" pitchFamily="34" charset="-122"/>
                <a:ea typeface="微软雅黑" panose="020B0503020204020204" pitchFamily="34" charset="-122"/>
              </a:endParaRPr>
            </a:p>
          </p:txBody>
        </p:sp>
      </p:grpSp>
      <p:sp>
        <p:nvSpPr>
          <p:cNvPr id="22" name="文本框 21"/>
          <p:cNvSpPr txBox="1"/>
          <p:nvPr/>
        </p:nvSpPr>
        <p:spPr>
          <a:xfrm>
            <a:off x="6502427" y="3946532"/>
            <a:ext cx="4211722" cy="923328"/>
          </a:xfrm>
          <a:prstGeom prst="rect">
            <a:avLst/>
          </a:prstGeom>
          <a:noFill/>
        </p:spPr>
        <p:txBody>
          <a:bodyPr wrap="none" lIns="91436" tIns="45719" rIns="91436" bIns="45719" rtlCol="0">
            <a:spAutoFit/>
          </a:bodyPr>
          <a:lstStyle/>
          <a:p>
            <a:r>
              <a:rPr kumimoji="1" lang="en-US" altLang="zh-CN" sz="5400" dirty="0">
                <a:solidFill>
                  <a:schemeClr val="bg1">
                    <a:lumMod val="65000"/>
                  </a:schemeClr>
                </a:solidFill>
                <a:latin typeface="Arial" panose="020B0604020202020204" pitchFamily="34" charset="0"/>
                <a:cs typeface="Arial" panose="020B0604020202020204" pitchFamily="34" charset="0"/>
              </a:rPr>
              <a:t>THANK YOU</a:t>
            </a:r>
            <a:endParaRPr kumimoji="1" lang="zh-CN" altLang="en-US" sz="5400" dirty="0">
              <a:solidFill>
                <a:schemeClr val="bg1">
                  <a:lumMod val="65000"/>
                </a:schemeClr>
              </a:solidFill>
              <a:latin typeface="Arial" panose="020B0604020202020204" pitchFamily="34" charset="0"/>
              <a:cs typeface="Arial" panose="020B0604020202020204" pitchFamily="34" charset="0"/>
            </a:endParaRPr>
          </a:p>
        </p:txBody>
      </p:sp>
      <p:sp>
        <p:nvSpPr>
          <p:cNvPr id="24" name="文本框 23"/>
          <p:cNvSpPr txBox="1"/>
          <p:nvPr/>
        </p:nvSpPr>
        <p:spPr>
          <a:xfrm>
            <a:off x="6502427" y="3174211"/>
            <a:ext cx="3057239" cy="923328"/>
          </a:xfrm>
          <a:prstGeom prst="rect">
            <a:avLst/>
          </a:prstGeom>
          <a:noFill/>
        </p:spPr>
        <p:txBody>
          <a:bodyPr wrap="none" lIns="91436" tIns="45719" rIns="91436" bIns="45719" rtlCol="0">
            <a:spAutoFit/>
          </a:bodyPr>
          <a:lstStyle/>
          <a:p>
            <a:r>
              <a:rPr lang="zh-CN" altLang="en-US" sz="5400" b="1" spc="200" dirty="0">
                <a:solidFill>
                  <a:srgbClr val="0070C0"/>
                </a:solidFill>
                <a:latin typeface="微软雅黑" pitchFamily="34" charset="-122"/>
                <a:ea typeface="微软雅黑" panose="020B0503020204020204" pitchFamily="34" charset="-122"/>
              </a:rPr>
              <a:t>感谢聆听</a:t>
            </a:r>
          </a:p>
        </p:txBody>
      </p:sp>
      <p:sp>
        <p:nvSpPr>
          <p:cNvPr id="27" name="矩形 26"/>
          <p:cNvSpPr/>
          <p:nvPr/>
        </p:nvSpPr>
        <p:spPr>
          <a:xfrm>
            <a:off x="0" y="175"/>
            <a:ext cx="12192000" cy="2507218"/>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
        <p:nvSpPr>
          <p:cNvPr id="28" name="任意多边形 27"/>
          <p:cNvSpPr/>
          <p:nvPr/>
        </p:nvSpPr>
        <p:spPr>
          <a:xfrm>
            <a:off x="2" y="1"/>
            <a:ext cx="12191999" cy="2519345"/>
          </a:xfrm>
          <a:custGeom>
            <a:avLst/>
            <a:gdLst>
              <a:gd name="connsiteX0" fmla="*/ 3866920 w 6499952"/>
              <a:gd name="connsiteY0" fmla="*/ 0 h 1795750"/>
              <a:gd name="connsiteX1" fmla="*/ 6499952 w 6499952"/>
              <a:gd name="connsiteY1" fmla="*/ 0 h 1795750"/>
              <a:gd name="connsiteX2" fmla="*/ 3415229 w 6499952"/>
              <a:gd name="connsiteY2" fmla="*/ 1795750 h 1795750"/>
              <a:gd name="connsiteX3" fmla="*/ 0 w 6499952"/>
              <a:gd name="connsiteY3" fmla="*/ 1795750 h 1795750"/>
              <a:gd name="connsiteX4" fmla="*/ 3866920 w 6499952"/>
              <a:gd name="connsiteY4" fmla="*/ 0 h 179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952" h="1795750">
                <a:moveTo>
                  <a:pt x="3866920" y="0"/>
                </a:moveTo>
                <a:lnTo>
                  <a:pt x="6499952" y="0"/>
                </a:lnTo>
                <a:lnTo>
                  <a:pt x="3415229" y="1795750"/>
                </a:lnTo>
                <a:lnTo>
                  <a:pt x="0" y="1795750"/>
                </a:lnTo>
                <a:lnTo>
                  <a:pt x="3866920" y="0"/>
                </a:lnTo>
                <a:close/>
              </a:path>
            </a:pathLst>
          </a:cu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
        <p:nvSpPr>
          <p:cNvPr id="29" name="等腰三角形 28"/>
          <p:cNvSpPr/>
          <p:nvPr/>
        </p:nvSpPr>
        <p:spPr>
          <a:xfrm>
            <a:off x="0" y="174"/>
            <a:ext cx="10488059" cy="2507218"/>
          </a:xfrm>
          <a:prstGeom prst="triangle">
            <a:avLst>
              <a:gd name="adj" fmla="val 0"/>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
        <p:nvSpPr>
          <p:cNvPr id="30" name="任意多边形 29"/>
          <p:cNvSpPr/>
          <p:nvPr/>
        </p:nvSpPr>
        <p:spPr>
          <a:xfrm>
            <a:off x="7171981" y="2"/>
            <a:ext cx="5001659" cy="2488432"/>
          </a:xfrm>
          <a:custGeom>
            <a:avLst/>
            <a:gdLst>
              <a:gd name="connsiteX0" fmla="*/ 0 w 5695721"/>
              <a:gd name="connsiteY0" fmla="*/ 0 h 1773716"/>
              <a:gd name="connsiteX1" fmla="*/ 3701668 w 5695721"/>
              <a:gd name="connsiteY1" fmla="*/ 1773716 h 1773716"/>
              <a:gd name="connsiteX2" fmla="*/ 5695721 w 5695721"/>
              <a:gd name="connsiteY2" fmla="*/ 0 h 1773716"/>
              <a:gd name="connsiteX3" fmla="*/ 0 w 5695721"/>
              <a:gd name="connsiteY3" fmla="*/ 0 h 1773716"/>
            </a:gdLst>
            <a:ahLst/>
            <a:cxnLst>
              <a:cxn ang="0">
                <a:pos x="connsiteX0" y="connsiteY0"/>
              </a:cxn>
              <a:cxn ang="0">
                <a:pos x="connsiteX1" y="connsiteY1"/>
              </a:cxn>
              <a:cxn ang="0">
                <a:pos x="connsiteX2" y="connsiteY2"/>
              </a:cxn>
              <a:cxn ang="0">
                <a:pos x="connsiteX3" y="connsiteY3"/>
              </a:cxn>
            </a:cxnLst>
            <a:rect l="l" t="t" r="r" b="b"/>
            <a:pathLst>
              <a:path w="5695721" h="1773716">
                <a:moveTo>
                  <a:pt x="0" y="0"/>
                </a:moveTo>
                <a:lnTo>
                  <a:pt x="3701668" y="1773716"/>
                </a:lnTo>
                <a:lnTo>
                  <a:pt x="5695721" y="0"/>
                </a:lnTo>
                <a:lnTo>
                  <a:pt x="0" y="0"/>
                </a:lnTo>
                <a:close/>
              </a:path>
            </a:pathLst>
          </a:cu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grpSp>
        <p:nvGrpSpPr>
          <p:cNvPr id="32" name="组合 31"/>
          <p:cNvGrpSpPr/>
          <p:nvPr/>
        </p:nvGrpSpPr>
        <p:grpSpPr>
          <a:xfrm>
            <a:off x="1472806" y="2977511"/>
            <a:ext cx="4589348" cy="1839702"/>
            <a:chOff x="1490663" y="2131468"/>
            <a:chExt cx="4589348" cy="1839702"/>
          </a:xfrm>
        </p:grpSpPr>
        <p:pic>
          <p:nvPicPr>
            <p:cNvPr id="33" name="图片 32"/>
            <p:cNvPicPr>
              <a:picLocks noChangeAspect="1"/>
            </p:cNvPicPr>
            <p:nvPr/>
          </p:nvPicPr>
          <p:blipFill>
            <a:blip r:embed="rId2"/>
            <a:stretch>
              <a:fillRect/>
            </a:stretch>
          </p:blipFill>
          <p:spPr>
            <a:xfrm>
              <a:off x="1524005" y="2131468"/>
              <a:ext cx="3519484" cy="416592"/>
            </a:xfrm>
            <a:prstGeom prst="rect">
              <a:avLst/>
            </a:prstGeom>
          </p:spPr>
        </p:pic>
        <p:sp>
          <p:nvSpPr>
            <p:cNvPr id="34" name="标题 3"/>
            <p:cNvSpPr txBox="1">
              <a:spLocks/>
            </p:cNvSpPr>
            <p:nvPr/>
          </p:nvSpPr>
          <p:spPr>
            <a:xfrm>
              <a:off x="2459494" y="2647161"/>
              <a:ext cx="25839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defTabSz="913729"/>
              <a:r>
                <a:rPr lang="zh-CN" altLang="en-US" sz="1200" dirty="0">
                  <a:solidFill>
                    <a:srgbClr val="3E3A39"/>
                  </a:solidFill>
                  <a:latin typeface="微软雅黑" pitchFamily="34" charset="-122"/>
                </a:rPr>
                <a:t>深圳国泰安教育技术股份有限公司</a:t>
              </a:r>
            </a:p>
          </p:txBody>
        </p:sp>
        <p:sp>
          <p:nvSpPr>
            <p:cNvPr id="36" name="标题 3"/>
            <p:cNvSpPr txBox="1">
              <a:spLocks/>
            </p:cNvSpPr>
            <p:nvPr/>
          </p:nvSpPr>
          <p:spPr>
            <a:xfrm>
              <a:off x="2459494" y="2878563"/>
              <a:ext cx="3620517"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29">
                <a:lnSpc>
                  <a:spcPts val="1300"/>
                </a:lnSpc>
              </a:pPr>
              <a:r>
                <a:rPr lang="zh-CN" altLang="en-US" sz="1000" dirty="0">
                  <a:solidFill>
                    <a:srgbClr val="C30D23"/>
                  </a:solidFill>
                  <a:latin typeface="微软雅黑" pitchFamily="34" charset="-122"/>
                </a:rPr>
                <a:t>联系人：</a:t>
              </a:r>
              <a:r>
                <a:rPr lang="zh-CN" altLang="en-US" sz="1000" dirty="0">
                  <a:solidFill>
                    <a:srgbClr val="3E3A39"/>
                  </a:solidFill>
                  <a:latin typeface="微软雅黑" pitchFamily="34" charset="-122"/>
                </a:rPr>
                <a:t>周 忠、毕晓峰、薛刚</a:t>
              </a:r>
              <a:r>
                <a:rPr lang="en-US" altLang="zh-CN" sz="1000" dirty="0">
                  <a:solidFill>
                    <a:srgbClr val="3E3A39"/>
                  </a:solidFill>
                  <a:latin typeface="微软雅黑" pitchFamily="34" charset="-122"/>
                </a:rPr>
                <a:t>  </a:t>
              </a:r>
            </a:p>
            <a:p>
              <a:pPr defTabSz="913729">
                <a:lnSpc>
                  <a:spcPts val="1300"/>
                </a:lnSpc>
              </a:pPr>
              <a:r>
                <a:rPr lang="zh-CN" altLang="en-US" sz="1000" dirty="0">
                  <a:solidFill>
                    <a:srgbClr val="C30D23"/>
                  </a:solidFill>
                  <a:latin typeface="微软雅黑" pitchFamily="34" charset="-122"/>
                </a:rPr>
                <a:t>邮箱</a:t>
              </a:r>
              <a:r>
                <a:rPr lang="zh-CN" altLang="en-US" sz="1000" dirty="0">
                  <a:solidFill>
                    <a:srgbClr val="3E3A39"/>
                  </a:solidFill>
                  <a:latin typeface="微软雅黑" pitchFamily="34" charset="-122"/>
                </a:rPr>
                <a:t>：</a:t>
              </a:r>
              <a:r>
                <a:rPr lang="en-US" altLang="zh-CN" sz="1000" dirty="0">
                  <a:solidFill>
                    <a:srgbClr val="3E3A39"/>
                  </a:solidFill>
                  <a:latin typeface="微软雅黑" pitchFamily="34" charset="-122"/>
                </a:rPr>
                <a:t> zhong.zhou@gtafe.com</a:t>
              </a:r>
            </a:p>
            <a:p>
              <a:pPr defTabSz="913729">
                <a:lnSpc>
                  <a:spcPts val="1300"/>
                </a:lnSpc>
              </a:pPr>
              <a:r>
                <a:rPr lang="en-US" altLang="zh-CN" sz="1000" dirty="0">
                  <a:solidFill>
                    <a:srgbClr val="3E3A39"/>
                  </a:solidFill>
                  <a:latin typeface="微软雅黑" pitchFamily="34" charset="-122"/>
                </a:rPr>
                <a:t>           xiaofeng.bi@gtafe.com</a:t>
              </a:r>
            </a:p>
            <a:p>
              <a:pPr defTabSz="913729">
                <a:lnSpc>
                  <a:spcPts val="1300"/>
                </a:lnSpc>
              </a:pPr>
              <a:r>
                <a:rPr lang="en-US" altLang="zh-CN" sz="1000" dirty="0">
                  <a:solidFill>
                    <a:srgbClr val="3E3A39"/>
                  </a:solidFill>
                  <a:latin typeface="微软雅黑" pitchFamily="34" charset="-122"/>
                </a:rPr>
                <a:t>           gang.xue@gtafe.com</a:t>
              </a:r>
            </a:p>
            <a:p>
              <a:pPr defTabSz="913729">
                <a:lnSpc>
                  <a:spcPts val="1300"/>
                </a:lnSpc>
              </a:pPr>
              <a:r>
                <a:rPr lang="zh-CN" altLang="en-US" sz="1000" dirty="0">
                  <a:solidFill>
                    <a:srgbClr val="C30D23"/>
                  </a:solidFill>
                  <a:latin typeface="微软雅黑" pitchFamily="34" charset="-122"/>
                </a:rPr>
                <a:t>手机：</a:t>
              </a:r>
              <a:r>
                <a:rPr lang="en-US" altLang="zh-CN" sz="1000" dirty="0">
                  <a:solidFill>
                    <a:srgbClr val="3E3A39"/>
                  </a:solidFill>
                  <a:latin typeface="微软雅黑" pitchFamily="34" charset="-122"/>
                </a:rPr>
                <a:t> 13802575095</a:t>
              </a:r>
              <a:r>
                <a:rPr lang="zh-CN" altLang="en-US" sz="1000" dirty="0">
                  <a:solidFill>
                    <a:srgbClr val="3E3A39"/>
                  </a:solidFill>
                  <a:latin typeface="微软雅黑" pitchFamily="34" charset="-122"/>
                </a:rPr>
                <a:t>、</a:t>
              </a:r>
              <a:r>
                <a:rPr lang="en-US" altLang="zh-CN" sz="1000" dirty="0">
                  <a:solidFill>
                    <a:srgbClr val="3E3A39"/>
                  </a:solidFill>
                  <a:latin typeface="微软雅黑" pitchFamily="34" charset="-122"/>
                </a:rPr>
                <a:t>18098999647</a:t>
              </a:r>
              <a:r>
                <a:rPr lang="zh-CN" altLang="en-US" sz="1000" dirty="0">
                  <a:solidFill>
                    <a:srgbClr val="3E3A39"/>
                  </a:solidFill>
                  <a:latin typeface="微软雅黑" pitchFamily="34" charset="-122"/>
                </a:rPr>
                <a:t>、</a:t>
              </a:r>
              <a:r>
                <a:rPr lang="en-US" altLang="zh-CN" sz="1000" dirty="0">
                  <a:solidFill>
                    <a:srgbClr val="3E3A39"/>
                  </a:solidFill>
                  <a:latin typeface="微软雅黑" pitchFamily="34" charset="-122"/>
                </a:rPr>
                <a:t>13802587813</a:t>
              </a:r>
            </a:p>
            <a:p>
              <a:pPr defTabSz="913729">
                <a:lnSpc>
                  <a:spcPts val="1300"/>
                </a:lnSpc>
              </a:pPr>
              <a:r>
                <a:rPr lang="zh-CN" altLang="en-US" sz="1000" dirty="0">
                  <a:solidFill>
                    <a:srgbClr val="C30D23"/>
                  </a:solidFill>
                  <a:latin typeface="微软雅黑" pitchFamily="34" charset="-122"/>
                </a:rPr>
                <a:t>地址：</a:t>
              </a:r>
              <a:r>
                <a:rPr lang="en-US" altLang="zh-CN" sz="1000" dirty="0">
                  <a:solidFill>
                    <a:srgbClr val="C30D23"/>
                  </a:solidFill>
                  <a:latin typeface="微软雅黑" pitchFamily="34" charset="-122"/>
                </a:rPr>
                <a:t> </a:t>
              </a:r>
              <a:r>
                <a:rPr lang="zh-CN" altLang="en-US" sz="1000" dirty="0">
                  <a:solidFill>
                    <a:srgbClr val="3E3A39"/>
                  </a:solidFill>
                  <a:latin typeface="微软雅黑" pitchFamily="34" charset="-122"/>
                </a:rPr>
                <a:t>深圳市南山区学苑大道</a:t>
              </a:r>
              <a:r>
                <a:rPr lang="en-US" altLang="zh-CN" sz="1000" dirty="0">
                  <a:solidFill>
                    <a:srgbClr val="3E3A39"/>
                  </a:solidFill>
                  <a:latin typeface="微软雅黑" pitchFamily="34" charset="-122"/>
                </a:rPr>
                <a:t>1001</a:t>
              </a:r>
              <a:r>
                <a:rPr lang="zh-CN" altLang="en-US" sz="1000" dirty="0">
                  <a:solidFill>
                    <a:srgbClr val="3E3A39"/>
                  </a:solidFill>
                  <a:latin typeface="微软雅黑" pitchFamily="34" charset="-122"/>
                </a:rPr>
                <a:t>号南山智园</a:t>
              </a:r>
              <a:r>
                <a:rPr lang="en-US" altLang="zh-CN" sz="1000" dirty="0">
                  <a:solidFill>
                    <a:srgbClr val="3E3A39"/>
                  </a:solidFill>
                  <a:latin typeface="微软雅黑" pitchFamily="34" charset="-122"/>
                </a:rPr>
                <a:t>A4</a:t>
              </a:r>
              <a:r>
                <a:rPr lang="zh-CN" altLang="en-US" sz="1000" dirty="0">
                  <a:solidFill>
                    <a:srgbClr val="3E3A39"/>
                  </a:solidFill>
                  <a:latin typeface="微软雅黑" pitchFamily="34" charset="-122"/>
                </a:rPr>
                <a:t>栋</a:t>
              </a:r>
            </a:p>
          </p:txBody>
        </p:sp>
        <p:pic>
          <p:nvPicPr>
            <p:cNvPr id="37" name="图片 36"/>
            <p:cNvPicPr>
              <a:picLocks noChangeAspect="1"/>
            </p:cNvPicPr>
            <p:nvPr/>
          </p:nvPicPr>
          <p:blipFill rotWithShape="1">
            <a:blip r:embed="rId3" cstate="print">
              <a:extLst>
                <a:ext uri="{28A0092B-C50C-407E-A947-70E740481C1C}">
                  <a14:useLocalDpi xmlns:a14="http://schemas.microsoft.com/office/drawing/2010/main" val="0"/>
                </a:ext>
              </a:extLst>
            </a:blip>
            <a:srcRect t="5298" b="5478"/>
            <a:stretch/>
          </p:blipFill>
          <p:spPr>
            <a:xfrm>
              <a:off x="1490663" y="2699485"/>
              <a:ext cx="968831" cy="864421"/>
            </a:xfrm>
            <a:prstGeom prst="rect">
              <a:avLst/>
            </a:prstGeom>
          </p:spPr>
        </p:pic>
      </p:grpSp>
    </p:spTree>
    <p:extLst>
      <p:ext uri="{BB962C8B-B14F-4D97-AF65-F5344CB8AC3E}">
        <p14:creationId xmlns:p14="http://schemas.microsoft.com/office/powerpoint/2010/main" val="34145012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04</a:t>
            </a:r>
            <a:endParaRPr lang="zh-CN" altLang="en-US" sz="1600" b="1" dirty="0">
              <a:solidFill>
                <a:prstClr val="white"/>
              </a:solidFill>
            </a:endParaRPr>
          </a:p>
        </p:txBody>
      </p:sp>
      <p:cxnSp>
        <p:nvCxnSpPr>
          <p:cNvPr id="32" name="直接连接符 31"/>
          <p:cNvCxnSpPr/>
          <p:nvPr/>
        </p:nvCxnSpPr>
        <p:spPr>
          <a:xfrm>
            <a:off x="1768416" y="404813"/>
            <a:ext cx="98520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MH_Other_5"/>
          <p:cNvSpPr>
            <a:spLocks noChangeArrowheads="1"/>
          </p:cNvSpPr>
          <p:nvPr>
            <p:custDataLst>
              <p:tags r:id="rId1"/>
            </p:custDataLst>
          </p:nvPr>
        </p:nvSpPr>
        <p:spPr bwMode="auto">
          <a:xfrm>
            <a:off x="234094" y="722153"/>
            <a:ext cx="3068644" cy="48218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sym typeface="微软雅黑" panose="020B0503020204020204" pitchFamily="34" charset="-122"/>
              </a:rPr>
              <a:t>（四）质量建设新要求</a:t>
            </a:r>
            <a:endParaRPr lang="zh-CN" altLang="en-US" sz="2000" b="1" dirty="0">
              <a:solidFill>
                <a:srgbClr val="FFFFFF"/>
              </a:solidFill>
              <a:ea typeface="微软雅黑" pitchFamily="34" charset="-122"/>
            </a:endParaRPr>
          </a:p>
        </p:txBody>
      </p:sp>
      <p:grpSp>
        <p:nvGrpSpPr>
          <p:cNvPr id="15" name="组合 14"/>
          <p:cNvGrpSpPr/>
          <p:nvPr/>
        </p:nvGrpSpPr>
        <p:grpSpPr>
          <a:xfrm>
            <a:off x="970290" y="1362822"/>
            <a:ext cx="8992860" cy="4075942"/>
            <a:chOff x="971600" y="985292"/>
            <a:chExt cx="7416824" cy="4075942"/>
          </a:xfrm>
        </p:grpSpPr>
        <p:sp>
          <p:nvSpPr>
            <p:cNvPr id="16" name="矩形 15"/>
            <p:cNvSpPr/>
            <p:nvPr/>
          </p:nvSpPr>
          <p:spPr>
            <a:xfrm>
              <a:off x="5419998" y="1195111"/>
              <a:ext cx="45719" cy="38661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lang="zh-CN" altLang="en-US"/>
            </a:p>
          </p:txBody>
        </p:sp>
        <p:sp>
          <p:nvSpPr>
            <p:cNvPr id="17" name="矩形 16"/>
            <p:cNvSpPr/>
            <p:nvPr/>
          </p:nvSpPr>
          <p:spPr>
            <a:xfrm>
              <a:off x="971600" y="985292"/>
              <a:ext cx="7416824" cy="1439625"/>
            </a:xfrm>
            <a:prstGeom prst="rect">
              <a:avLst/>
            </a:prstGeom>
          </p:spPr>
          <p:txBody>
            <a:bodyPr wrap="square">
              <a:spAutoFit/>
            </a:bodyPr>
            <a:lstStyle/>
            <a:p>
              <a:pPr marL="285750" indent="-285750">
                <a:lnSpc>
                  <a:spcPts val="2700"/>
                </a:lnSpc>
                <a:buFont typeface="Wingdings" panose="05000000000000000000" pitchFamily="2" charset="2"/>
                <a:buChar char="l"/>
              </a:pPr>
              <a:r>
                <a:rPr lang="zh-CN" altLang="zh-CN" sz="1600" dirty="0">
                  <a:latin typeface="微软雅黑" panose="020B0503020204020204" pitchFamily="34" charset="-122"/>
                  <a:ea typeface="微软雅黑" panose="020B0503020204020204" pitchFamily="34" charset="-122"/>
                </a:rPr>
                <a:t>树立现代质量文化</a:t>
              </a:r>
              <a:r>
                <a:rPr lang="zh-CN" altLang="zh-CN" sz="1600" dirty="0" smtClean="0">
                  <a:latin typeface="微软雅黑" panose="020B0503020204020204" pitchFamily="34" charset="-122"/>
                  <a:ea typeface="微软雅黑" panose="020B0503020204020204" pitchFamily="34" charset="-122"/>
                </a:rPr>
                <a:t>是</a:t>
              </a:r>
              <a:r>
                <a:rPr lang="zh-CN" altLang="en-US" sz="1600" dirty="0" smtClean="0">
                  <a:latin typeface="微软雅黑" panose="020B0503020204020204" pitchFamily="34" charset="-122"/>
                  <a:ea typeface="微软雅黑" panose="020B0503020204020204" pitchFamily="34" charset="-122"/>
                </a:rPr>
                <a:t>高职优质校建设</a:t>
              </a:r>
              <a:r>
                <a:rPr lang="zh-CN" altLang="zh-CN" sz="1600" dirty="0" smtClean="0">
                  <a:latin typeface="微软雅黑" panose="020B0503020204020204" pitchFamily="34" charset="-122"/>
                  <a:ea typeface="微软雅黑" panose="020B0503020204020204" pitchFamily="34" charset="-122"/>
                </a:rPr>
                <a:t>内部</a:t>
              </a:r>
              <a:r>
                <a:rPr lang="zh-CN" altLang="zh-CN" sz="1600" dirty="0">
                  <a:latin typeface="微软雅黑" panose="020B0503020204020204" pitchFamily="34" charset="-122"/>
                  <a:ea typeface="微软雅黑" panose="020B0503020204020204" pitchFamily="34" charset="-122"/>
                </a:rPr>
                <a:t>质量保证体系建设的</a:t>
              </a:r>
              <a:r>
                <a:rPr lang="zh-CN" altLang="zh-CN" sz="1600" dirty="0" smtClean="0">
                  <a:latin typeface="微软雅黑" panose="020B0503020204020204" pitchFamily="34" charset="-122"/>
                  <a:ea typeface="微软雅黑" panose="020B0503020204020204" pitchFamily="34" charset="-122"/>
                </a:rPr>
                <a:t>基础</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marL="285750" indent="-285750">
                <a:lnSpc>
                  <a:spcPts val="2700"/>
                </a:lnSpc>
                <a:buFont typeface="Wingdings" panose="05000000000000000000" pitchFamily="2" charset="2"/>
                <a:buChar char="l"/>
              </a:pPr>
              <a:r>
                <a:rPr lang="zh-CN" altLang="zh-CN" sz="1600" dirty="0">
                  <a:latin typeface="微软雅黑" panose="020B0503020204020204" pitchFamily="34" charset="-122"/>
                  <a:ea typeface="微软雅黑" panose="020B0503020204020204" pitchFamily="34" charset="-122"/>
                </a:rPr>
                <a:t>树立现代质量文化</a:t>
              </a:r>
              <a:r>
                <a:rPr lang="zh-CN" altLang="zh-CN" sz="1600" dirty="0" smtClean="0">
                  <a:latin typeface="微软雅黑" panose="020B0503020204020204" pitchFamily="34" charset="-122"/>
                  <a:ea typeface="微软雅黑" panose="020B0503020204020204" pitchFamily="34" charset="-122"/>
                </a:rPr>
                <a:t>是</a:t>
              </a:r>
              <a:r>
                <a:rPr lang="zh-CN" altLang="en-US" sz="1600" dirty="0" smtClean="0">
                  <a:latin typeface="微软雅黑" panose="020B0503020204020204" pitchFamily="34" charset="-122"/>
                  <a:ea typeface="微软雅黑" panose="020B0503020204020204" pitchFamily="34" charset="-122"/>
                </a:rPr>
                <a:t>高职优质校建设</a:t>
              </a:r>
              <a:r>
                <a:rPr lang="zh-CN" altLang="zh-CN" sz="1600" dirty="0" smtClean="0">
                  <a:latin typeface="微软雅黑" panose="020B0503020204020204" pitchFamily="34" charset="-122"/>
                  <a:ea typeface="微软雅黑" panose="020B0503020204020204" pitchFamily="34" charset="-122"/>
                </a:rPr>
                <a:t>教学</a:t>
              </a:r>
              <a:r>
                <a:rPr lang="zh-CN" altLang="zh-CN" sz="1600" dirty="0">
                  <a:latin typeface="微软雅黑" panose="020B0503020204020204" pitchFamily="34" charset="-122"/>
                  <a:ea typeface="微软雅黑" panose="020B0503020204020204" pitchFamily="34" charset="-122"/>
                </a:rPr>
                <a:t>工作诊断与改进制度建设的根本</a:t>
              </a:r>
              <a:r>
                <a:rPr lang="zh-CN" altLang="zh-CN" sz="1600" dirty="0" smtClean="0">
                  <a:latin typeface="微软雅黑" panose="020B0503020204020204" pitchFamily="34" charset="-122"/>
                  <a:ea typeface="微软雅黑" panose="020B0503020204020204" pitchFamily="34" charset="-122"/>
                </a:rPr>
                <a:t>方向</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marL="285750" indent="-285750">
                <a:lnSpc>
                  <a:spcPts val="2700"/>
                </a:lnSpc>
                <a:buFont typeface="Wingdings" panose="05000000000000000000" pitchFamily="2" charset="2"/>
                <a:buChar char="l"/>
              </a:pPr>
              <a:r>
                <a:rPr lang="zh-CN" altLang="zh-CN" sz="1600" dirty="0" smtClean="0">
                  <a:latin typeface="微软雅黑" panose="020B0503020204020204" pitchFamily="34" charset="-122"/>
                  <a:ea typeface="微软雅黑" panose="020B0503020204020204" pitchFamily="34" charset="-122"/>
                </a:rPr>
                <a:t>培养</a:t>
              </a:r>
              <a:r>
                <a:rPr lang="zh-CN" altLang="zh-CN" sz="1600" dirty="0">
                  <a:latin typeface="微软雅黑" panose="020B0503020204020204" pitchFamily="34" charset="-122"/>
                  <a:ea typeface="微软雅黑" panose="020B0503020204020204" pitchFamily="34" charset="-122"/>
                </a:rPr>
                <a:t>立足本位、创新发展的责任意识，树立服务需求、与时俱进的现代质量文化理念，形成人人心中有“质量”，校园处处是“质量”的特色质量</a:t>
              </a:r>
              <a:r>
                <a:rPr lang="zh-CN" altLang="zh-CN" sz="1600" dirty="0" smtClean="0">
                  <a:latin typeface="微软雅黑" panose="020B0503020204020204" pitchFamily="34" charset="-122"/>
                  <a:ea typeface="微软雅黑" panose="020B0503020204020204" pitchFamily="34" charset="-122"/>
                </a:rPr>
                <a:t>文化</a:t>
              </a:r>
              <a:r>
                <a:rPr lang="zh-CN" altLang="en-US" sz="1600" dirty="0" smtClean="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1343025" y="2985471"/>
            <a:ext cx="8620125" cy="3348654"/>
            <a:chOff x="1377978" y="2353444"/>
            <a:chExt cx="7200800" cy="3240360"/>
          </a:xfrm>
        </p:grpSpPr>
        <p:grpSp>
          <p:nvGrpSpPr>
            <p:cNvPr id="19" name="组合 18"/>
            <p:cNvGrpSpPr/>
            <p:nvPr/>
          </p:nvGrpSpPr>
          <p:grpSpPr>
            <a:xfrm>
              <a:off x="1377978" y="2569468"/>
              <a:ext cx="2905990" cy="3024336"/>
              <a:chOff x="1211263" y="2279650"/>
              <a:chExt cx="4044950" cy="3386138"/>
            </a:xfrm>
          </p:grpSpPr>
          <p:sp>
            <p:nvSpPr>
              <p:cNvPr id="42" name="MH_Other_1"/>
              <p:cNvSpPr>
                <a:spLocks/>
              </p:cNvSpPr>
              <p:nvPr>
                <p:custDataLst>
                  <p:tags r:id="rId18"/>
                </p:custDataLst>
              </p:nvPr>
            </p:nvSpPr>
            <p:spPr bwMode="auto">
              <a:xfrm>
                <a:off x="3249613" y="4346575"/>
                <a:ext cx="2006600" cy="1319213"/>
              </a:xfrm>
              <a:custGeom>
                <a:avLst/>
                <a:gdLst>
                  <a:gd name="T0" fmla="*/ 0 w 1053"/>
                  <a:gd name="T1" fmla="*/ 406 h 917"/>
                  <a:gd name="T2" fmla="*/ 0 w 1053"/>
                  <a:gd name="T3" fmla="*/ 917 h 917"/>
                  <a:gd name="T4" fmla="*/ 1053 w 1053"/>
                  <a:gd name="T5" fmla="*/ 367 h 917"/>
                  <a:gd name="T6" fmla="*/ 839 w 1053"/>
                  <a:gd name="T7" fmla="*/ 0 h 917"/>
                  <a:gd name="T8" fmla="*/ 0 w 1053"/>
                  <a:gd name="T9" fmla="*/ 406 h 917"/>
                </a:gdLst>
                <a:ahLst/>
                <a:cxnLst>
                  <a:cxn ang="0">
                    <a:pos x="T0" y="T1"/>
                  </a:cxn>
                  <a:cxn ang="0">
                    <a:pos x="T2" y="T3"/>
                  </a:cxn>
                  <a:cxn ang="0">
                    <a:pos x="T4" y="T5"/>
                  </a:cxn>
                  <a:cxn ang="0">
                    <a:pos x="T6" y="T7"/>
                  </a:cxn>
                  <a:cxn ang="0">
                    <a:pos x="T8" y="T9"/>
                  </a:cxn>
                </a:cxnLst>
                <a:rect l="0" t="0" r="r" b="b"/>
                <a:pathLst>
                  <a:path w="1053" h="917">
                    <a:moveTo>
                      <a:pt x="0" y="406"/>
                    </a:moveTo>
                    <a:lnTo>
                      <a:pt x="0" y="917"/>
                    </a:lnTo>
                    <a:lnTo>
                      <a:pt x="1053" y="367"/>
                    </a:lnTo>
                    <a:lnTo>
                      <a:pt x="839" y="0"/>
                    </a:lnTo>
                    <a:lnTo>
                      <a:pt x="0" y="406"/>
                    </a:lnTo>
                    <a:close/>
                  </a:path>
                </a:pathLst>
              </a:custGeom>
              <a:solidFill>
                <a:srgbClr val="0070C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solidFill>
                    <a:prstClr val="white"/>
                  </a:solidFill>
                  <a:latin typeface="微软雅黑" panose="020B0503020204020204" pitchFamily="34" charset="-122"/>
                  <a:ea typeface="微软雅黑" panose="020B0503020204020204" pitchFamily="34" charset="-122"/>
                </a:endParaRPr>
              </a:p>
            </p:txBody>
          </p:sp>
          <p:sp>
            <p:nvSpPr>
              <p:cNvPr id="43" name="MH_Other_2"/>
              <p:cNvSpPr>
                <a:spLocks/>
              </p:cNvSpPr>
              <p:nvPr>
                <p:custDataLst>
                  <p:tags r:id="rId19"/>
                </p:custDataLst>
              </p:nvPr>
            </p:nvSpPr>
            <p:spPr bwMode="auto">
              <a:xfrm>
                <a:off x="1211263" y="4338638"/>
                <a:ext cx="2038350" cy="1327150"/>
              </a:xfrm>
              <a:custGeom>
                <a:avLst/>
                <a:gdLst>
                  <a:gd name="T0" fmla="*/ 1069 w 1069"/>
                  <a:gd name="T1" fmla="*/ 411 h 922"/>
                  <a:gd name="T2" fmla="*/ 205 w 1069"/>
                  <a:gd name="T3" fmla="*/ 0 h 922"/>
                  <a:gd name="T4" fmla="*/ 0 w 1069"/>
                  <a:gd name="T5" fmla="*/ 341 h 922"/>
                  <a:gd name="T6" fmla="*/ 1069 w 1069"/>
                  <a:gd name="T7" fmla="*/ 922 h 922"/>
                  <a:gd name="T8" fmla="*/ 1069 w 1069"/>
                  <a:gd name="T9" fmla="*/ 411 h 922"/>
                </a:gdLst>
                <a:ahLst/>
                <a:cxnLst>
                  <a:cxn ang="0">
                    <a:pos x="T0" y="T1"/>
                  </a:cxn>
                  <a:cxn ang="0">
                    <a:pos x="T2" y="T3"/>
                  </a:cxn>
                  <a:cxn ang="0">
                    <a:pos x="T4" y="T5"/>
                  </a:cxn>
                  <a:cxn ang="0">
                    <a:pos x="T6" y="T7"/>
                  </a:cxn>
                  <a:cxn ang="0">
                    <a:pos x="T8" y="T9"/>
                  </a:cxn>
                </a:cxnLst>
                <a:rect l="0" t="0" r="r" b="b"/>
                <a:pathLst>
                  <a:path w="1069" h="922">
                    <a:moveTo>
                      <a:pt x="1069" y="411"/>
                    </a:moveTo>
                    <a:lnTo>
                      <a:pt x="205" y="0"/>
                    </a:lnTo>
                    <a:lnTo>
                      <a:pt x="0" y="341"/>
                    </a:lnTo>
                    <a:lnTo>
                      <a:pt x="1069" y="922"/>
                    </a:lnTo>
                    <a:lnTo>
                      <a:pt x="1069" y="411"/>
                    </a:lnTo>
                    <a:close/>
                  </a:path>
                </a:pathLst>
              </a:custGeom>
              <a:solidFill>
                <a:srgbClr val="D9D9D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solidFill>
                    <a:prstClr val="white"/>
                  </a:solidFill>
                  <a:latin typeface="微软雅黑" panose="020B0503020204020204" pitchFamily="34" charset="-122"/>
                  <a:ea typeface="微软雅黑" panose="020B0503020204020204" pitchFamily="34" charset="-122"/>
                </a:endParaRPr>
              </a:p>
            </p:txBody>
          </p:sp>
          <p:sp>
            <p:nvSpPr>
              <p:cNvPr id="44" name="MH_Other_3"/>
              <p:cNvSpPr>
                <a:spLocks/>
              </p:cNvSpPr>
              <p:nvPr>
                <p:custDataLst>
                  <p:tags r:id="rId20"/>
                </p:custDataLst>
              </p:nvPr>
            </p:nvSpPr>
            <p:spPr bwMode="auto">
              <a:xfrm>
                <a:off x="1601788" y="3960813"/>
                <a:ext cx="3248025" cy="966787"/>
              </a:xfrm>
              <a:custGeom>
                <a:avLst/>
                <a:gdLst>
                  <a:gd name="T0" fmla="*/ 1704 w 1704"/>
                  <a:gd name="T1" fmla="*/ 268 h 672"/>
                  <a:gd name="T2" fmla="*/ 865 w 1704"/>
                  <a:gd name="T3" fmla="*/ 0 h 672"/>
                  <a:gd name="T4" fmla="*/ 0 w 1704"/>
                  <a:gd name="T5" fmla="*/ 262 h 672"/>
                  <a:gd name="T6" fmla="*/ 864 w 1704"/>
                  <a:gd name="T7" fmla="*/ 672 h 672"/>
                  <a:gd name="T8" fmla="*/ 1704 w 1704"/>
                  <a:gd name="T9" fmla="*/ 268 h 672"/>
                </a:gdLst>
                <a:ahLst/>
                <a:cxnLst>
                  <a:cxn ang="0">
                    <a:pos x="T0" y="T1"/>
                  </a:cxn>
                  <a:cxn ang="0">
                    <a:pos x="T2" y="T3"/>
                  </a:cxn>
                  <a:cxn ang="0">
                    <a:pos x="T4" y="T5"/>
                  </a:cxn>
                  <a:cxn ang="0">
                    <a:pos x="T6" y="T7"/>
                  </a:cxn>
                  <a:cxn ang="0">
                    <a:pos x="T8" y="T9"/>
                  </a:cxn>
                </a:cxnLst>
                <a:rect l="0" t="0" r="r" b="b"/>
                <a:pathLst>
                  <a:path w="1704" h="672">
                    <a:moveTo>
                      <a:pt x="1704" y="268"/>
                    </a:moveTo>
                    <a:lnTo>
                      <a:pt x="865" y="0"/>
                    </a:lnTo>
                    <a:lnTo>
                      <a:pt x="0" y="262"/>
                    </a:lnTo>
                    <a:lnTo>
                      <a:pt x="864" y="672"/>
                    </a:lnTo>
                    <a:lnTo>
                      <a:pt x="1704" y="268"/>
                    </a:lnTo>
                    <a:close/>
                  </a:path>
                </a:pathLst>
              </a:custGeom>
              <a:solidFill>
                <a:srgbClr val="BFBFBF"/>
              </a:solidFill>
              <a:ln w="3175">
                <a:solidFill>
                  <a:srgbClr val="E8E8E8">
                    <a:alpha val="49804"/>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solidFill>
                    <a:prstClr val="white"/>
                  </a:solidFill>
                  <a:latin typeface="微软雅黑" panose="020B0503020204020204" pitchFamily="34" charset="-122"/>
                  <a:ea typeface="微软雅黑" panose="020B0503020204020204" pitchFamily="34" charset="-122"/>
                </a:endParaRPr>
              </a:p>
            </p:txBody>
          </p:sp>
          <p:sp>
            <p:nvSpPr>
              <p:cNvPr id="46" name="MH_Other_4"/>
              <p:cNvSpPr>
                <a:spLocks/>
              </p:cNvSpPr>
              <p:nvPr>
                <p:custDataLst>
                  <p:tags r:id="rId21"/>
                </p:custDataLst>
              </p:nvPr>
            </p:nvSpPr>
            <p:spPr bwMode="auto">
              <a:xfrm>
                <a:off x="1685925" y="3667125"/>
                <a:ext cx="1565275" cy="1128713"/>
              </a:xfrm>
              <a:custGeom>
                <a:avLst/>
                <a:gdLst>
                  <a:gd name="T0" fmla="*/ 820 w 821"/>
                  <a:gd name="T1" fmla="*/ 230 h 785"/>
                  <a:gd name="T2" fmla="*/ 239 w 821"/>
                  <a:gd name="T3" fmla="*/ 0 h 785"/>
                  <a:gd name="T4" fmla="*/ 0 w 821"/>
                  <a:gd name="T5" fmla="*/ 394 h 785"/>
                  <a:gd name="T6" fmla="*/ 821 w 821"/>
                  <a:gd name="T7" fmla="*/ 785 h 785"/>
                  <a:gd name="T8" fmla="*/ 820 w 821"/>
                  <a:gd name="T9" fmla="*/ 230 h 785"/>
                </a:gdLst>
                <a:ahLst/>
                <a:cxnLst>
                  <a:cxn ang="0">
                    <a:pos x="T0" y="T1"/>
                  </a:cxn>
                  <a:cxn ang="0">
                    <a:pos x="T2" y="T3"/>
                  </a:cxn>
                  <a:cxn ang="0">
                    <a:pos x="T4" y="T5"/>
                  </a:cxn>
                  <a:cxn ang="0">
                    <a:pos x="T6" y="T7"/>
                  </a:cxn>
                  <a:cxn ang="0">
                    <a:pos x="T8" y="T9"/>
                  </a:cxn>
                </a:cxnLst>
                <a:rect l="0" t="0" r="r" b="b"/>
                <a:pathLst>
                  <a:path w="821" h="785">
                    <a:moveTo>
                      <a:pt x="820" y="230"/>
                    </a:moveTo>
                    <a:lnTo>
                      <a:pt x="239" y="0"/>
                    </a:lnTo>
                    <a:lnTo>
                      <a:pt x="0" y="394"/>
                    </a:lnTo>
                    <a:lnTo>
                      <a:pt x="821" y="785"/>
                    </a:lnTo>
                    <a:lnTo>
                      <a:pt x="820" y="230"/>
                    </a:lnTo>
                    <a:close/>
                  </a:path>
                </a:pathLst>
              </a:custGeom>
              <a:solidFill>
                <a:srgbClr val="D9D9D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solidFill>
                    <a:prstClr val="white"/>
                  </a:solidFill>
                  <a:latin typeface="微软雅黑" panose="020B0503020204020204" pitchFamily="34" charset="-122"/>
                  <a:ea typeface="微软雅黑" panose="020B0503020204020204" pitchFamily="34" charset="-122"/>
                </a:endParaRPr>
              </a:p>
            </p:txBody>
          </p:sp>
          <p:sp>
            <p:nvSpPr>
              <p:cNvPr id="47" name="MH_Other_5"/>
              <p:cNvSpPr>
                <a:spLocks/>
              </p:cNvSpPr>
              <p:nvPr>
                <p:custDataLst>
                  <p:tags r:id="rId22"/>
                </p:custDataLst>
              </p:nvPr>
            </p:nvSpPr>
            <p:spPr bwMode="auto">
              <a:xfrm>
                <a:off x="3249613" y="3671888"/>
                <a:ext cx="1517650" cy="1122362"/>
              </a:xfrm>
              <a:custGeom>
                <a:avLst/>
                <a:gdLst>
                  <a:gd name="T0" fmla="*/ 0 w 796"/>
                  <a:gd name="T1" fmla="*/ 226 h 780"/>
                  <a:gd name="T2" fmla="*/ 0 w 796"/>
                  <a:gd name="T3" fmla="*/ 780 h 780"/>
                  <a:gd name="T4" fmla="*/ 796 w 796"/>
                  <a:gd name="T5" fmla="*/ 395 h 780"/>
                  <a:gd name="T6" fmla="*/ 566 w 796"/>
                  <a:gd name="T7" fmla="*/ 0 h 780"/>
                  <a:gd name="T8" fmla="*/ 0 w 796"/>
                  <a:gd name="T9" fmla="*/ 226 h 780"/>
                </a:gdLst>
                <a:ahLst/>
                <a:cxnLst>
                  <a:cxn ang="0">
                    <a:pos x="T0" y="T1"/>
                  </a:cxn>
                  <a:cxn ang="0">
                    <a:pos x="T2" y="T3"/>
                  </a:cxn>
                  <a:cxn ang="0">
                    <a:pos x="T4" y="T5"/>
                  </a:cxn>
                  <a:cxn ang="0">
                    <a:pos x="T6" y="T7"/>
                  </a:cxn>
                  <a:cxn ang="0">
                    <a:pos x="T8" y="T9"/>
                  </a:cxn>
                </a:cxnLst>
                <a:rect l="0" t="0" r="r" b="b"/>
                <a:pathLst>
                  <a:path w="796" h="780">
                    <a:moveTo>
                      <a:pt x="0" y="226"/>
                    </a:moveTo>
                    <a:lnTo>
                      <a:pt x="0" y="780"/>
                    </a:lnTo>
                    <a:lnTo>
                      <a:pt x="796" y="395"/>
                    </a:lnTo>
                    <a:lnTo>
                      <a:pt x="566" y="0"/>
                    </a:lnTo>
                    <a:lnTo>
                      <a:pt x="0" y="226"/>
                    </a:lnTo>
                    <a:close/>
                  </a:path>
                </a:pathLst>
              </a:custGeom>
              <a:solidFill>
                <a:srgbClr val="0070C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solidFill>
                    <a:prstClr val="white"/>
                  </a:solidFill>
                  <a:latin typeface="微软雅黑" panose="020B0503020204020204" pitchFamily="34" charset="-122"/>
                  <a:ea typeface="微软雅黑" panose="020B0503020204020204" pitchFamily="34" charset="-122"/>
                </a:endParaRPr>
              </a:p>
            </p:txBody>
          </p:sp>
          <p:sp>
            <p:nvSpPr>
              <p:cNvPr id="53" name="MH_Other_6"/>
              <p:cNvSpPr>
                <a:spLocks/>
              </p:cNvSpPr>
              <p:nvPr>
                <p:custDataLst>
                  <p:tags r:id="rId23"/>
                </p:custDataLst>
              </p:nvPr>
            </p:nvSpPr>
            <p:spPr bwMode="auto">
              <a:xfrm>
                <a:off x="2141538" y="3459163"/>
                <a:ext cx="2189162" cy="541337"/>
              </a:xfrm>
              <a:custGeom>
                <a:avLst/>
                <a:gdLst>
                  <a:gd name="T0" fmla="*/ 1148 w 1148"/>
                  <a:gd name="T1" fmla="*/ 152 h 376"/>
                  <a:gd name="T2" fmla="*/ 582 w 1148"/>
                  <a:gd name="T3" fmla="*/ 0 h 376"/>
                  <a:gd name="T4" fmla="*/ 0 w 1148"/>
                  <a:gd name="T5" fmla="*/ 146 h 376"/>
                  <a:gd name="T6" fmla="*/ 581 w 1148"/>
                  <a:gd name="T7" fmla="*/ 376 h 376"/>
                  <a:gd name="T8" fmla="*/ 1148 w 1148"/>
                  <a:gd name="T9" fmla="*/ 152 h 376"/>
                </a:gdLst>
                <a:ahLst/>
                <a:cxnLst>
                  <a:cxn ang="0">
                    <a:pos x="T0" y="T1"/>
                  </a:cxn>
                  <a:cxn ang="0">
                    <a:pos x="T2" y="T3"/>
                  </a:cxn>
                  <a:cxn ang="0">
                    <a:pos x="T4" y="T5"/>
                  </a:cxn>
                  <a:cxn ang="0">
                    <a:pos x="T6" y="T7"/>
                  </a:cxn>
                  <a:cxn ang="0">
                    <a:pos x="T8" y="T9"/>
                  </a:cxn>
                </a:cxnLst>
                <a:rect l="0" t="0" r="r" b="b"/>
                <a:pathLst>
                  <a:path w="1148" h="376">
                    <a:moveTo>
                      <a:pt x="1148" y="152"/>
                    </a:moveTo>
                    <a:lnTo>
                      <a:pt x="582" y="0"/>
                    </a:lnTo>
                    <a:lnTo>
                      <a:pt x="0" y="146"/>
                    </a:lnTo>
                    <a:lnTo>
                      <a:pt x="581" y="376"/>
                    </a:lnTo>
                    <a:lnTo>
                      <a:pt x="1148" y="152"/>
                    </a:lnTo>
                    <a:close/>
                  </a:path>
                </a:pathLst>
              </a:custGeom>
              <a:solidFill>
                <a:srgbClr val="BFBFBF"/>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solidFill>
                    <a:prstClr val="white"/>
                  </a:solidFill>
                  <a:latin typeface="微软雅黑" panose="020B0503020204020204" pitchFamily="34" charset="-122"/>
                  <a:ea typeface="微软雅黑" panose="020B0503020204020204" pitchFamily="34" charset="-122"/>
                </a:endParaRPr>
              </a:p>
            </p:txBody>
          </p:sp>
          <p:sp>
            <p:nvSpPr>
              <p:cNvPr id="54" name="MH_Other_7"/>
              <p:cNvSpPr>
                <a:spLocks/>
              </p:cNvSpPr>
              <p:nvPr>
                <p:custDataLst>
                  <p:tags r:id="rId24"/>
                </p:custDataLst>
              </p:nvPr>
            </p:nvSpPr>
            <p:spPr bwMode="auto">
              <a:xfrm>
                <a:off x="2214563" y="2989263"/>
                <a:ext cx="1035050" cy="890587"/>
              </a:xfrm>
              <a:custGeom>
                <a:avLst/>
                <a:gdLst>
                  <a:gd name="T0" fmla="*/ 543 w 543"/>
                  <a:gd name="T1" fmla="*/ 108 h 619"/>
                  <a:gd name="T2" fmla="*/ 246 w 543"/>
                  <a:gd name="T3" fmla="*/ 0 h 619"/>
                  <a:gd name="T4" fmla="*/ 0 w 543"/>
                  <a:gd name="T5" fmla="*/ 406 h 619"/>
                  <a:gd name="T6" fmla="*/ 543 w 543"/>
                  <a:gd name="T7" fmla="*/ 619 h 619"/>
                  <a:gd name="T8" fmla="*/ 543 w 543"/>
                  <a:gd name="T9" fmla="*/ 108 h 619"/>
                </a:gdLst>
                <a:ahLst/>
                <a:cxnLst>
                  <a:cxn ang="0">
                    <a:pos x="T0" y="T1"/>
                  </a:cxn>
                  <a:cxn ang="0">
                    <a:pos x="T2" y="T3"/>
                  </a:cxn>
                  <a:cxn ang="0">
                    <a:pos x="T4" y="T5"/>
                  </a:cxn>
                  <a:cxn ang="0">
                    <a:pos x="T6" y="T7"/>
                  </a:cxn>
                  <a:cxn ang="0">
                    <a:pos x="T8" y="T9"/>
                  </a:cxn>
                </a:cxnLst>
                <a:rect l="0" t="0" r="r" b="b"/>
                <a:pathLst>
                  <a:path w="543" h="619">
                    <a:moveTo>
                      <a:pt x="543" y="108"/>
                    </a:moveTo>
                    <a:lnTo>
                      <a:pt x="246" y="0"/>
                    </a:lnTo>
                    <a:lnTo>
                      <a:pt x="0" y="406"/>
                    </a:lnTo>
                    <a:lnTo>
                      <a:pt x="543" y="619"/>
                    </a:lnTo>
                    <a:lnTo>
                      <a:pt x="543" y="108"/>
                    </a:lnTo>
                    <a:close/>
                  </a:path>
                </a:pathLst>
              </a:custGeom>
              <a:solidFill>
                <a:srgbClr val="D9D9D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solidFill>
                    <a:prstClr val="white"/>
                  </a:solidFill>
                  <a:latin typeface="微软雅黑" panose="020B0503020204020204" pitchFamily="34" charset="-122"/>
                  <a:ea typeface="微软雅黑" panose="020B0503020204020204" pitchFamily="34" charset="-122"/>
                </a:endParaRPr>
              </a:p>
            </p:txBody>
          </p:sp>
          <p:sp>
            <p:nvSpPr>
              <p:cNvPr id="55" name="MH_Other_8"/>
              <p:cNvSpPr>
                <a:spLocks/>
              </p:cNvSpPr>
              <p:nvPr>
                <p:custDataLst>
                  <p:tags r:id="rId25"/>
                </p:custDataLst>
              </p:nvPr>
            </p:nvSpPr>
            <p:spPr bwMode="auto">
              <a:xfrm>
                <a:off x="3249613" y="2978150"/>
                <a:ext cx="1006475" cy="901700"/>
              </a:xfrm>
              <a:custGeom>
                <a:avLst/>
                <a:gdLst>
                  <a:gd name="T0" fmla="*/ 0 w 528"/>
                  <a:gd name="T1" fmla="*/ 115 h 626"/>
                  <a:gd name="T2" fmla="*/ 0 w 528"/>
                  <a:gd name="T3" fmla="*/ 626 h 626"/>
                  <a:gd name="T4" fmla="*/ 528 w 528"/>
                  <a:gd name="T5" fmla="*/ 417 h 626"/>
                  <a:gd name="T6" fmla="*/ 284 w 528"/>
                  <a:gd name="T7" fmla="*/ 0 h 626"/>
                  <a:gd name="T8" fmla="*/ 0 w 528"/>
                  <a:gd name="T9" fmla="*/ 115 h 626"/>
                </a:gdLst>
                <a:ahLst/>
                <a:cxnLst>
                  <a:cxn ang="0">
                    <a:pos x="T0" y="T1"/>
                  </a:cxn>
                  <a:cxn ang="0">
                    <a:pos x="T2" y="T3"/>
                  </a:cxn>
                  <a:cxn ang="0">
                    <a:pos x="T4" y="T5"/>
                  </a:cxn>
                  <a:cxn ang="0">
                    <a:pos x="T6" y="T7"/>
                  </a:cxn>
                  <a:cxn ang="0">
                    <a:pos x="T8" y="T9"/>
                  </a:cxn>
                </a:cxnLst>
                <a:rect l="0" t="0" r="r" b="b"/>
                <a:pathLst>
                  <a:path w="528" h="626">
                    <a:moveTo>
                      <a:pt x="0" y="115"/>
                    </a:moveTo>
                    <a:lnTo>
                      <a:pt x="0" y="626"/>
                    </a:lnTo>
                    <a:lnTo>
                      <a:pt x="528" y="417"/>
                    </a:lnTo>
                    <a:lnTo>
                      <a:pt x="284" y="0"/>
                    </a:lnTo>
                    <a:lnTo>
                      <a:pt x="0" y="115"/>
                    </a:lnTo>
                    <a:close/>
                  </a:path>
                </a:pathLst>
              </a:custGeom>
              <a:solidFill>
                <a:srgbClr val="0070C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dirty="0">
                  <a:solidFill>
                    <a:prstClr val="white"/>
                  </a:solidFill>
                  <a:latin typeface="微软雅黑" panose="020B0503020204020204" pitchFamily="34" charset="-122"/>
                  <a:ea typeface="微软雅黑" panose="020B0503020204020204" pitchFamily="34" charset="-122"/>
                </a:endParaRPr>
              </a:p>
            </p:txBody>
          </p:sp>
          <p:sp>
            <p:nvSpPr>
              <p:cNvPr id="56" name="MH_Other_9"/>
              <p:cNvSpPr>
                <a:spLocks/>
              </p:cNvSpPr>
              <p:nvPr>
                <p:custDataLst>
                  <p:tags r:id="rId26"/>
                </p:custDataLst>
              </p:nvPr>
            </p:nvSpPr>
            <p:spPr bwMode="auto">
              <a:xfrm>
                <a:off x="2681288" y="2884488"/>
                <a:ext cx="1109662" cy="257175"/>
              </a:xfrm>
              <a:custGeom>
                <a:avLst/>
                <a:gdLst>
                  <a:gd name="T0" fmla="*/ 582 w 582"/>
                  <a:gd name="T1" fmla="*/ 66 h 179"/>
                  <a:gd name="T2" fmla="*/ 298 w 582"/>
                  <a:gd name="T3" fmla="*/ 0 h 179"/>
                  <a:gd name="T4" fmla="*/ 0 w 582"/>
                  <a:gd name="T5" fmla="*/ 71 h 179"/>
                  <a:gd name="T6" fmla="*/ 297 w 582"/>
                  <a:gd name="T7" fmla="*/ 179 h 179"/>
                  <a:gd name="T8" fmla="*/ 582 w 582"/>
                  <a:gd name="T9" fmla="*/ 66 h 179"/>
                </a:gdLst>
                <a:ahLst/>
                <a:cxnLst>
                  <a:cxn ang="0">
                    <a:pos x="T0" y="T1"/>
                  </a:cxn>
                  <a:cxn ang="0">
                    <a:pos x="T2" y="T3"/>
                  </a:cxn>
                  <a:cxn ang="0">
                    <a:pos x="T4" y="T5"/>
                  </a:cxn>
                  <a:cxn ang="0">
                    <a:pos x="T6" y="T7"/>
                  </a:cxn>
                  <a:cxn ang="0">
                    <a:pos x="T8" y="T9"/>
                  </a:cxn>
                </a:cxnLst>
                <a:rect l="0" t="0" r="r" b="b"/>
                <a:pathLst>
                  <a:path w="582" h="179">
                    <a:moveTo>
                      <a:pt x="582" y="66"/>
                    </a:moveTo>
                    <a:lnTo>
                      <a:pt x="298" y="0"/>
                    </a:lnTo>
                    <a:lnTo>
                      <a:pt x="0" y="71"/>
                    </a:lnTo>
                    <a:lnTo>
                      <a:pt x="297" y="179"/>
                    </a:lnTo>
                    <a:lnTo>
                      <a:pt x="582" y="66"/>
                    </a:lnTo>
                    <a:close/>
                  </a:path>
                </a:pathLst>
              </a:custGeom>
              <a:solidFill>
                <a:srgbClr val="BFBFBF"/>
              </a:solidFill>
              <a:ln w="3175">
                <a:solidFill>
                  <a:srgbClr val="E8E8E8">
                    <a:alpha val="49804"/>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solidFill>
                    <a:prstClr val="white"/>
                  </a:solidFill>
                  <a:latin typeface="微软雅黑" panose="020B0503020204020204" pitchFamily="34" charset="-122"/>
                  <a:ea typeface="微软雅黑" panose="020B0503020204020204" pitchFamily="34" charset="-122"/>
                </a:endParaRPr>
              </a:p>
            </p:txBody>
          </p:sp>
          <p:sp>
            <p:nvSpPr>
              <p:cNvPr id="57" name="MH_Other_10"/>
              <p:cNvSpPr>
                <a:spLocks/>
              </p:cNvSpPr>
              <p:nvPr>
                <p:custDataLst>
                  <p:tags r:id="rId27"/>
                </p:custDataLst>
              </p:nvPr>
            </p:nvSpPr>
            <p:spPr bwMode="auto">
              <a:xfrm>
                <a:off x="2757488" y="2279650"/>
                <a:ext cx="492125" cy="750888"/>
              </a:xfrm>
              <a:custGeom>
                <a:avLst/>
                <a:gdLst>
                  <a:gd name="T0" fmla="*/ 258 w 258"/>
                  <a:gd name="T1" fmla="*/ 522 h 522"/>
                  <a:gd name="T2" fmla="*/ 258 w 258"/>
                  <a:gd name="T3" fmla="*/ 0 h 522"/>
                  <a:gd name="T4" fmla="*/ 0 w 258"/>
                  <a:gd name="T5" fmla="*/ 428 h 522"/>
                  <a:gd name="T6" fmla="*/ 258 w 258"/>
                  <a:gd name="T7" fmla="*/ 522 h 522"/>
                </a:gdLst>
                <a:ahLst/>
                <a:cxnLst>
                  <a:cxn ang="0">
                    <a:pos x="T0" y="T1"/>
                  </a:cxn>
                  <a:cxn ang="0">
                    <a:pos x="T2" y="T3"/>
                  </a:cxn>
                  <a:cxn ang="0">
                    <a:pos x="T4" y="T5"/>
                  </a:cxn>
                  <a:cxn ang="0">
                    <a:pos x="T6" y="T7"/>
                  </a:cxn>
                </a:cxnLst>
                <a:rect l="0" t="0" r="r" b="b"/>
                <a:pathLst>
                  <a:path w="258" h="522">
                    <a:moveTo>
                      <a:pt x="258" y="522"/>
                    </a:moveTo>
                    <a:lnTo>
                      <a:pt x="258" y="0"/>
                    </a:lnTo>
                    <a:lnTo>
                      <a:pt x="0" y="428"/>
                    </a:lnTo>
                    <a:lnTo>
                      <a:pt x="258" y="522"/>
                    </a:lnTo>
                    <a:close/>
                  </a:path>
                </a:pathLst>
              </a:custGeom>
              <a:solidFill>
                <a:srgbClr val="D9D9D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solidFill>
                    <a:prstClr val="white"/>
                  </a:solidFill>
                  <a:latin typeface="微软雅黑" panose="020B0503020204020204" pitchFamily="34" charset="-122"/>
                  <a:ea typeface="微软雅黑" panose="020B0503020204020204" pitchFamily="34" charset="-122"/>
                </a:endParaRPr>
              </a:p>
            </p:txBody>
          </p:sp>
          <p:sp>
            <p:nvSpPr>
              <p:cNvPr id="58" name="MH_Other_11"/>
              <p:cNvSpPr>
                <a:spLocks/>
              </p:cNvSpPr>
              <p:nvPr>
                <p:custDataLst>
                  <p:tags r:id="rId28"/>
                </p:custDataLst>
              </p:nvPr>
            </p:nvSpPr>
            <p:spPr bwMode="auto">
              <a:xfrm>
                <a:off x="3249613" y="2279650"/>
                <a:ext cx="471487" cy="750888"/>
              </a:xfrm>
              <a:custGeom>
                <a:avLst/>
                <a:gdLst>
                  <a:gd name="T0" fmla="*/ 0 w 247"/>
                  <a:gd name="T1" fmla="*/ 522 h 522"/>
                  <a:gd name="T2" fmla="*/ 247 w 247"/>
                  <a:gd name="T3" fmla="*/ 421 h 522"/>
                  <a:gd name="T4" fmla="*/ 0 w 247"/>
                  <a:gd name="T5" fmla="*/ 0 h 522"/>
                  <a:gd name="T6" fmla="*/ 0 w 247"/>
                  <a:gd name="T7" fmla="*/ 522 h 522"/>
                </a:gdLst>
                <a:ahLst/>
                <a:cxnLst>
                  <a:cxn ang="0">
                    <a:pos x="T0" y="T1"/>
                  </a:cxn>
                  <a:cxn ang="0">
                    <a:pos x="T2" y="T3"/>
                  </a:cxn>
                  <a:cxn ang="0">
                    <a:pos x="T4" y="T5"/>
                  </a:cxn>
                  <a:cxn ang="0">
                    <a:pos x="T6" y="T7"/>
                  </a:cxn>
                </a:cxnLst>
                <a:rect l="0" t="0" r="r" b="b"/>
                <a:pathLst>
                  <a:path w="247" h="522">
                    <a:moveTo>
                      <a:pt x="0" y="522"/>
                    </a:moveTo>
                    <a:lnTo>
                      <a:pt x="247" y="421"/>
                    </a:lnTo>
                    <a:lnTo>
                      <a:pt x="0" y="0"/>
                    </a:lnTo>
                    <a:lnTo>
                      <a:pt x="0" y="522"/>
                    </a:lnTo>
                    <a:close/>
                  </a:path>
                </a:pathLst>
              </a:custGeom>
              <a:solidFill>
                <a:srgbClr val="0070C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dirty="0">
                  <a:solidFill>
                    <a:prstClr val="white"/>
                  </a:solidFill>
                  <a:latin typeface="微软雅黑" panose="020B0503020204020204" pitchFamily="34" charset="-122"/>
                  <a:ea typeface="微软雅黑" panose="020B0503020204020204" pitchFamily="34" charset="-122"/>
                </a:endParaRPr>
              </a:p>
            </p:txBody>
          </p:sp>
        </p:grpSp>
        <p:sp>
          <p:nvSpPr>
            <p:cNvPr id="20" name="MH_SubTitle_3"/>
            <p:cNvSpPr txBox="1">
              <a:spLocks noChangeArrowheads="1"/>
            </p:cNvSpPr>
            <p:nvPr>
              <p:custDataLst>
                <p:tags r:id="rId2"/>
              </p:custDataLst>
            </p:nvPr>
          </p:nvSpPr>
          <p:spPr bwMode="auto">
            <a:xfrm>
              <a:off x="4795722" y="4263230"/>
              <a:ext cx="3039807" cy="37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r">
                <a:lnSpc>
                  <a:spcPct val="100000"/>
                </a:lnSpc>
                <a:spcBef>
                  <a:spcPct val="0"/>
                </a:spcBef>
                <a:buFont typeface="Arial" panose="020B0604020202020204" pitchFamily="34" charset="0"/>
                <a:buNone/>
                <a:defRPr/>
              </a:pPr>
              <a:r>
                <a:rPr lang="zh-CN" altLang="en-US" sz="1400" b="1" dirty="0" smtClean="0">
                  <a:solidFill>
                    <a:srgbClr val="00B0F0"/>
                  </a:solidFill>
                  <a:latin typeface="微软雅黑" panose="020B0503020204020204" pitchFamily="34" charset="-122"/>
                  <a:ea typeface="微软雅黑" panose="020B0503020204020204" pitchFamily="34" charset="-122"/>
                </a:rPr>
                <a:t>物质文化</a:t>
              </a:r>
              <a:endParaRPr lang="en-US" altLang="zh-CN" sz="1400" b="1" dirty="0">
                <a:solidFill>
                  <a:srgbClr val="00B0F0"/>
                </a:solidFill>
                <a:latin typeface="微软雅黑" panose="020B0503020204020204" pitchFamily="34" charset="-122"/>
                <a:ea typeface="微软雅黑" panose="020B0503020204020204" pitchFamily="34" charset="-122"/>
              </a:endParaRPr>
            </a:p>
          </p:txBody>
        </p:sp>
        <p:sp>
          <p:nvSpPr>
            <p:cNvPr id="21" name="MH_Text_3"/>
            <p:cNvSpPr txBox="1">
              <a:spLocks noChangeArrowheads="1"/>
            </p:cNvSpPr>
            <p:nvPr>
              <p:custDataLst>
                <p:tags r:id="rId3"/>
              </p:custDataLst>
            </p:nvPr>
          </p:nvSpPr>
          <p:spPr bwMode="auto">
            <a:xfrm>
              <a:off x="4283968" y="4596466"/>
              <a:ext cx="4222802" cy="637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nSpc>
                  <a:spcPts val="2000"/>
                </a:lnSpc>
                <a:spcBef>
                  <a:spcPts val="600"/>
                </a:spcBef>
              </a:pPr>
              <a:r>
                <a:rPr lang="zh-CN" altLang="en-US" sz="1400" b="1" dirty="0">
                  <a:solidFill>
                    <a:srgbClr val="0070C0"/>
                  </a:solidFill>
                  <a:latin typeface="微软雅黑" panose="020B0503020204020204" pitchFamily="34" charset="-122"/>
                  <a:ea typeface="微软雅黑" panose="020B0503020204020204" pitchFamily="34" charset="-122"/>
                </a:rPr>
                <a:t>优化办学条件，如教育设施；优化校园环境，如生态环境</a:t>
              </a:r>
            </a:p>
          </p:txBody>
        </p:sp>
        <p:cxnSp>
          <p:nvCxnSpPr>
            <p:cNvPr id="22" name="MH_Other_9"/>
            <p:cNvCxnSpPr/>
            <p:nvPr>
              <p:custDataLst>
                <p:tags r:id="rId4"/>
              </p:custDataLst>
            </p:nvPr>
          </p:nvCxnSpPr>
          <p:spPr>
            <a:xfrm>
              <a:off x="3387536" y="3350185"/>
              <a:ext cx="5047226" cy="0"/>
            </a:xfrm>
            <a:prstGeom prst="line">
              <a:avLst/>
            </a:prstGeom>
            <a:ln>
              <a:solidFill>
                <a:schemeClr val="bg1">
                  <a:lumMod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3" name="MH_SubTitle_3"/>
            <p:cNvSpPr txBox="1">
              <a:spLocks noChangeArrowheads="1"/>
            </p:cNvSpPr>
            <p:nvPr>
              <p:custDataLst>
                <p:tags r:id="rId5"/>
              </p:custDataLst>
            </p:nvPr>
          </p:nvSpPr>
          <p:spPr bwMode="auto">
            <a:xfrm>
              <a:off x="4404058" y="3603862"/>
              <a:ext cx="3431471" cy="37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r">
                <a:lnSpc>
                  <a:spcPct val="100000"/>
                </a:lnSpc>
                <a:spcBef>
                  <a:spcPct val="0"/>
                </a:spcBef>
                <a:buFont typeface="Arial" panose="020B0604020202020204" pitchFamily="34" charset="0"/>
                <a:buNone/>
                <a:defRPr/>
              </a:pPr>
              <a:r>
                <a:rPr lang="zh-CN" altLang="en-US" sz="1400" b="1" dirty="0">
                  <a:solidFill>
                    <a:srgbClr val="00B0F0"/>
                  </a:solidFill>
                  <a:latin typeface="微软雅黑" panose="020B0503020204020204" pitchFamily="34" charset="-122"/>
                  <a:ea typeface="微软雅黑" panose="020B0503020204020204" pitchFamily="34" charset="-122"/>
                </a:rPr>
                <a:t>行为</a:t>
              </a:r>
              <a:r>
                <a:rPr lang="zh-CN" altLang="en-US" sz="1400" b="1" dirty="0" smtClean="0">
                  <a:solidFill>
                    <a:srgbClr val="00B0F0"/>
                  </a:solidFill>
                  <a:latin typeface="微软雅黑" panose="020B0503020204020204" pitchFamily="34" charset="-122"/>
                  <a:ea typeface="微软雅黑" panose="020B0503020204020204" pitchFamily="34" charset="-122"/>
                </a:rPr>
                <a:t>文化</a:t>
              </a:r>
              <a:endParaRPr lang="en-US" altLang="zh-CN" sz="1400" b="1" dirty="0">
                <a:solidFill>
                  <a:srgbClr val="00B0F0"/>
                </a:solidFill>
                <a:latin typeface="微软雅黑" panose="020B0503020204020204" pitchFamily="34" charset="-122"/>
                <a:ea typeface="微软雅黑" panose="020B0503020204020204" pitchFamily="34" charset="-122"/>
              </a:endParaRPr>
            </a:p>
          </p:txBody>
        </p:sp>
        <p:sp>
          <p:nvSpPr>
            <p:cNvPr id="24" name="MH_SubTitle_3"/>
            <p:cNvSpPr txBox="1">
              <a:spLocks noChangeArrowheads="1"/>
            </p:cNvSpPr>
            <p:nvPr>
              <p:custDataLst>
                <p:tags r:id="rId6"/>
              </p:custDataLst>
            </p:nvPr>
          </p:nvSpPr>
          <p:spPr bwMode="auto">
            <a:xfrm>
              <a:off x="4402398" y="3027571"/>
              <a:ext cx="3433131" cy="37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r">
                <a:lnSpc>
                  <a:spcPct val="100000"/>
                </a:lnSpc>
                <a:spcBef>
                  <a:spcPct val="0"/>
                </a:spcBef>
                <a:buFont typeface="Arial" panose="020B0604020202020204" pitchFamily="34" charset="0"/>
                <a:buNone/>
                <a:defRPr/>
              </a:pPr>
              <a:r>
                <a:rPr lang="zh-CN" altLang="en-US" sz="1400" b="1" dirty="0">
                  <a:solidFill>
                    <a:srgbClr val="00B0F0"/>
                  </a:solidFill>
                  <a:latin typeface="微软雅黑" panose="020B0503020204020204" pitchFamily="34" charset="-122"/>
                  <a:ea typeface="微软雅黑" panose="020B0503020204020204" pitchFamily="34" charset="-122"/>
                </a:rPr>
                <a:t>制度</a:t>
              </a:r>
              <a:r>
                <a:rPr lang="zh-CN" altLang="en-US" sz="1400" b="1" dirty="0" smtClean="0">
                  <a:solidFill>
                    <a:srgbClr val="00B0F0"/>
                  </a:solidFill>
                  <a:latin typeface="微软雅黑" panose="020B0503020204020204" pitchFamily="34" charset="-122"/>
                  <a:ea typeface="微软雅黑" panose="020B0503020204020204" pitchFamily="34" charset="-122"/>
                </a:rPr>
                <a:t>文化</a:t>
              </a:r>
              <a:endParaRPr lang="en-US" altLang="zh-CN" sz="1400" b="1" dirty="0">
                <a:solidFill>
                  <a:srgbClr val="00B0F0"/>
                </a:solidFill>
                <a:latin typeface="微软雅黑" panose="020B0503020204020204" pitchFamily="34" charset="-122"/>
                <a:ea typeface="微软雅黑" panose="020B0503020204020204" pitchFamily="34" charset="-122"/>
              </a:endParaRPr>
            </a:p>
          </p:txBody>
        </p:sp>
        <p:sp>
          <p:nvSpPr>
            <p:cNvPr id="25" name="MH_SubTitle_3"/>
            <p:cNvSpPr txBox="1">
              <a:spLocks noChangeArrowheads="1"/>
            </p:cNvSpPr>
            <p:nvPr>
              <p:custDataLst>
                <p:tags r:id="rId7"/>
              </p:custDataLst>
            </p:nvPr>
          </p:nvSpPr>
          <p:spPr bwMode="auto">
            <a:xfrm>
              <a:off x="4213926" y="2353444"/>
              <a:ext cx="3621603" cy="37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r">
                <a:lnSpc>
                  <a:spcPct val="100000"/>
                </a:lnSpc>
                <a:spcBef>
                  <a:spcPct val="0"/>
                </a:spcBef>
                <a:buFont typeface="Arial" panose="020B0604020202020204" pitchFamily="34" charset="0"/>
                <a:buNone/>
                <a:defRPr/>
              </a:pPr>
              <a:r>
                <a:rPr lang="zh-CN" altLang="en-US" sz="1400" b="1" dirty="0">
                  <a:solidFill>
                    <a:srgbClr val="00B0F0"/>
                  </a:solidFill>
                  <a:latin typeface="微软雅黑" panose="020B0503020204020204" pitchFamily="34" charset="-122"/>
                  <a:ea typeface="微软雅黑" panose="020B0503020204020204" pitchFamily="34" charset="-122"/>
                </a:rPr>
                <a:t>精神</a:t>
              </a:r>
              <a:r>
                <a:rPr lang="zh-CN" altLang="en-US" sz="1400" b="1" dirty="0" smtClean="0">
                  <a:solidFill>
                    <a:srgbClr val="00B0F0"/>
                  </a:solidFill>
                  <a:latin typeface="微软雅黑" panose="020B0503020204020204" pitchFamily="34" charset="-122"/>
                  <a:ea typeface="微软雅黑" panose="020B0503020204020204" pitchFamily="34" charset="-122"/>
                </a:rPr>
                <a:t>文化</a:t>
              </a:r>
              <a:endParaRPr lang="en-US" altLang="zh-CN" sz="1400" b="1" dirty="0">
                <a:solidFill>
                  <a:srgbClr val="00B0F0"/>
                </a:solidFill>
                <a:latin typeface="微软雅黑" panose="020B0503020204020204" pitchFamily="34" charset="-122"/>
                <a:ea typeface="微软雅黑" panose="020B0503020204020204" pitchFamily="34" charset="-122"/>
              </a:endParaRPr>
            </a:p>
          </p:txBody>
        </p:sp>
        <p:cxnSp>
          <p:nvCxnSpPr>
            <p:cNvPr id="31" name="MH_Other_9"/>
            <p:cNvCxnSpPr/>
            <p:nvPr>
              <p:custDataLst>
                <p:tags r:id="rId8"/>
              </p:custDataLst>
            </p:nvPr>
          </p:nvCxnSpPr>
          <p:spPr>
            <a:xfrm flipV="1">
              <a:off x="3333848" y="2734966"/>
              <a:ext cx="5028906" cy="38714"/>
            </a:xfrm>
            <a:prstGeom prst="line">
              <a:avLst/>
            </a:prstGeom>
            <a:ln>
              <a:solidFill>
                <a:schemeClr val="bg1">
                  <a:lumMod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3" name="MH_Other_9"/>
            <p:cNvCxnSpPr/>
            <p:nvPr>
              <p:custDataLst>
                <p:tags r:id="rId9"/>
              </p:custDataLst>
            </p:nvPr>
          </p:nvCxnSpPr>
          <p:spPr>
            <a:xfrm>
              <a:off x="4194366" y="4633661"/>
              <a:ext cx="4384412" cy="0"/>
            </a:xfrm>
            <a:prstGeom prst="line">
              <a:avLst/>
            </a:prstGeom>
            <a:ln>
              <a:solidFill>
                <a:schemeClr val="bg1">
                  <a:lumMod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4" name="MH_Other_9"/>
            <p:cNvCxnSpPr/>
            <p:nvPr>
              <p:custDataLst>
                <p:tags r:id="rId10"/>
              </p:custDataLst>
            </p:nvPr>
          </p:nvCxnSpPr>
          <p:spPr>
            <a:xfrm flipV="1">
              <a:off x="3826250" y="3934318"/>
              <a:ext cx="4680520" cy="64372"/>
            </a:xfrm>
            <a:prstGeom prst="line">
              <a:avLst/>
            </a:prstGeom>
            <a:ln>
              <a:solidFill>
                <a:schemeClr val="bg1">
                  <a:lumMod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35" name="MH_Other_5"/>
            <p:cNvSpPr/>
            <p:nvPr>
              <p:custDataLst>
                <p:tags r:id="rId11"/>
              </p:custDataLst>
            </p:nvPr>
          </p:nvSpPr>
          <p:spPr>
            <a:xfrm>
              <a:off x="6696637" y="4311047"/>
              <a:ext cx="274796" cy="274797"/>
            </a:xfrm>
            <a:prstGeom prst="ellipse">
              <a:avLst/>
            </a:prstGeom>
            <a:solidFill>
              <a:srgbClr val="00B0F0"/>
            </a:solidFill>
            <a:ln w="38100" cap="flat" cmpd="sng" algn="ctr">
              <a:solidFill>
                <a:srgbClr val="FFFFFF"/>
              </a:solidFill>
              <a:prstDash val="solid"/>
              <a:miter lim="800000"/>
            </a:ln>
            <a:effectLst/>
          </p:spPr>
          <p:txBody>
            <a:bodyPr anchor="ctr"/>
            <a:lstStyle/>
            <a:p>
              <a:pPr algn="ctr">
                <a:defRPr/>
              </a:pPr>
              <a:r>
                <a:rPr lang="en-US" altLang="zh-CN" sz="1400" kern="0" dirty="0" smtClean="0">
                  <a:solidFill>
                    <a:srgbClr val="FFFFFF"/>
                  </a:solidFill>
                  <a:latin typeface="微软雅黑" panose="020B0503020204020204" pitchFamily="34" charset="-122"/>
                  <a:ea typeface="微软雅黑" panose="020B0503020204020204" pitchFamily="34" charset="-122"/>
                </a:rPr>
                <a:t>4</a:t>
              </a:r>
              <a:endParaRPr lang="zh-CN" altLang="en-US" sz="1400" kern="0" dirty="0">
                <a:solidFill>
                  <a:srgbClr val="FFFFFF"/>
                </a:solidFill>
                <a:latin typeface="微软雅黑" panose="020B0503020204020204" pitchFamily="34" charset="-122"/>
                <a:ea typeface="微软雅黑" panose="020B0503020204020204" pitchFamily="34" charset="-122"/>
              </a:endParaRPr>
            </a:p>
          </p:txBody>
        </p:sp>
        <p:sp>
          <p:nvSpPr>
            <p:cNvPr id="36" name="MH_Other_5"/>
            <p:cNvSpPr/>
            <p:nvPr>
              <p:custDataLst>
                <p:tags r:id="rId12"/>
              </p:custDataLst>
            </p:nvPr>
          </p:nvSpPr>
          <p:spPr>
            <a:xfrm>
              <a:off x="6696637" y="3651679"/>
              <a:ext cx="274796" cy="274797"/>
            </a:xfrm>
            <a:prstGeom prst="ellipse">
              <a:avLst/>
            </a:prstGeom>
            <a:solidFill>
              <a:srgbClr val="00B0F0"/>
            </a:solidFill>
            <a:ln w="38100" cap="flat" cmpd="sng" algn="ctr">
              <a:solidFill>
                <a:srgbClr val="FFFFFF"/>
              </a:solidFill>
              <a:prstDash val="solid"/>
              <a:miter lim="800000"/>
            </a:ln>
            <a:effectLst/>
          </p:spPr>
          <p:txBody>
            <a:bodyPr anchor="ctr"/>
            <a:lstStyle/>
            <a:p>
              <a:pPr algn="ctr">
                <a:defRPr/>
              </a:pPr>
              <a:r>
                <a:rPr lang="en-US" altLang="zh-CN" sz="1400" kern="0" dirty="0" smtClean="0">
                  <a:solidFill>
                    <a:srgbClr val="FFFFFF"/>
                  </a:solidFill>
                  <a:latin typeface="微软雅黑" panose="020B0503020204020204" pitchFamily="34" charset="-122"/>
                  <a:ea typeface="微软雅黑" panose="020B0503020204020204" pitchFamily="34" charset="-122"/>
                </a:rPr>
                <a:t>3</a:t>
              </a:r>
              <a:endParaRPr lang="zh-CN" altLang="en-US" sz="1400" kern="0" dirty="0">
                <a:solidFill>
                  <a:srgbClr val="FFFFFF"/>
                </a:solidFill>
                <a:latin typeface="微软雅黑" panose="020B0503020204020204" pitchFamily="34" charset="-122"/>
                <a:ea typeface="微软雅黑" panose="020B0503020204020204" pitchFamily="34" charset="-122"/>
              </a:endParaRPr>
            </a:p>
          </p:txBody>
        </p:sp>
        <p:sp>
          <p:nvSpPr>
            <p:cNvPr id="37" name="MH_Other_5"/>
            <p:cNvSpPr/>
            <p:nvPr>
              <p:custDataLst>
                <p:tags r:id="rId13"/>
              </p:custDataLst>
            </p:nvPr>
          </p:nvSpPr>
          <p:spPr>
            <a:xfrm>
              <a:off x="6696637" y="2401261"/>
              <a:ext cx="274796" cy="274797"/>
            </a:xfrm>
            <a:prstGeom prst="ellipse">
              <a:avLst/>
            </a:prstGeom>
            <a:solidFill>
              <a:srgbClr val="00B0F0"/>
            </a:solidFill>
            <a:ln w="38100" cap="flat" cmpd="sng" algn="ctr">
              <a:solidFill>
                <a:srgbClr val="FFFFFF"/>
              </a:solidFill>
              <a:prstDash val="solid"/>
              <a:miter lim="800000"/>
            </a:ln>
            <a:effectLst/>
          </p:spPr>
          <p:txBody>
            <a:bodyPr anchor="ctr"/>
            <a:lstStyle/>
            <a:p>
              <a:pPr algn="ctr">
                <a:defRPr/>
              </a:pPr>
              <a:r>
                <a:rPr lang="en-US" altLang="zh-CN" sz="1400" kern="0" dirty="0" smtClean="0">
                  <a:solidFill>
                    <a:srgbClr val="FFFFFF"/>
                  </a:solidFill>
                  <a:latin typeface="微软雅黑" panose="020B0503020204020204" pitchFamily="34" charset="-122"/>
                  <a:ea typeface="微软雅黑" panose="020B0503020204020204" pitchFamily="34" charset="-122"/>
                </a:rPr>
                <a:t>1</a:t>
              </a:r>
              <a:endParaRPr lang="zh-CN" altLang="en-US" sz="1400" kern="0" dirty="0">
                <a:solidFill>
                  <a:srgbClr val="FFFFFF"/>
                </a:solidFill>
                <a:latin typeface="微软雅黑" panose="020B0503020204020204" pitchFamily="34" charset="-122"/>
                <a:ea typeface="微软雅黑" panose="020B0503020204020204" pitchFamily="34" charset="-122"/>
              </a:endParaRPr>
            </a:p>
          </p:txBody>
        </p:sp>
        <p:sp>
          <p:nvSpPr>
            <p:cNvPr id="38" name="MH_Other_5"/>
            <p:cNvSpPr/>
            <p:nvPr>
              <p:custDataLst>
                <p:tags r:id="rId14"/>
              </p:custDataLst>
            </p:nvPr>
          </p:nvSpPr>
          <p:spPr>
            <a:xfrm>
              <a:off x="6696637" y="3075388"/>
              <a:ext cx="274796" cy="274797"/>
            </a:xfrm>
            <a:prstGeom prst="ellipse">
              <a:avLst/>
            </a:prstGeom>
            <a:solidFill>
              <a:srgbClr val="00B0F0"/>
            </a:solidFill>
            <a:ln w="38100" cap="flat" cmpd="sng" algn="ctr">
              <a:solidFill>
                <a:srgbClr val="FFFFFF"/>
              </a:solidFill>
              <a:prstDash val="solid"/>
              <a:miter lim="800000"/>
            </a:ln>
            <a:effectLst/>
          </p:spPr>
          <p:txBody>
            <a:bodyPr anchor="ctr"/>
            <a:lstStyle/>
            <a:p>
              <a:pPr algn="ctr">
                <a:defRPr/>
              </a:pPr>
              <a:r>
                <a:rPr lang="en-US" altLang="zh-CN" sz="1400" kern="0" dirty="0" smtClean="0">
                  <a:solidFill>
                    <a:srgbClr val="FFFFFF"/>
                  </a:solidFill>
                  <a:latin typeface="微软雅黑" panose="020B0503020204020204" pitchFamily="34" charset="-122"/>
                  <a:ea typeface="微软雅黑" panose="020B0503020204020204" pitchFamily="34" charset="-122"/>
                </a:rPr>
                <a:t>2</a:t>
              </a:r>
              <a:endParaRPr lang="zh-CN" altLang="en-US" sz="1400" kern="0" dirty="0">
                <a:solidFill>
                  <a:srgbClr val="FFFFFF"/>
                </a:solidFill>
                <a:latin typeface="微软雅黑" panose="020B0503020204020204" pitchFamily="34" charset="-122"/>
                <a:ea typeface="微软雅黑" panose="020B0503020204020204" pitchFamily="34" charset="-122"/>
              </a:endParaRPr>
            </a:p>
          </p:txBody>
        </p:sp>
        <p:sp>
          <p:nvSpPr>
            <p:cNvPr id="39" name="MH_Text_3"/>
            <p:cNvSpPr txBox="1">
              <a:spLocks noChangeArrowheads="1"/>
            </p:cNvSpPr>
            <p:nvPr>
              <p:custDataLst>
                <p:tags r:id="rId15"/>
              </p:custDataLst>
            </p:nvPr>
          </p:nvSpPr>
          <p:spPr bwMode="auto">
            <a:xfrm>
              <a:off x="4194365" y="3895811"/>
              <a:ext cx="4344471" cy="552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nSpc>
                  <a:spcPts val="2000"/>
                </a:lnSpc>
                <a:spcBef>
                  <a:spcPts val="600"/>
                </a:spcBef>
              </a:pPr>
              <a:r>
                <a:rPr lang="zh-CN" altLang="zh-CN" sz="1400" b="1" dirty="0">
                  <a:solidFill>
                    <a:srgbClr val="0070C0"/>
                  </a:solidFill>
                  <a:latin typeface="微软雅黑" panose="020B0503020204020204" pitchFamily="34" charset="-122"/>
                  <a:ea typeface="微软雅黑" panose="020B0503020204020204" pitchFamily="34" charset="-122"/>
                </a:rPr>
                <a:t>以规章制度规范质量行为</a:t>
              </a:r>
              <a:r>
                <a:rPr lang="zh-CN" altLang="en-US" sz="1400" b="1" dirty="0">
                  <a:solidFill>
                    <a:srgbClr val="0070C0"/>
                  </a:solidFill>
                  <a:latin typeface="微软雅黑" panose="020B0503020204020204" pitchFamily="34" charset="-122"/>
                  <a:ea typeface="微软雅黑" panose="020B0503020204020204" pitchFamily="34" charset="-122"/>
                </a:rPr>
                <a:t>；以</a:t>
              </a:r>
              <a:r>
                <a:rPr lang="zh-CN" altLang="zh-CN" sz="1400" b="1" dirty="0">
                  <a:solidFill>
                    <a:srgbClr val="0070C0"/>
                  </a:solidFill>
                  <a:latin typeface="微软雅黑" panose="020B0503020204020204" pitchFamily="34" charset="-122"/>
                  <a:ea typeface="微软雅黑" panose="020B0503020204020204" pitchFamily="34" charset="-122"/>
                </a:rPr>
                <a:t>质量思想促进质量理念自觉践行</a:t>
              </a:r>
              <a:endParaRPr lang="zh-CN" altLang="en-US" sz="1400" b="1" dirty="0">
                <a:solidFill>
                  <a:srgbClr val="0070C0"/>
                </a:solidFill>
                <a:latin typeface="微软雅黑" panose="020B0503020204020204" pitchFamily="34" charset="-122"/>
                <a:ea typeface="微软雅黑" panose="020B0503020204020204" pitchFamily="34" charset="-122"/>
              </a:endParaRPr>
            </a:p>
          </p:txBody>
        </p:sp>
        <p:sp>
          <p:nvSpPr>
            <p:cNvPr id="40" name="MH_Text_3"/>
            <p:cNvSpPr txBox="1">
              <a:spLocks noChangeArrowheads="1"/>
            </p:cNvSpPr>
            <p:nvPr>
              <p:custDataLst>
                <p:tags r:id="rId16"/>
              </p:custDataLst>
            </p:nvPr>
          </p:nvSpPr>
          <p:spPr bwMode="auto">
            <a:xfrm>
              <a:off x="3619056" y="3300321"/>
              <a:ext cx="4959721" cy="595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nSpc>
                  <a:spcPts val="2000"/>
                </a:lnSpc>
                <a:spcBef>
                  <a:spcPts val="600"/>
                </a:spcBef>
              </a:pPr>
              <a:r>
                <a:rPr lang="en-US" altLang="zh-CN" sz="1400" b="1" dirty="0">
                  <a:solidFill>
                    <a:srgbClr val="0070C0"/>
                  </a:solidFill>
                  <a:latin typeface="微软雅黑" panose="020B0503020204020204" pitchFamily="34" charset="-122"/>
                  <a:ea typeface="微软雅黑" panose="020B0503020204020204" pitchFamily="34" charset="-122"/>
                </a:rPr>
                <a:t> </a:t>
              </a:r>
              <a:r>
                <a:rPr lang="zh-CN" altLang="zh-CN" sz="1400" b="1" dirty="0">
                  <a:solidFill>
                    <a:srgbClr val="0070C0"/>
                  </a:solidFill>
                  <a:latin typeface="微软雅黑" panose="020B0503020204020204" pitchFamily="34" charset="-122"/>
                  <a:ea typeface="微软雅黑" panose="020B0503020204020204" pitchFamily="34" charset="-122"/>
                </a:rPr>
                <a:t>理清</a:t>
              </a:r>
              <a:r>
                <a:rPr lang="zh-CN" altLang="en-US" sz="1400" b="1" dirty="0">
                  <a:solidFill>
                    <a:srgbClr val="0070C0"/>
                  </a:solidFill>
                  <a:latin typeface="微软雅黑" panose="020B0503020204020204" pitchFamily="34" charset="-122"/>
                  <a:ea typeface="微软雅黑" panose="020B0503020204020204" pitchFamily="34" charset="-122"/>
                </a:rPr>
                <a:t>各</a:t>
              </a:r>
              <a:r>
                <a:rPr lang="zh-CN" altLang="zh-CN" sz="1400" b="1" dirty="0">
                  <a:solidFill>
                    <a:srgbClr val="0070C0"/>
                  </a:solidFill>
                  <a:latin typeface="微软雅黑" panose="020B0503020204020204" pitchFamily="34" charset="-122"/>
                  <a:ea typeface="微软雅黑" panose="020B0503020204020204" pitchFamily="34" charset="-122"/>
                </a:rPr>
                <a:t>管控事项</a:t>
              </a:r>
              <a:r>
                <a:rPr lang="zh-CN" altLang="en-US" sz="1400" b="1" dirty="0">
                  <a:solidFill>
                    <a:srgbClr val="0070C0"/>
                  </a:solidFill>
                  <a:latin typeface="微软雅黑" panose="020B0503020204020204" pitchFamily="34" charset="-122"/>
                  <a:ea typeface="微软雅黑" panose="020B0503020204020204" pitchFamily="34" charset="-122"/>
                </a:rPr>
                <a:t>；</a:t>
              </a:r>
              <a:r>
                <a:rPr lang="zh-CN" altLang="zh-CN" sz="1400" b="1" dirty="0">
                  <a:solidFill>
                    <a:srgbClr val="0070C0"/>
                  </a:solidFill>
                  <a:latin typeface="微软雅黑" panose="020B0503020204020204" pitchFamily="34" charset="-122"/>
                  <a:ea typeface="微软雅黑" panose="020B0503020204020204" pitchFamily="34" charset="-122"/>
                </a:rPr>
                <a:t>规范内部控制</a:t>
              </a:r>
              <a:r>
                <a:rPr lang="zh-CN" altLang="en-US" sz="1400" b="1" dirty="0">
                  <a:solidFill>
                    <a:srgbClr val="0070C0"/>
                  </a:solidFill>
                  <a:latin typeface="微软雅黑" panose="020B0503020204020204" pitchFamily="34" charset="-122"/>
                  <a:ea typeface="微软雅黑" panose="020B0503020204020204" pitchFamily="34" charset="-122"/>
                </a:rPr>
                <a:t>制度及</a:t>
              </a:r>
              <a:r>
                <a:rPr lang="zh-CN" altLang="zh-CN" sz="1400" b="1" dirty="0">
                  <a:solidFill>
                    <a:srgbClr val="0070C0"/>
                  </a:solidFill>
                  <a:latin typeface="微软雅黑" panose="020B0503020204020204" pitchFamily="34" charset="-122"/>
                  <a:ea typeface="微软雅黑" panose="020B0503020204020204" pitchFamily="34" charset="-122"/>
                </a:rPr>
                <a:t>建设计划</a:t>
              </a:r>
              <a:r>
                <a:rPr lang="zh-CN" altLang="en-US" sz="1400" b="1" dirty="0">
                  <a:solidFill>
                    <a:srgbClr val="0070C0"/>
                  </a:solidFill>
                  <a:latin typeface="微软雅黑" panose="020B0503020204020204" pitchFamily="34" charset="-122"/>
                  <a:ea typeface="微软雅黑" panose="020B0503020204020204" pitchFamily="34" charset="-122"/>
                </a:rPr>
                <a:t>；</a:t>
              </a:r>
              <a:r>
                <a:rPr lang="zh-CN" altLang="zh-CN" sz="1400" b="1" dirty="0">
                  <a:solidFill>
                    <a:srgbClr val="0070C0"/>
                  </a:solidFill>
                  <a:latin typeface="微软雅黑" panose="020B0503020204020204" pitchFamily="34" charset="-122"/>
                  <a:ea typeface="微软雅黑" panose="020B0503020204020204" pitchFamily="34" charset="-122"/>
                </a:rPr>
                <a:t>落实制度建设计划</a:t>
              </a:r>
              <a:endParaRPr lang="zh-CN" altLang="en-US" sz="1400" b="1" dirty="0">
                <a:solidFill>
                  <a:srgbClr val="0070C0"/>
                </a:solidFill>
                <a:latin typeface="微软雅黑" panose="020B0503020204020204" pitchFamily="34" charset="-122"/>
                <a:ea typeface="微软雅黑" panose="020B0503020204020204" pitchFamily="34" charset="-122"/>
              </a:endParaRPr>
            </a:p>
          </p:txBody>
        </p:sp>
        <p:sp>
          <p:nvSpPr>
            <p:cNvPr id="41" name="MH_Text_3"/>
            <p:cNvSpPr txBox="1">
              <a:spLocks noChangeArrowheads="1"/>
            </p:cNvSpPr>
            <p:nvPr>
              <p:custDataLst>
                <p:tags r:id="rId17"/>
              </p:custDataLst>
            </p:nvPr>
          </p:nvSpPr>
          <p:spPr bwMode="auto">
            <a:xfrm>
              <a:off x="3333848" y="2773680"/>
              <a:ext cx="5204987" cy="526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nSpc>
                  <a:spcPts val="2000"/>
                </a:lnSpc>
                <a:spcBef>
                  <a:spcPts val="600"/>
                </a:spcBef>
              </a:pPr>
              <a:r>
                <a:rPr lang="zh-CN" altLang="zh-CN" sz="1400" b="1" dirty="0" smtClean="0">
                  <a:solidFill>
                    <a:srgbClr val="0070C0"/>
                  </a:solidFill>
                  <a:latin typeface="微软雅黑" panose="020B0503020204020204" pitchFamily="34" charset="-122"/>
                  <a:ea typeface="微软雅黑" panose="020B0503020204020204" pitchFamily="34" charset="-122"/>
                </a:rPr>
                <a:t>秉承</a:t>
              </a:r>
              <a:r>
                <a:rPr lang="zh-CN" altLang="zh-CN" sz="1400" b="1" dirty="0">
                  <a:solidFill>
                    <a:srgbClr val="0070C0"/>
                  </a:solidFill>
                  <a:latin typeface="微软雅黑" panose="020B0503020204020204" pitchFamily="34" charset="-122"/>
                  <a:ea typeface="微软雅黑" panose="020B0503020204020204" pitchFamily="34" charset="-122"/>
                </a:rPr>
                <a:t>工匠</a:t>
              </a:r>
              <a:r>
                <a:rPr lang="zh-CN" altLang="zh-CN" sz="1400" b="1" dirty="0" smtClean="0">
                  <a:solidFill>
                    <a:srgbClr val="0070C0"/>
                  </a:solidFill>
                  <a:latin typeface="微软雅黑" panose="020B0503020204020204" pitchFamily="34" charset="-122"/>
                  <a:ea typeface="微软雅黑" panose="020B0503020204020204" pitchFamily="34" charset="-122"/>
                </a:rPr>
                <a:t>精神</a:t>
              </a:r>
              <a:r>
                <a:rPr lang="zh-CN" altLang="en-US" sz="1400" b="1" dirty="0">
                  <a:solidFill>
                    <a:srgbClr val="0070C0"/>
                  </a:solidFill>
                  <a:latin typeface="微软雅黑" panose="020B0503020204020204" pitchFamily="34" charset="-122"/>
                  <a:ea typeface="微软雅黑" panose="020B0503020204020204" pitchFamily="34" charset="-122"/>
                </a:rPr>
                <a:t>，</a:t>
              </a:r>
              <a:r>
                <a:rPr lang="zh-CN" altLang="zh-CN" sz="1400" b="1" dirty="0">
                  <a:solidFill>
                    <a:srgbClr val="0070C0"/>
                  </a:solidFill>
                  <a:latin typeface="微软雅黑" panose="020B0503020204020204" pitchFamily="34" charset="-122"/>
                  <a:ea typeface="微软雅黑" panose="020B0503020204020204" pitchFamily="34" charset="-122"/>
                </a:rPr>
                <a:t>以树立质量价值理念和质量方针为核心，构建质量价值体系</a:t>
              </a:r>
              <a:endParaRPr lang="zh-CN" altLang="en-US" sz="1400" b="1" dirty="0">
                <a:solidFill>
                  <a:srgbClr val="0070C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50221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05</a:t>
            </a:r>
            <a:endParaRPr lang="zh-CN" altLang="en-US" sz="1600" b="1" dirty="0">
              <a:solidFill>
                <a:prstClr val="white"/>
              </a:solidFill>
            </a:endParaRPr>
          </a:p>
        </p:txBody>
      </p:sp>
      <p:cxnSp>
        <p:nvCxnSpPr>
          <p:cNvPr id="32" name="直接连接符 31"/>
          <p:cNvCxnSpPr/>
          <p:nvPr/>
        </p:nvCxnSpPr>
        <p:spPr>
          <a:xfrm>
            <a:off x="1768416" y="404813"/>
            <a:ext cx="98330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MH_Other_5"/>
          <p:cNvSpPr>
            <a:spLocks noChangeArrowheads="1"/>
          </p:cNvSpPr>
          <p:nvPr>
            <p:custDataLst>
              <p:tags r:id="rId1"/>
            </p:custDataLst>
          </p:nvPr>
        </p:nvSpPr>
        <p:spPr bwMode="auto">
          <a:xfrm>
            <a:off x="206623" y="714135"/>
            <a:ext cx="3097219" cy="43444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sym typeface="微软雅黑" panose="020B0503020204020204" pitchFamily="34" charset="-122"/>
              </a:rPr>
              <a:t>（五）国家政策新规定</a:t>
            </a:r>
            <a:endParaRPr lang="zh-CN" altLang="en-US" sz="2000" b="1" dirty="0">
              <a:solidFill>
                <a:srgbClr val="FFFFFF"/>
              </a:solidFill>
              <a:ea typeface="微软雅黑" pitchFamily="34" charset="-122"/>
            </a:endParaRPr>
          </a:p>
        </p:txBody>
      </p:sp>
      <p:grpSp>
        <p:nvGrpSpPr>
          <p:cNvPr id="15" name="组合 14"/>
          <p:cNvGrpSpPr/>
          <p:nvPr/>
        </p:nvGrpSpPr>
        <p:grpSpPr>
          <a:xfrm>
            <a:off x="1543077" y="1590675"/>
            <a:ext cx="8766345" cy="4501229"/>
            <a:chOff x="755575" y="825304"/>
            <a:chExt cx="7848873" cy="4235930"/>
          </a:xfrm>
        </p:grpSpPr>
        <p:sp>
          <p:nvSpPr>
            <p:cNvPr id="16" name="矩形 15"/>
            <p:cNvSpPr/>
            <p:nvPr/>
          </p:nvSpPr>
          <p:spPr>
            <a:xfrm>
              <a:off x="5419998" y="1195111"/>
              <a:ext cx="45719" cy="38661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lang="zh-CN" altLang="en-US"/>
            </a:p>
          </p:txBody>
        </p:sp>
        <p:sp>
          <p:nvSpPr>
            <p:cNvPr id="17" name="TextBox 16"/>
            <p:cNvSpPr txBox="1"/>
            <p:nvPr/>
          </p:nvSpPr>
          <p:spPr>
            <a:xfrm>
              <a:off x="755576" y="825304"/>
              <a:ext cx="7848872" cy="1438528"/>
            </a:xfrm>
            <a:prstGeom prst="rect">
              <a:avLst/>
            </a:prstGeom>
            <a:noFill/>
            <a:ln cmpd="sng">
              <a:solidFill>
                <a:schemeClr val="tx1"/>
              </a:solidFill>
            </a:ln>
          </p:spPr>
          <p:txBody>
            <a:bodyPr wrap="square" rtlCol="0">
              <a:spAutoFit/>
            </a:bodyPr>
            <a:lstStyle/>
            <a:p>
              <a:pPr>
                <a:lnSpc>
                  <a:spcPts val="2800"/>
                </a:lnSpc>
              </a:pPr>
              <a:r>
                <a:rPr lang="zh-CN" altLang="en-US" b="1" dirty="0" smtClean="0">
                  <a:solidFill>
                    <a:srgbClr val="FF0000"/>
                  </a:solidFill>
                  <a:latin typeface="微软雅黑" pitchFamily="34" charset="-122"/>
                  <a:ea typeface="微软雅黑" pitchFamily="34" charset="-122"/>
                </a:rPr>
                <a:t>      </a:t>
              </a:r>
              <a:r>
                <a:rPr lang="zh-CN" altLang="en-US" b="1" dirty="0">
                  <a:latin typeface="微软雅黑" pitchFamily="34" charset="-122"/>
                  <a:ea typeface="微软雅黑" pitchFamily="34" charset="-122"/>
                </a:rPr>
                <a:t>教育部办公厅印发</a:t>
              </a:r>
              <a:r>
                <a:rPr lang="en-US" altLang="zh-CN" b="1" dirty="0" smtClean="0">
                  <a:solidFill>
                    <a:srgbClr val="C00000"/>
                  </a:solidFill>
                  <a:latin typeface="微软雅黑" pitchFamily="34" charset="-122"/>
                  <a:ea typeface="微软雅黑" pitchFamily="34" charset="-122"/>
                </a:rPr>
                <a:t>《</a:t>
              </a:r>
              <a:r>
                <a:rPr lang="zh-CN" altLang="zh-CN" b="1" dirty="0">
                  <a:solidFill>
                    <a:srgbClr val="C00000"/>
                  </a:solidFill>
                  <a:latin typeface="微软雅黑" pitchFamily="34" charset="-122"/>
                  <a:ea typeface="微软雅黑" pitchFamily="34" charset="-122"/>
                </a:rPr>
                <a:t>中等职业学校教学工作诊断与改进指导方案（试行</a:t>
              </a:r>
              <a:r>
                <a:rPr lang="zh-CN" altLang="zh-CN" b="1" dirty="0" smtClean="0">
                  <a:solidFill>
                    <a:srgbClr val="C00000"/>
                  </a:solidFill>
                  <a:latin typeface="微软雅黑" pitchFamily="34" charset="-122"/>
                  <a:ea typeface="微软雅黑" pitchFamily="34" charset="-122"/>
                </a:rPr>
                <a:t>）</a:t>
              </a:r>
              <a:r>
                <a:rPr lang="en-US" altLang="zh-CN" b="1" dirty="0" smtClean="0">
                  <a:solidFill>
                    <a:srgbClr val="C00000"/>
                  </a:solidFill>
                  <a:latin typeface="微软雅黑" pitchFamily="34" charset="-122"/>
                  <a:ea typeface="微软雅黑" pitchFamily="34" charset="-122"/>
                </a:rPr>
                <a:t>》</a:t>
              </a:r>
              <a:r>
                <a:rPr lang="zh-CN" altLang="en-US" dirty="0" smtClean="0">
                  <a:solidFill>
                    <a:srgbClr val="C00000"/>
                  </a:solidFill>
                  <a:latin typeface="微软雅黑" pitchFamily="34" charset="-122"/>
                  <a:ea typeface="微软雅黑" pitchFamily="34" charset="-122"/>
                </a:rPr>
                <a:t>：</a:t>
              </a:r>
              <a:r>
                <a:rPr lang="en-US" altLang="zh-CN" dirty="0" smtClean="0">
                  <a:solidFill>
                    <a:srgbClr val="C00000"/>
                  </a:solidFill>
                  <a:latin typeface="微软雅黑" pitchFamily="34" charset="-122"/>
                  <a:ea typeface="微软雅黑" pitchFamily="34" charset="-122"/>
                </a:rPr>
                <a:t> </a:t>
              </a:r>
              <a:r>
                <a:rPr lang="zh-CN" altLang="zh-CN" dirty="0" smtClean="0">
                  <a:latin typeface="微软雅黑" pitchFamily="34" charset="-122"/>
                  <a:ea typeface="微软雅黑" pitchFamily="34" charset="-122"/>
                </a:rPr>
                <a:t>建立</a:t>
              </a:r>
              <a:r>
                <a:rPr lang="zh-CN" altLang="zh-CN" dirty="0">
                  <a:latin typeface="微软雅黑" pitchFamily="34" charset="-122"/>
                  <a:ea typeface="微软雅黑" pitchFamily="34" charset="-122"/>
                </a:rPr>
                <a:t>中等职业学校教学工作诊断与改进（简称诊改）机制，是教育行政部门履行管理职责、加强事中事后监管，引导和支持中等职业学校常态化自主保证人才培养质量的基本形式</a:t>
              </a:r>
              <a:r>
                <a:rPr lang="zh-CN" altLang="zh-CN" dirty="0" smtClean="0">
                  <a:latin typeface="微软雅黑" pitchFamily="34" charset="-122"/>
                  <a:ea typeface="微软雅黑" pitchFamily="34" charset="-122"/>
                </a:rPr>
                <a:t>。</a:t>
              </a:r>
              <a:r>
                <a:rPr lang="en-US" altLang="zh-CN" dirty="0" smtClean="0">
                  <a:solidFill>
                    <a:srgbClr val="C00000"/>
                  </a:solidFill>
                  <a:latin typeface="微软雅黑" pitchFamily="34" charset="-122"/>
                  <a:ea typeface="微软雅黑" pitchFamily="34" charset="-122"/>
                </a:rPr>
                <a:t>                                                                              </a:t>
              </a:r>
              <a:r>
                <a:rPr lang="en-US" altLang="zh-CN" sz="1600" b="1" dirty="0" smtClean="0">
                  <a:solidFill>
                    <a:srgbClr val="C00000"/>
                  </a:solidFill>
                  <a:latin typeface="微软雅黑" pitchFamily="34" charset="-122"/>
                  <a:ea typeface="微软雅黑" pitchFamily="34" charset="-122"/>
                </a:rPr>
                <a:t>(2016</a:t>
              </a:r>
              <a:r>
                <a:rPr lang="zh-CN" altLang="en-US" sz="1600" b="1" dirty="0" smtClean="0">
                  <a:solidFill>
                    <a:srgbClr val="C00000"/>
                  </a:solidFill>
                  <a:latin typeface="微软雅黑" pitchFamily="34" charset="-122"/>
                  <a:ea typeface="微软雅黑" pitchFamily="34" charset="-122"/>
                </a:rPr>
                <a:t>年</a:t>
              </a:r>
              <a:r>
                <a:rPr lang="en-US" altLang="zh-CN" sz="1600" b="1" dirty="0" smtClean="0">
                  <a:solidFill>
                    <a:srgbClr val="C00000"/>
                  </a:solidFill>
                  <a:latin typeface="微软雅黑" pitchFamily="34" charset="-122"/>
                  <a:ea typeface="微软雅黑" pitchFamily="34" charset="-122"/>
                </a:rPr>
                <a:t>11</a:t>
              </a:r>
              <a:r>
                <a:rPr lang="zh-CN" altLang="en-US" sz="1600" b="1" dirty="0" smtClean="0">
                  <a:solidFill>
                    <a:srgbClr val="C00000"/>
                  </a:solidFill>
                  <a:latin typeface="微软雅黑" pitchFamily="34" charset="-122"/>
                  <a:ea typeface="微软雅黑" pitchFamily="34" charset="-122"/>
                </a:rPr>
                <a:t>月</a:t>
              </a:r>
              <a:r>
                <a:rPr lang="en-US" altLang="zh-CN" sz="1600" b="1" dirty="0" smtClean="0">
                  <a:solidFill>
                    <a:srgbClr val="C00000"/>
                  </a:solidFill>
                  <a:latin typeface="微软雅黑" pitchFamily="34" charset="-122"/>
                  <a:ea typeface="微软雅黑" pitchFamily="34" charset="-122"/>
                </a:rPr>
                <a:t>21</a:t>
              </a:r>
              <a:r>
                <a:rPr lang="zh-CN" altLang="en-US" sz="1600" b="1" dirty="0" smtClean="0">
                  <a:solidFill>
                    <a:srgbClr val="C00000"/>
                  </a:solidFill>
                  <a:latin typeface="微软雅黑" pitchFamily="34" charset="-122"/>
                  <a:ea typeface="微软雅黑" pitchFamily="34" charset="-122"/>
                </a:rPr>
                <a:t>日发布</a:t>
              </a:r>
              <a:r>
                <a:rPr lang="en-US" altLang="zh-CN" sz="1600" b="1" dirty="0" smtClean="0">
                  <a:solidFill>
                    <a:srgbClr val="C00000"/>
                  </a:solidFill>
                  <a:latin typeface="微软雅黑" pitchFamily="34" charset="-122"/>
                  <a:ea typeface="微软雅黑" pitchFamily="34" charset="-122"/>
                </a:rPr>
                <a:t>)</a:t>
              </a:r>
              <a:r>
                <a:rPr lang="zh-CN" altLang="en-US" sz="1600" dirty="0" smtClean="0">
                  <a:solidFill>
                    <a:srgbClr val="C00000"/>
                  </a:solidFill>
                  <a:latin typeface="微软雅黑" pitchFamily="34" charset="-122"/>
                  <a:ea typeface="微软雅黑" pitchFamily="34" charset="-122"/>
                </a:rPr>
                <a:t>                        </a:t>
              </a:r>
              <a:endParaRPr lang="zh-CN" altLang="en-US" sz="1600" dirty="0">
                <a:solidFill>
                  <a:srgbClr val="C00000"/>
                </a:solidFill>
                <a:latin typeface="微软雅黑" pitchFamily="34" charset="-122"/>
                <a:ea typeface="微软雅黑" pitchFamily="34" charset="-122"/>
              </a:endParaRPr>
            </a:p>
          </p:txBody>
        </p:sp>
        <p:sp>
          <p:nvSpPr>
            <p:cNvPr id="19" name="内容占位符 2"/>
            <p:cNvSpPr txBox="1"/>
            <p:nvPr/>
          </p:nvSpPr>
          <p:spPr>
            <a:xfrm>
              <a:off x="755575" y="2637472"/>
              <a:ext cx="7848871" cy="1413199"/>
            </a:xfrm>
            <a:prstGeom prst="rect">
              <a:avLst/>
            </a:prstGeom>
            <a:ln cmpd="sng">
              <a:solidFill>
                <a:schemeClr val="accent5"/>
              </a:solidFill>
            </a:ln>
          </p:spPr>
          <p:txBody>
            <a:bodyPr lIns="71323" tIns="35662" rIns="71323" bIns="35662">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800"/>
                </a:lnSpc>
                <a:spcBef>
                  <a:spcPts val="0"/>
                </a:spcBef>
                <a:buNone/>
              </a:pPr>
              <a:r>
                <a:rPr lang="en-US" altLang="zh-CN" sz="1800" dirty="0">
                  <a:latin typeface="微软雅黑" pitchFamily="34" charset="-122"/>
                  <a:ea typeface="微软雅黑" pitchFamily="34" charset="-122"/>
                </a:rPr>
                <a:t> </a:t>
              </a:r>
              <a:r>
                <a:rPr lang="en-US" altLang="zh-CN" sz="1800" dirty="0" smtClean="0">
                  <a:latin typeface="微软雅黑" pitchFamily="34" charset="-122"/>
                  <a:ea typeface="微软雅黑" pitchFamily="34" charset="-122"/>
                </a:rPr>
                <a:t>      </a:t>
              </a:r>
              <a:r>
                <a:rPr lang="zh-CN" altLang="zh-CN" sz="1800" dirty="0" smtClean="0">
                  <a:latin typeface="微软雅黑" pitchFamily="34" charset="-122"/>
                  <a:ea typeface="微软雅黑" pitchFamily="34" charset="-122"/>
                </a:rPr>
                <a:t>建立</a:t>
              </a:r>
              <a:r>
                <a:rPr lang="zh-CN" altLang="zh-CN" sz="1800" dirty="0">
                  <a:latin typeface="微软雅黑" pitchFamily="34" charset="-122"/>
                  <a:ea typeface="微软雅黑" pitchFamily="34" charset="-122"/>
                </a:rPr>
                <a:t>基于高职院校人才培养工作状态数据、学校自主诊改、省级教育行政部门根据需要抽样复核的工作</a:t>
              </a:r>
              <a:r>
                <a:rPr lang="zh-CN" altLang="zh-CN" sz="1800" dirty="0" smtClean="0">
                  <a:latin typeface="微软雅黑" pitchFamily="34" charset="-122"/>
                  <a:ea typeface="微软雅黑" pitchFamily="34" charset="-122"/>
                </a:rPr>
                <a:t>机制</a:t>
              </a:r>
              <a:r>
                <a:rPr lang="zh-CN" altLang="en-US" sz="1800" dirty="0" smtClean="0">
                  <a:latin typeface="微软雅黑" pitchFamily="34" charset="-122"/>
                  <a:ea typeface="微软雅黑" pitchFamily="34" charset="-122"/>
                </a:rPr>
                <a:t>；</a:t>
              </a:r>
              <a:endParaRPr lang="zh-CN" altLang="zh-CN" sz="1800" dirty="0">
                <a:latin typeface="微软雅黑" pitchFamily="34" charset="-122"/>
                <a:ea typeface="微软雅黑" pitchFamily="34" charset="-122"/>
              </a:endParaRPr>
            </a:p>
            <a:p>
              <a:pPr marL="0" indent="0">
                <a:lnSpc>
                  <a:spcPts val="2400"/>
                </a:lnSpc>
                <a:spcBef>
                  <a:spcPts val="0"/>
                </a:spcBef>
                <a:buNone/>
              </a:pPr>
              <a:r>
                <a:rPr lang="en-US" altLang="zh-CN" sz="1800" dirty="0">
                  <a:latin typeface="微软雅黑" pitchFamily="34" charset="-122"/>
                  <a:ea typeface="微软雅黑" pitchFamily="34" charset="-122"/>
                  <a:sym typeface="+mn-ea"/>
                </a:rPr>
                <a:t> </a:t>
              </a:r>
              <a:r>
                <a:rPr lang="en-US" altLang="zh-CN" sz="1800" dirty="0" smtClean="0">
                  <a:latin typeface="微软雅黑" pitchFamily="34" charset="-122"/>
                  <a:ea typeface="微软雅黑" pitchFamily="34" charset="-122"/>
                  <a:sym typeface="+mn-ea"/>
                </a:rPr>
                <a:t>     </a:t>
              </a:r>
              <a:r>
                <a:rPr lang="zh-CN" altLang="zh-CN" sz="1800" dirty="0" smtClean="0">
                  <a:latin typeface="微软雅黑" pitchFamily="34" charset="-122"/>
                  <a:ea typeface="微软雅黑" pitchFamily="34" charset="-122"/>
                  <a:sym typeface="+mn-ea"/>
                </a:rPr>
                <a:t> </a:t>
              </a:r>
              <a:r>
                <a:rPr lang="zh-CN" altLang="zh-CN" sz="1800" dirty="0">
                  <a:latin typeface="微软雅黑" pitchFamily="34" charset="-122"/>
                  <a:ea typeface="微软雅黑" pitchFamily="34" charset="-122"/>
                </a:rPr>
                <a:t>构建网络化、全覆盖、具有较强预警功能和激励作用的内部质量保证体系，实现教学管理水平和人才培养质量的持续</a:t>
              </a:r>
              <a:r>
                <a:rPr lang="zh-CN" altLang="zh-CN" sz="1800" dirty="0" smtClean="0">
                  <a:latin typeface="微软雅黑" pitchFamily="34" charset="-122"/>
                  <a:ea typeface="微软雅黑" pitchFamily="34" charset="-122"/>
                </a:rPr>
                <a:t>提升</a:t>
              </a:r>
              <a:r>
                <a:rPr lang="zh-CN" altLang="en-US" sz="1800" dirty="0" smtClean="0">
                  <a:latin typeface="微软雅黑" pitchFamily="34" charset="-122"/>
                  <a:ea typeface="微软雅黑" pitchFamily="34" charset="-122"/>
                </a:rPr>
                <a:t>。</a:t>
              </a:r>
              <a:endParaRPr lang="zh-CN" altLang="zh-CN" sz="1800" dirty="0">
                <a:latin typeface="微软雅黑" pitchFamily="34" charset="-122"/>
                <a:ea typeface="微软雅黑" pitchFamily="34" charset="-122"/>
              </a:endParaRPr>
            </a:p>
          </p:txBody>
        </p:sp>
      </p:grpSp>
    </p:spTree>
    <p:extLst>
      <p:ext uri="{BB962C8B-B14F-4D97-AF65-F5344CB8AC3E}">
        <p14:creationId xmlns:p14="http://schemas.microsoft.com/office/powerpoint/2010/main" val="3810841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06</a:t>
            </a:r>
            <a:endParaRPr lang="zh-CN" altLang="en-US" sz="1600" b="1" dirty="0">
              <a:solidFill>
                <a:prstClr val="white"/>
              </a:solidFill>
            </a:endParaRPr>
          </a:p>
        </p:txBody>
      </p:sp>
      <p:cxnSp>
        <p:nvCxnSpPr>
          <p:cNvPr id="32" name="直接连接符 31"/>
          <p:cNvCxnSpPr/>
          <p:nvPr/>
        </p:nvCxnSpPr>
        <p:spPr>
          <a:xfrm>
            <a:off x="1768416" y="404813"/>
            <a:ext cx="97949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761396" y="1314484"/>
            <a:ext cx="10517939" cy="4366535"/>
            <a:chOff x="886001" y="1656728"/>
            <a:chExt cx="10517939" cy="4366535"/>
          </a:xfrm>
        </p:grpSpPr>
        <p:sp>
          <p:nvSpPr>
            <p:cNvPr id="58" name="矩形 57"/>
            <p:cNvSpPr/>
            <p:nvPr/>
          </p:nvSpPr>
          <p:spPr>
            <a:xfrm>
              <a:off x="962203" y="1676559"/>
              <a:ext cx="10338904" cy="1277478"/>
            </a:xfrm>
            <a:prstGeom prst="rect">
              <a:avLst/>
            </a:prstGeom>
            <a:solidFill>
              <a:schemeClr val="accent5">
                <a:lumMod val="60000"/>
                <a:lumOff val="4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7" name="组合 16"/>
            <p:cNvGrpSpPr/>
            <p:nvPr/>
          </p:nvGrpSpPr>
          <p:grpSpPr>
            <a:xfrm>
              <a:off x="886001" y="3289818"/>
              <a:ext cx="10517939" cy="2733445"/>
              <a:chOff x="-252536" y="2655415"/>
              <a:chExt cx="10521625" cy="3421375"/>
            </a:xfrm>
          </p:grpSpPr>
          <p:grpSp>
            <p:nvGrpSpPr>
              <p:cNvPr id="18" name="组合 17"/>
              <p:cNvGrpSpPr/>
              <p:nvPr/>
            </p:nvGrpSpPr>
            <p:grpSpPr>
              <a:xfrm>
                <a:off x="-252536" y="3651261"/>
                <a:ext cx="1440160" cy="964671"/>
                <a:chOff x="1587" y="1831578"/>
                <a:chExt cx="1603374" cy="896952"/>
              </a:xfrm>
            </p:grpSpPr>
            <p:sp>
              <p:nvSpPr>
                <p:cNvPr id="53" name="圆角矩形 52"/>
                <p:cNvSpPr/>
                <p:nvPr/>
              </p:nvSpPr>
              <p:spPr>
                <a:xfrm>
                  <a:off x="1587" y="1831578"/>
                  <a:ext cx="1603374" cy="896952"/>
                </a:xfrm>
                <a:prstGeom prst="roundRect">
                  <a:avLst>
                    <a:gd name="adj" fmla="val 10000"/>
                  </a:avLst>
                </a:pr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sz="2000" b="1" smtClean="0">
                      <a:solidFill>
                        <a:prstClr val="white"/>
                      </a:solidFill>
                      <a:latin typeface="微软雅黑" panose="020B0503020204020204" pitchFamily="34" charset="-122"/>
                      <a:ea typeface="微软雅黑" panose="020B0503020204020204" pitchFamily="34" charset="-122"/>
                    </a:rPr>
                    <a:t>产教融合</a:t>
                  </a:r>
                  <a:endParaRPr lang="en-US" altLang="zh-CN" sz="2000" b="1" smtClean="0">
                    <a:solidFill>
                      <a:prstClr val="white"/>
                    </a:solidFill>
                    <a:latin typeface="微软雅黑" panose="020B0503020204020204" pitchFamily="34" charset="-122"/>
                    <a:ea typeface="微软雅黑" panose="020B0503020204020204" pitchFamily="34" charset="-122"/>
                  </a:endParaRPr>
                </a:p>
              </p:txBody>
            </p:sp>
            <p:sp>
              <p:nvSpPr>
                <p:cNvPr id="54" name="圆角矩形 4"/>
                <p:cNvSpPr/>
                <p:nvPr/>
              </p:nvSpPr>
              <p:spPr>
                <a:xfrm>
                  <a:off x="25068" y="1885122"/>
                  <a:ext cx="1556412" cy="7547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210" tIns="29210" rIns="29210" bIns="29210" numCol="1" spcCol="1270" anchor="ctr" anchorCtr="0">
                  <a:noAutofit/>
                </a:bodyPr>
                <a:lstStyle/>
                <a:p>
                  <a:pPr algn="ctr" defTabSz="2044700">
                    <a:lnSpc>
                      <a:spcPct val="90000"/>
                    </a:lnSpc>
                    <a:spcBef>
                      <a:spcPct val="0"/>
                    </a:spcBef>
                    <a:spcAft>
                      <a:spcPct val="35000"/>
                    </a:spcAft>
                  </a:pPr>
                  <a:endParaRPr lang="zh-CN" altLang="en-US" sz="4600">
                    <a:solidFill>
                      <a:prstClr val="white"/>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7684556" y="3749728"/>
                <a:ext cx="2584533" cy="1058752"/>
                <a:chOff x="4514518" y="1552652"/>
                <a:chExt cx="3782446" cy="856710"/>
              </a:xfrm>
            </p:grpSpPr>
            <p:sp>
              <p:nvSpPr>
                <p:cNvPr id="46" name="圆角矩形 45"/>
                <p:cNvSpPr/>
                <p:nvPr/>
              </p:nvSpPr>
              <p:spPr>
                <a:xfrm>
                  <a:off x="6189534" y="1552652"/>
                  <a:ext cx="2107430" cy="844251"/>
                </a:xfrm>
                <a:prstGeom prst="roundRect">
                  <a:avLst>
                    <a:gd name="adj" fmla="val 10000"/>
                  </a:avLst>
                </a:pr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sz="2000" b="1" dirty="0" smtClean="0">
                      <a:solidFill>
                        <a:prstClr val="white"/>
                      </a:solidFill>
                      <a:latin typeface="微软雅黑" panose="020B0503020204020204" pitchFamily="34" charset="-122"/>
                      <a:ea typeface="微软雅黑" panose="020B0503020204020204" pitchFamily="34" charset="-122"/>
                    </a:rPr>
                    <a:t>共同发展</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47" name="圆角矩形 16"/>
                <p:cNvSpPr/>
                <p:nvPr/>
              </p:nvSpPr>
              <p:spPr>
                <a:xfrm>
                  <a:off x="4514518" y="1654637"/>
                  <a:ext cx="1556412" cy="7547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210" tIns="29210" rIns="29210" bIns="29210" numCol="1" spcCol="1270" anchor="ctr" anchorCtr="0">
                  <a:noAutofit/>
                </a:bodyPr>
                <a:lstStyle/>
                <a:p>
                  <a:pPr algn="ctr" defTabSz="2044700">
                    <a:lnSpc>
                      <a:spcPct val="90000"/>
                    </a:lnSpc>
                    <a:spcBef>
                      <a:spcPct val="0"/>
                    </a:spcBef>
                    <a:spcAft>
                      <a:spcPct val="35000"/>
                    </a:spcAft>
                  </a:pPr>
                  <a:endParaRPr lang="zh-CN" altLang="en-US" sz="4600">
                    <a:solidFill>
                      <a:prstClr val="white"/>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1921035" y="2655415"/>
                <a:ext cx="6295266" cy="1497244"/>
                <a:chOff x="1921035" y="2456124"/>
                <a:chExt cx="6295266" cy="1497244"/>
              </a:xfrm>
            </p:grpSpPr>
            <p:sp>
              <p:nvSpPr>
                <p:cNvPr id="39" name="矩形 38"/>
                <p:cNvSpPr/>
                <p:nvPr/>
              </p:nvSpPr>
              <p:spPr>
                <a:xfrm>
                  <a:off x="1921035" y="2456124"/>
                  <a:ext cx="6295266" cy="1485529"/>
                </a:xfrm>
                <a:prstGeom prst="rect">
                  <a:avLst/>
                </a:prstGeom>
                <a:solidFill>
                  <a:schemeClr val="bg1"/>
                </a:solidFill>
                <a:ln w="158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40" name="圆角矩形 39"/>
                <p:cNvSpPr/>
                <p:nvPr/>
              </p:nvSpPr>
              <p:spPr>
                <a:xfrm>
                  <a:off x="2019925" y="2503464"/>
                  <a:ext cx="2606389" cy="612000"/>
                </a:xfrm>
                <a:prstGeom prst="roundRect">
                  <a:avLst>
                    <a:gd name="adj" fmla="val 10000"/>
                  </a:avLst>
                </a:pr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b="1" dirty="0">
                      <a:solidFill>
                        <a:prstClr val="white"/>
                      </a:solidFill>
                      <a:latin typeface="微软雅黑" panose="020B0503020204020204" pitchFamily="34" charset="-122"/>
                      <a:ea typeface="微软雅黑" panose="020B0503020204020204" pitchFamily="34" charset="-122"/>
                    </a:rPr>
                    <a:t>互为支撑</a:t>
                  </a:r>
                  <a:endParaRPr lang="en-US" altLang="zh-CN" b="1" dirty="0" smtClean="0">
                    <a:solidFill>
                      <a:prstClr val="white"/>
                    </a:solidFill>
                    <a:latin typeface="微软雅黑" panose="020B0503020204020204" pitchFamily="34" charset="-122"/>
                    <a:ea typeface="微软雅黑" panose="020B0503020204020204" pitchFamily="34" charset="-122"/>
                  </a:endParaRPr>
                </a:p>
              </p:txBody>
            </p:sp>
            <p:sp>
              <p:nvSpPr>
                <p:cNvPr id="41" name="圆角矩形 40"/>
                <p:cNvSpPr/>
                <p:nvPr/>
              </p:nvSpPr>
              <p:spPr>
                <a:xfrm>
                  <a:off x="5206629" y="2503464"/>
                  <a:ext cx="2882294" cy="612000"/>
                </a:xfrm>
                <a:prstGeom prst="roundRect">
                  <a:avLst>
                    <a:gd name="adj" fmla="val 10000"/>
                  </a:avLst>
                </a:pr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b="1">
                      <a:solidFill>
                        <a:prstClr val="white"/>
                      </a:solidFill>
                      <a:latin typeface="微软雅黑" panose="020B0503020204020204" pitchFamily="34" charset="-122"/>
                      <a:ea typeface="微软雅黑" panose="020B0503020204020204" pitchFamily="34" charset="-122"/>
                    </a:rPr>
                    <a:t>互</a:t>
                  </a:r>
                  <a:r>
                    <a:rPr lang="zh-CN" altLang="en-US" b="1" smtClean="0">
                      <a:solidFill>
                        <a:prstClr val="white"/>
                      </a:solidFill>
                      <a:latin typeface="微软雅黑" panose="020B0503020204020204" pitchFamily="34" charset="-122"/>
                      <a:ea typeface="微软雅黑" panose="020B0503020204020204" pitchFamily="34" charset="-122"/>
                    </a:rPr>
                    <a:t>为</a:t>
                  </a:r>
                  <a:r>
                    <a:rPr lang="zh-CN" altLang="en-US" b="1">
                      <a:solidFill>
                        <a:prstClr val="white"/>
                      </a:solidFill>
                      <a:latin typeface="微软雅黑" panose="020B0503020204020204" pitchFamily="34" charset="-122"/>
                      <a:ea typeface="微软雅黑" panose="020B0503020204020204" pitchFamily="34" charset="-122"/>
                    </a:rPr>
                    <a:t>动力</a:t>
                  </a:r>
                  <a:endParaRPr lang="en-US" altLang="zh-CN" b="1" smtClean="0">
                    <a:solidFill>
                      <a:prstClr val="white"/>
                    </a:solidFill>
                    <a:latin typeface="微软雅黑" panose="020B0503020204020204" pitchFamily="34" charset="-122"/>
                    <a:ea typeface="微软雅黑" panose="020B0503020204020204" pitchFamily="34" charset="-122"/>
                  </a:endParaRPr>
                </a:p>
              </p:txBody>
            </p:sp>
            <p:sp>
              <p:nvSpPr>
                <p:cNvPr id="42" name="TextBox 35"/>
                <p:cNvSpPr txBox="1"/>
                <p:nvPr/>
              </p:nvSpPr>
              <p:spPr>
                <a:xfrm>
                  <a:off x="1947747" y="3144374"/>
                  <a:ext cx="2678567" cy="808994"/>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smtClean="0">
                      <a:solidFill>
                        <a:prstClr val="black"/>
                      </a:solidFill>
                      <a:latin typeface="微软雅黑" panose="020B0503020204020204" pitchFamily="34" charset="-122"/>
                      <a:ea typeface="微软雅黑" panose="020B0503020204020204" pitchFamily="34" charset="-122"/>
                    </a:rPr>
                    <a:t>职业教育为产业发展提供高素质技能人才</a:t>
                  </a:r>
                  <a:r>
                    <a:rPr lang="zh-CN" altLang="en-US" sz="1200" dirty="0">
                      <a:solidFill>
                        <a:prstClr val="black"/>
                      </a:solidFill>
                      <a:latin typeface="微软雅黑" panose="020B0503020204020204" pitchFamily="34" charset="-122"/>
                      <a:ea typeface="微软雅黑" panose="020B0503020204020204" pitchFamily="34" charset="-122"/>
                    </a:rPr>
                    <a:t>；</a:t>
                  </a:r>
                  <a:endParaRPr lang="en-US" altLang="zh-CN" sz="1200" dirty="0" smtClean="0">
                    <a:solidFill>
                      <a:prstClr val="black"/>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dirty="0">
                      <a:solidFill>
                        <a:prstClr val="black"/>
                      </a:solidFill>
                      <a:latin typeface="微软雅黑" panose="020B0503020204020204" pitchFamily="34" charset="-122"/>
                      <a:ea typeface="微软雅黑" panose="020B0503020204020204" pitchFamily="34" charset="-122"/>
                    </a:rPr>
                    <a:t>产业资源可转化为教育</a:t>
                  </a:r>
                  <a:r>
                    <a:rPr lang="zh-CN" altLang="en-US" sz="1200" dirty="0" smtClean="0">
                      <a:solidFill>
                        <a:prstClr val="black"/>
                      </a:solidFill>
                      <a:latin typeface="微软雅黑" panose="020B0503020204020204" pitchFamily="34" charset="-122"/>
                      <a:ea typeface="微软雅黑" panose="020B0503020204020204" pitchFamily="34" charset="-122"/>
                    </a:rPr>
                    <a:t>资源</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43" name="TextBox 36"/>
                <p:cNvSpPr txBox="1"/>
                <p:nvPr/>
              </p:nvSpPr>
              <p:spPr>
                <a:xfrm>
                  <a:off x="5162642" y="3127216"/>
                  <a:ext cx="2925333" cy="808994"/>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smtClean="0">
                      <a:solidFill>
                        <a:prstClr val="black"/>
                      </a:solidFill>
                      <a:latin typeface="微软雅黑" panose="020B0503020204020204" pitchFamily="34" charset="-122"/>
                      <a:ea typeface="微软雅黑" panose="020B0503020204020204" pitchFamily="34" charset="-122"/>
                    </a:rPr>
                    <a:t>职业院校通过科研和技术协同创新，促进产业转型升级</a:t>
                  </a:r>
                  <a:r>
                    <a:rPr lang="zh-CN" altLang="en-US" sz="1200" dirty="0">
                      <a:solidFill>
                        <a:prstClr val="black"/>
                      </a:solidFill>
                      <a:latin typeface="微软雅黑" panose="020B0503020204020204" pitchFamily="34" charset="-122"/>
                      <a:ea typeface="微软雅黑" panose="020B0503020204020204" pitchFamily="34" charset="-122"/>
                    </a:rPr>
                    <a:t>；</a:t>
                  </a:r>
                  <a:endParaRPr lang="en-US" altLang="zh-CN" sz="1200" dirty="0" smtClean="0">
                    <a:solidFill>
                      <a:prstClr val="black"/>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dirty="0" smtClean="0">
                      <a:solidFill>
                        <a:prstClr val="black"/>
                      </a:solidFill>
                      <a:latin typeface="微软雅黑" panose="020B0503020204020204" pitchFamily="34" charset="-122"/>
                      <a:ea typeface="微软雅黑" panose="020B0503020204020204" pitchFamily="34" charset="-122"/>
                    </a:rPr>
                    <a:t>产业发展带动职业教育的发展</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44" name="KSO_Shape"/>
                <p:cNvSpPr/>
                <p:nvPr/>
              </p:nvSpPr>
              <p:spPr>
                <a:xfrm>
                  <a:off x="4626315" y="2496580"/>
                  <a:ext cx="612508" cy="612508"/>
                </a:xfrm>
                <a:prstGeom prst="mathPlus">
                  <a:avLst>
                    <a:gd name="adj1" fmla="val 922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grpSp>
          <p:cxnSp>
            <p:nvCxnSpPr>
              <p:cNvPr id="21" name="直接箭头连接符 20"/>
              <p:cNvCxnSpPr>
                <a:stCxn id="53" idx="3"/>
                <a:endCxn id="39" idx="1"/>
              </p:cNvCxnSpPr>
              <p:nvPr/>
            </p:nvCxnSpPr>
            <p:spPr>
              <a:xfrm flipV="1">
                <a:off x="1187624" y="3398181"/>
                <a:ext cx="733412" cy="735416"/>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53" idx="3"/>
                <a:endCxn id="31" idx="1"/>
              </p:cNvCxnSpPr>
              <p:nvPr/>
            </p:nvCxnSpPr>
            <p:spPr>
              <a:xfrm>
                <a:off x="1187624" y="4133596"/>
                <a:ext cx="743285" cy="996491"/>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endCxn id="46" idx="1"/>
              </p:cNvCxnSpPr>
              <p:nvPr/>
            </p:nvCxnSpPr>
            <p:spPr>
              <a:xfrm>
                <a:off x="8252857" y="3505914"/>
                <a:ext cx="576232" cy="765487"/>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1930909" y="4231365"/>
                <a:ext cx="6898180" cy="1845425"/>
                <a:chOff x="1930909" y="4489271"/>
                <a:chExt cx="6898180" cy="1845425"/>
              </a:xfrm>
            </p:grpSpPr>
            <p:sp>
              <p:nvSpPr>
                <p:cNvPr id="31" name="矩形 30"/>
                <p:cNvSpPr/>
                <p:nvPr/>
              </p:nvSpPr>
              <p:spPr>
                <a:xfrm>
                  <a:off x="1930909" y="4489271"/>
                  <a:ext cx="6285392" cy="1797445"/>
                </a:xfrm>
                <a:prstGeom prst="rect">
                  <a:avLst/>
                </a:prstGeom>
                <a:solidFill>
                  <a:schemeClr val="bg1"/>
                </a:solidFill>
                <a:ln w="158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33" name="圆角矩形 32"/>
                <p:cNvSpPr/>
                <p:nvPr/>
              </p:nvSpPr>
              <p:spPr>
                <a:xfrm>
                  <a:off x="2019926" y="4563496"/>
                  <a:ext cx="2606388" cy="612000"/>
                </a:xfrm>
                <a:prstGeom prst="roundRect">
                  <a:avLst>
                    <a:gd name="adj" fmla="val 10000"/>
                  </a:avLst>
                </a:pr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b="1">
                      <a:solidFill>
                        <a:prstClr val="white"/>
                      </a:solidFill>
                      <a:latin typeface="微软雅黑" panose="020B0503020204020204" pitchFamily="34" charset="-122"/>
                      <a:ea typeface="微软雅黑" panose="020B0503020204020204" pitchFamily="34" charset="-122"/>
                    </a:rPr>
                    <a:t>集约发展</a:t>
                  </a:r>
                  <a:endParaRPr lang="en-US" altLang="zh-CN" b="1" smtClean="0">
                    <a:solidFill>
                      <a:prstClr val="white"/>
                    </a:solidFill>
                    <a:latin typeface="微软雅黑" panose="020B0503020204020204" pitchFamily="34" charset="-122"/>
                    <a:ea typeface="微软雅黑" panose="020B0503020204020204" pitchFamily="34" charset="-122"/>
                  </a:endParaRPr>
                </a:p>
              </p:txBody>
            </p:sp>
            <p:sp>
              <p:nvSpPr>
                <p:cNvPr id="34" name="圆角矩形 33"/>
                <p:cNvSpPr/>
                <p:nvPr/>
              </p:nvSpPr>
              <p:spPr>
                <a:xfrm>
                  <a:off x="5266565" y="4569285"/>
                  <a:ext cx="2822358" cy="612000"/>
                </a:xfrm>
                <a:prstGeom prst="roundRect">
                  <a:avLst>
                    <a:gd name="adj" fmla="val 10000"/>
                  </a:avLst>
                </a:pr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b="1">
                      <a:solidFill>
                        <a:prstClr val="white"/>
                      </a:solidFill>
                      <a:latin typeface="微软雅黑" panose="020B0503020204020204" pitchFamily="34" charset="-122"/>
                      <a:ea typeface="微软雅黑" panose="020B0503020204020204" pitchFamily="34" charset="-122"/>
                    </a:rPr>
                    <a:t>创新发展</a:t>
                  </a:r>
                  <a:endParaRPr lang="en-US" altLang="zh-CN" b="1" smtClean="0">
                    <a:solidFill>
                      <a:prstClr val="white"/>
                    </a:solidFill>
                    <a:latin typeface="微软雅黑" panose="020B0503020204020204" pitchFamily="34" charset="-122"/>
                    <a:ea typeface="微软雅黑" panose="020B0503020204020204" pitchFamily="34" charset="-122"/>
                  </a:endParaRPr>
                </a:p>
              </p:txBody>
            </p:sp>
            <p:sp>
              <p:nvSpPr>
                <p:cNvPr id="35" name="TextBox 37"/>
                <p:cNvSpPr txBox="1"/>
                <p:nvPr/>
              </p:nvSpPr>
              <p:spPr>
                <a:xfrm>
                  <a:off x="1955987" y="5235946"/>
                  <a:ext cx="2678567" cy="808994"/>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a:solidFill>
                        <a:prstClr val="black"/>
                      </a:solidFill>
                      <a:latin typeface="微软雅黑" panose="020B0503020204020204" pitchFamily="34" charset="-122"/>
                      <a:ea typeface="微软雅黑" panose="020B0503020204020204" pitchFamily="34" charset="-122"/>
                    </a:rPr>
                    <a:t>聚集产业</a:t>
                  </a:r>
                  <a:r>
                    <a:rPr lang="zh-CN" altLang="en-US" sz="1200" dirty="0" smtClean="0">
                      <a:solidFill>
                        <a:prstClr val="black"/>
                      </a:solidFill>
                      <a:latin typeface="微软雅黑" panose="020B0503020204020204" pitchFamily="34" charset="-122"/>
                      <a:ea typeface="微软雅黑" panose="020B0503020204020204" pitchFamily="34" charset="-122"/>
                    </a:rPr>
                    <a:t>、人才、技术、资本等要素，产生规模效应，实现职业教育和产业的集约发展。</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36" name="TextBox 38"/>
                <p:cNvSpPr txBox="1"/>
                <p:nvPr/>
              </p:nvSpPr>
              <p:spPr>
                <a:xfrm>
                  <a:off x="5291834" y="5294561"/>
                  <a:ext cx="2867309" cy="1040135"/>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smtClean="0">
                      <a:solidFill>
                        <a:prstClr val="black"/>
                      </a:solidFill>
                      <a:latin typeface="微软雅黑" panose="020B0503020204020204" pitchFamily="34" charset="-122"/>
                      <a:ea typeface="微软雅黑" panose="020B0503020204020204" pitchFamily="34" charset="-122"/>
                    </a:rPr>
                    <a:t>职业教育：中</a:t>
                  </a:r>
                  <a:r>
                    <a:rPr lang="en-US" altLang="zh-CN" sz="1200" dirty="0" smtClean="0">
                      <a:solidFill>
                        <a:prstClr val="black"/>
                      </a:solidFill>
                      <a:latin typeface="微软雅黑" panose="020B0503020204020204" pitchFamily="34" charset="-122"/>
                      <a:ea typeface="微软雅黑" panose="020B0503020204020204" pitchFamily="34" charset="-122"/>
                    </a:rPr>
                    <a:t>-</a:t>
                  </a:r>
                  <a:r>
                    <a:rPr lang="zh-CN" altLang="en-US" sz="1200" dirty="0" smtClean="0">
                      <a:solidFill>
                        <a:prstClr val="black"/>
                      </a:solidFill>
                      <a:latin typeface="微软雅黑" panose="020B0503020204020204" pitchFamily="34" charset="-122"/>
                      <a:ea typeface="微软雅黑" panose="020B0503020204020204" pitchFamily="34" charset="-122"/>
                    </a:rPr>
                    <a:t>高</a:t>
                  </a:r>
                  <a:r>
                    <a:rPr lang="en-US" altLang="zh-CN" sz="1200" dirty="0" smtClean="0">
                      <a:solidFill>
                        <a:prstClr val="black"/>
                      </a:solidFill>
                      <a:latin typeface="微软雅黑" panose="020B0503020204020204" pitchFamily="34" charset="-122"/>
                      <a:ea typeface="微软雅黑" panose="020B0503020204020204" pitchFamily="34" charset="-122"/>
                    </a:rPr>
                    <a:t>-</a:t>
                  </a:r>
                  <a:r>
                    <a:rPr lang="zh-CN" altLang="en-US" sz="1200" dirty="0" smtClean="0">
                      <a:solidFill>
                        <a:prstClr val="black"/>
                      </a:solidFill>
                      <a:latin typeface="微软雅黑" panose="020B0503020204020204" pitchFamily="34" charset="-122"/>
                      <a:ea typeface="微软雅黑" panose="020B0503020204020204" pitchFamily="34" charset="-122"/>
                    </a:rPr>
                    <a:t>应本贯通式发展，现代学徒制，校中厂，厂中校；</a:t>
                  </a:r>
                  <a:endParaRPr lang="en-US" altLang="zh-CN" sz="1200" dirty="0" smtClean="0">
                    <a:solidFill>
                      <a:prstClr val="black"/>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dirty="0">
                      <a:solidFill>
                        <a:prstClr val="black"/>
                      </a:solidFill>
                      <a:latin typeface="微软雅黑" panose="020B0503020204020204" pitchFamily="34" charset="-122"/>
                      <a:ea typeface="微软雅黑" panose="020B0503020204020204" pitchFamily="34" charset="-122"/>
                    </a:rPr>
                    <a:t>产业</a:t>
                  </a:r>
                  <a:r>
                    <a:rPr lang="zh-CN" altLang="en-US" sz="1200" dirty="0" smtClean="0">
                      <a:solidFill>
                        <a:prstClr val="black"/>
                      </a:solidFill>
                      <a:latin typeface="微软雅黑" panose="020B0503020204020204" pitchFamily="34" charset="-122"/>
                      <a:ea typeface="微软雅黑" panose="020B0503020204020204" pitchFamily="34" charset="-122"/>
                    </a:rPr>
                    <a:t>发展：</a:t>
                  </a:r>
                  <a:r>
                    <a:rPr lang="zh-CN" altLang="en-US" sz="1200" dirty="0">
                      <a:solidFill>
                        <a:prstClr val="black"/>
                      </a:solidFill>
                      <a:latin typeface="微软雅黑" panose="020B0503020204020204" pitchFamily="34" charset="-122"/>
                      <a:ea typeface="微软雅黑" panose="020B0503020204020204" pitchFamily="34" charset="-122"/>
                    </a:rPr>
                    <a:t>职业教育贯穿产业发展全</a:t>
                  </a:r>
                  <a:r>
                    <a:rPr lang="zh-CN" altLang="en-US" sz="1200" dirty="0" smtClean="0">
                      <a:solidFill>
                        <a:prstClr val="black"/>
                      </a:solidFill>
                      <a:latin typeface="微软雅黑" panose="020B0503020204020204" pitchFamily="34" charset="-122"/>
                      <a:ea typeface="微软雅黑" panose="020B0503020204020204" pitchFamily="34" charset="-122"/>
                    </a:rPr>
                    <a:t>链条</a:t>
                  </a:r>
                  <a:r>
                    <a:rPr lang="zh-CN" altLang="en-US" sz="1200" dirty="0">
                      <a:solidFill>
                        <a:prstClr val="black"/>
                      </a:solidFill>
                      <a:latin typeface="微软雅黑" panose="020B0503020204020204" pitchFamily="34" charset="-122"/>
                      <a:ea typeface="微软雅黑" panose="020B0503020204020204" pitchFamily="34" charset="-122"/>
                    </a:rPr>
                    <a:t>。</a:t>
                  </a:r>
                </a:p>
              </p:txBody>
            </p:sp>
            <p:sp>
              <p:nvSpPr>
                <p:cNvPr id="37" name="KSO_Shape"/>
                <p:cNvSpPr/>
                <p:nvPr/>
              </p:nvSpPr>
              <p:spPr>
                <a:xfrm>
                  <a:off x="4626315" y="4576024"/>
                  <a:ext cx="612508" cy="612508"/>
                </a:xfrm>
                <a:prstGeom prst="mathPlus">
                  <a:avLst>
                    <a:gd name="adj1" fmla="val 922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cxnSp>
              <p:nvCxnSpPr>
                <p:cNvPr id="38" name="直接箭头连接符 37"/>
                <p:cNvCxnSpPr>
                  <a:endCxn id="46" idx="1"/>
                </p:cNvCxnSpPr>
                <p:nvPr/>
              </p:nvCxnSpPr>
              <p:spPr>
                <a:xfrm flipV="1">
                  <a:off x="8262731" y="4529308"/>
                  <a:ext cx="566358" cy="1183142"/>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sp>
          <p:nvSpPr>
            <p:cNvPr id="4" name="矩形 3"/>
            <p:cNvSpPr/>
            <p:nvPr/>
          </p:nvSpPr>
          <p:spPr>
            <a:xfrm>
              <a:off x="1034912" y="1656728"/>
              <a:ext cx="10244423" cy="1338828"/>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zh-CN" dirty="0">
                  <a:ea typeface="微软雅黑" panose="020B0503020204020204" pitchFamily="34" charset="-122"/>
                  <a:cs typeface="Times New Roman" panose="02020603050405020304" pitchFamily="18" charset="0"/>
                </a:rPr>
                <a:t>习近平总书记在</a:t>
              </a:r>
              <a:r>
                <a:rPr lang="zh-CN" altLang="zh-CN" b="1" dirty="0">
                  <a:ea typeface="微软雅黑" panose="020B0503020204020204" pitchFamily="34" charset="-122"/>
                  <a:cs typeface="Times New Roman" panose="02020603050405020304" pitchFamily="18" charset="0"/>
                </a:rPr>
                <a:t>十九大报告</a:t>
              </a:r>
              <a:r>
                <a:rPr lang="zh-CN" altLang="zh-CN" dirty="0">
                  <a:ea typeface="微软雅黑" panose="020B0503020204020204" pitchFamily="34" charset="-122"/>
                  <a:cs typeface="Times New Roman" panose="02020603050405020304" pitchFamily="18" charset="0"/>
                </a:rPr>
                <a:t>中</a:t>
              </a:r>
              <a:r>
                <a:rPr lang="zh-CN" altLang="zh-CN" dirty="0" smtClean="0">
                  <a:ea typeface="微软雅黑" panose="020B0503020204020204" pitchFamily="34" charset="-122"/>
                  <a:cs typeface="Times New Roman" panose="02020603050405020304" pitchFamily="18" charset="0"/>
                </a:rPr>
                <a:t>提出</a:t>
              </a:r>
              <a:r>
                <a:rPr lang="zh-CN" altLang="en-US" dirty="0" smtClean="0">
                  <a:ea typeface="微软雅黑" panose="020B0503020204020204" pitchFamily="34" charset="-122"/>
                  <a:cs typeface="Times New Roman" panose="02020603050405020304" pitchFamily="18" charset="0"/>
                </a:rPr>
                <a:t>：</a:t>
              </a:r>
              <a:r>
                <a:rPr lang="zh-CN" altLang="zh-CN" dirty="0" smtClean="0">
                  <a:ea typeface="微软雅黑" panose="020B0503020204020204" pitchFamily="34" charset="-122"/>
                  <a:cs typeface="Times New Roman" panose="02020603050405020304" pitchFamily="18" charset="0"/>
                </a:rPr>
                <a:t>要</a:t>
              </a:r>
              <a:r>
                <a:rPr lang="zh-CN" altLang="zh-CN" dirty="0">
                  <a:ea typeface="微软雅黑" panose="020B0503020204020204" pitchFamily="34" charset="-122"/>
                  <a:cs typeface="Times New Roman" panose="02020603050405020304" pitchFamily="18" charset="0"/>
                </a:rPr>
                <a:t>完善职业教育和培训体系，深化产教融合、校企合作</a:t>
              </a:r>
              <a:r>
                <a:rPr lang="zh-CN" altLang="zh-CN" dirty="0" smtClean="0">
                  <a:ea typeface="微软雅黑" panose="020B0503020204020204" pitchFamily="34" charset="-122"/>
                  <a:cs typeface="Times New Roman" panose="02020603050405020304" pitchFamily="18" charset="0"/>
                </a:rPr>
                <a:t>。</a:t>
              </a:r>
              <a:endParaRPr lang="en-US" altLang="zh-CN" dirty="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zh-CN" dirty="0" smtClean="0">
                  <a:ea typeface="微软雅黑" panose="020B0503020204020204" pitchFamily="34" charset="-122"/>
                  <a:cs typeface="Times New Roman" panose="02020603050405020304" pitchFamily="18" charset="0"/>
                </a:rPr>
                <a:t>国务院办公厅</a:t>
              </a:r>
              <a:r>
                <a:rPr lang="zh-CN" altLang="zh-CN" dirty="0">
                  <a:ea typeface="微软雅黑" panose="020B0503020204020204" pitchFamily="34" charset="-122"/>
                  <a:cs typeface="Times New Roman" panose="02020603050405020304" pitchFamily="18" charset="0"/>
                </a:rPr>
                <a:t>《关于深化产教融合的若干意见》和教育部、发改委、工信部、财政部、人社部、国税总局《职业学校校企合作促进办法》相继出台。</a:t>
              </a:r>
              <a:endParaRPr lang="zh-CN" altLang="en-US" dirty="0"/>
            </a:p>
          </p:txBody>
        </p:sp>
      </p:grpSp>
    </p:spTree>
    <p:extLst>
      <p:ext uri="{BB962C8B-B14F-4D97-AF65-F5344CB8AC3E}">
        <p14:creationId xmlns:p14="http://schemas.microsoft.com/office/powerpoint/2010/main" val="2652945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07</a:t>
            </a:r>
            <a:endParaRPr lang="zh-CN" altLang="en-US" sz="1600" b="1" dirty="0">
              <a:solidFill>
                <a:prstClr val="white"/>
              </a:solidFill>
            </a:endParaRPr>
          </a:p>
        </p:txBody>
      </p:sp>
      <p:cxnSp>
        <p:nvCxnSpPr>
          <p:cNvPr id="32" name="直接连接符 31"/>
          <p:cNvCxnSpPr/>
          <p:nvPr/>
        </p:nvCxnSpPr>
        <p:spPr>
          <a:xfrm>
            <a:off x="1768416" y="404813"/>
            <a:ext cx="98235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MH_Other_5"/>
          <p:cNvSpPr>
            <a:spLocks noChangeArrowheads="1"/>
          </p:cNvSpPr>
          <p:nvPr>
            <p:custDataLst>
              <p:tags r:id="rId1"/>
            </p:custDataLst>
          </p:nvPr>
        </p:nvSpPr>
        <p:spPr bwMode="auto">
          <a:xfrm>
            <a:off x="284454" y="718737"/>
            <a:ext cx="2831205" cy="594987"/>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sym typeface="微软雅黑" panose="020B0503020204020204" pitchFamily="34" charset="-122"/>
              </a:rPr>
              <a:t>（六） 内涵建设新问题</a:t>
            </a:r>
            <a:endParaRPr lang="zh-CN" altLang="en-US" sz="2000" b="1" dirty="0">
              <a:solidFill>
                <a:srgbClr val="FFFFFF"/>
              </a:solidFill>
              <a:ea typeface="微软雅黑" pitchFamily="34" charset="-122"/>
            </a:endParaRPr>
          </a:p>
        </p:txBody>
      </p:sp>
      <p:sp>
        <p:nvSpPr>
          <p:cNvPr id="16" name="矩形 15"/>
          <p:cNvSpPr/>
          <p:nvPr/>
        </p:nvSpPr>
        <p:spPr>
          <a:xfrm>
            <a:off x="5996629" y="1730418"/>
            <a:ext cx="49840" cy="40021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lang="zh-CN" altLang="en-US"/>
          </a:p>
        </p:txBody>
      </p:sp>
      <p:sp>
        <p:nvSpPr>
          <p:cNvPr id="17" name="TextBox 16"/>
          <p:cNvSpPr txBox="1"/>
          <p:nvPr/>
        </p:nvSpPr>
        <p:spPr>
          <a:xfrm>
            <a:off x="1768233" y="1344648"/>
            <a:ext cx="8291002" cy="2169825"/>
          </a:xfrm>
          <a:prstGeom prst="rect">
            <a:avLst/>
          </a:prstGeom>
          <a:noFill/>
          <a:ln cmpd="sng">
            <a:solidFill>
              <a:schemeClr val="tx1"/>
            </a:solidFill>
          </a:ln>
        </p:spPr>
        <p:txBody>
          <a:bodyPr wrap="square" rtlCol="0">
            <a:spAutoFit/>
          </a:bodyPr>
          <a:lstStyle/>
          <a:p>
            <a:pPr>
              <a:lnSpc>
                <a:spcPct val="150000"/>
              </a:lnSpc>
            </a:pPr>
            <a:r>
              <a:rPr lang="zh-CN" altLang="en-US"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sym typeface="微软雅黑" panose="020B0503020204020204" pitchFamily="34" charset="-122"/>
              </a:rPr>
              <a:t>（</a:t>
            </a:r>
            <a:r>
              <a:rPr lang="en-US" altLang="zh-CN" dirty="0" smtClean="0">
                <a:latin typeface="微软雅黑" pitchFamily="34" charset="-122"/>
                <a:ea typeface="微软雅黑" pitchFamily="34" charset="-122"/>
                <a:sym typeface="微软雅黑" panose="020B0503020204020204" pitchFamily="34" charset="-122"/>
              </a:rPr>
              <a:t>1</a:t>
            </a:r>
            <a:r>
              <a:rPr lang="zh-CN" altLang="en-US" dirty="0" smtClean="0">
                <a:latin typeface="微软雅黑" pitchFamily="34" charset="-122"/>
                <a:ea typeface="微软雅黑" pitchFamily="34" charset="-122"/>
                <a:sym typeface="微软雅黑" panose="020B0503020204020204" pitchFamily="34" charset="-122"/>
              </a:rPr>
              <a:t>）</a:t>
            </a:r>
            <a:r>
              <a:rPr lang="zh-CN" altLang="en-US" dirty="0" smtClean="0">
                <a:latin typeface="微软雅黑" pitchFamily="34" charset="-122"/>
                <a:ea typeface="微软雅黑" pitchFamily="34" charset="-122"/>
              </a:rPr>
              <a:t>科学规范的学校内部教学质量监控体系没有完全建立；</a:t>
            </a:r>
            <a:endParaRPr lang="en-US" altLang="zh-CN" dirty="0" smtClean="0">
              <a:latin typeface="微软雅黑" pitchFamily="34" charset="-122"/>
              <a:ea typeface="微软雅黑" pitchFamily="34" charset="-122"/>
            </a:endParaRPr>
          </a:p>
          <a:p>
            <a:pPr>
              <a:lnSpc>
                <a:spcPct val="150000"/>
              </a:lnSpc>
            </a:pPr>
            <a:r>
              <a:rPr lang="en-US" altLang="zh-CN" dirty="0" smtClean="0">
                <a:latin typeface="微软雅黑" pitchFamily="34" charset="-122"/>
                <a:ea typeface="微软雅黑" pitchFamily="34" charset="-122"/>
                <a:sym typeface="微软雅黑" panose="020B0503020204020204" pitchFamily="34" charset="-122"/>
              </a:rPr>
              <a:t>     </a:t>
            </a:r>
            <a:r>
              <a:rPr lang="zh-CN" altLang="en-US" dirty="0" smtClean="0">
                <a:latin typeface="微软雅黑" pitchFamily="34" charset="-122"/>
                <a:ea typeface="微软雅黑" pitchFamily="34" charset="-122"/>
                <a:sym typeface="微软雅黑" panose="020B0503020204020204" pitchFamily="34" charset="-122"/>
              </a:rPr>
              <a:t>（</a:t>
            </a:r>
            <a:r>
              <a:rPr lang="en-US" altLang="zh-CN" dirty="0" smtClean="0">
                <a:latin typeface="微软雅黑" pitchFamily="34" charset="-122"/>
                <a:ea typeface="微软雅黑" pitchFamily="34" charset="-122"/>
                <a:sym typeface="微软雅黑" panose="020B0503020204020204" pitchFamily="34" charset="-122"/>
              </a:rPr>
              <a:t>2</a:t>
            </a:r>
            <a:r>
              <a:rPr lang="zh-CN" altLang="en-US" dirty="0" smtClean="0">
                <a:latin typeface="微软雅黑" pitchFamily="34" charset="-122"/>
                <a:ea typeface="微软雅黑" pitchFamily="34" charset="-122"/>
                <a:sym typeface="微软雅黑" panose="020B0503020204020204" pitchFamily="34" charset="-122"/>
              </a:rPr>
              <a:t>）</a:t>
            </a:r>
            <a:r>
              <a:rPr lang="zh-CN" altLang="en-US" dirty="0" smtClean="0">
                <a:latin typeface="微软雅黑" pitchFamily="34" charset="-122"/>
                <a:ea typeface="微软雅黑" pitchFamily="34" charset="-122"/>
              </a:rPr>
              <a:t>适合新时期教学工作需要的教学质量管理制度有待完善</a:t>
            </a:r>
            <a:r>
              <a:rPr lang="zh-CN" altLang="en-US" dirty="0" smtClean="0">
                <a:latin typeface="微软雅黑" pitchFamily="34" charset="-122"/>
                <a:ea typeface="微软雅黑" pitchFamily="34" charset="-122"/>
                <a:sym typeface="微软雅黑" panose="020B0503020204020204" pitchFamily="34" charset="-122"/>
              </a:rPr>
              <a:t>；</a:t>
            </a:r>
            <a:endParaRPr lang="en-US" altLang="zh-CN" dirty="0" smtClean="0">
              <a:latin typeface="微软雅黑" pitchFamily="34" charset="-122"/>
              <a:ea typeface="微软雅黑" pitchFamily="34" charset="-122"/>
              <a:sym typeface="微软雅黑" panose="020B0503020204020204" pitchFamily="34" charset="-122"/>
            </a:endParaRPr>
          </a:p>
          <a:p>
            <a:pPr>
              <a:lnSpc>
                <a:spcPct val="150000"/>
              </a:lnSpc>
            </a:pPr>
            <a:r>
              <a:rPr lang="en-US" altLang="zh-CN" dirty="0" smtClean="0">
                <a:latin typeface="微软雅黑" pitchFamily="34" charset="-122"/>
                <a:ea typeface="微软雅黑" pitchFamily="34" charset="-122"/>
                <a:sym typeface="微软雅黑" panose="020B0503020204020204" pitchFamily="34" charset="-122"/>
              </a:rPr>
              <a:t>     </a:t>
            </a:r>
            <a:r>
              <a:rPr lang="zh-CN" altLang="en-US" dirty="0" smtClean="0">
                <a:latin typeface="微软雅黑" pitchFamily="34" charset="-122"/>
                <a:ea typeface="微软雅黑" pitchFamily="34" charset="-122"/>
                <a:sym typeface="微软雅黑" panose="020B0503020204020204" pitchFamily="34" charset="-122"/>
              </a:rPr>
              <a:t>（</a:t>
            </a:r>
            <a:r>
              <a:rPr lang="en-US" altLang="zh-CN" dirty="0" smtClean="0">
                <a:latin typeface="微软雅黑" pitchFamily="34" charset="-122"/>
                <a:ea typeface="微软雅黑" pitchFamily="34" charset="-122"/>
                <a:sym typeface="微软雅黑" panose="020B0503020204020204" pitchFamily="34" charset="-122"/>
              </a:rPr>
              <a:t>3</a:t>
            </a:r>
            <a:r>
              <a:rPr lang="zh-CN" altLang="en-US" dirty="0" smtClean="0">
                <a:latin typeface="微软雅黑" pitchFamily="34" charset="-122"/>
                <a:ea typeface="微软雅黑" pitchFamily="34" charset="-122"/>
                <a:sym typeface="微软雅黑" panose="020B0503020204020204" pitchFamily="34" charset="-122"/>
              </a:rPr>
              <a:t>）</a:t>
            </a:r>
            <a:r>
              <a:rPr lang="zh-CN" altLang="en-US" dirty="0" smtClean="0">
                <a:latin typeface="微软雅黑" pitchFamily="34" charset="-122"/>
                <a:ea typeface="微软雅黑" pitchFamily="34" charset="-122"/>
              </a:rPr>
              <a:t>中职学校的教学质量信息反馈体系、教学督导体系、教学评价体系还    </a:t>
            </a:r>
            <a:endParaRPr lang="en-US" altLang="zh-CN" dirty="0" smtClean="0">
              <a:latin typeface="微软雅黑" pitchFamily="34" charset="-122"/>
              <a:ea typeface="微软雅黑" pitchFamily="34" charset="-122"/>
            </a:endParaRPr>
          </a:p>
          <a:p>
            <a:pPr>
              <a:lnSpc>
                <a:spcPct val="150000"/>
              </a:lnSpc>
            </a:pPr>
            <a:r>
              <a:rPr lang="en-US" altLang="zh-CN" dirty="0">
                <a:latin typeface="微软雅黑" pitchFamily="34" charset="-122"/>
                <a:ea typeface="微软雅黑" pitchFamily="34" charset="-122"/>
              </a:rPr>
              <a:t> </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需要进一步研究</a:t>
            </a:r>
            <a:r>
              <a:rPr lang="zh-CN" altLang="en-US" dirty="0" smtClean="0">
                <a:latin typeface="微软雅黑" pitchFamily="34" charset="-122"/>
                <a:ea typeface="微软雅黑" pitchFamily="34" charset="-122"/>
                <a:sym typeface="微软雅黑" panose="020B0503020204020204" pitchFamily="34" charset="-122"/>
              </a:rPr>
              <a:t>；</a:t>
            </a:r>
            <a:endParaRPr lang="en-US" altLang="zh-CN" dirty="0" smtClean="0">
              <a:latin typeface="微软雅黑" pitchFamily="34" charset="-122"/>
              <a:ea typeface="微软雅黑" pitchFamily="34" charset="-122"/>
              <a:sym typeface="微软雅黑" panose="020B0503020204020204" pitchFamily="34" charset="-122"/>
            </a:endParaRPr>
          </a:p>
          <a:p>
            <a:pPr>
              <a:lnSpc>
                <a:spcPct val="150000"/>
              </a:lnSpc>
            </a:pPr>
            <a:r>
              <a:rPr lang="en-US" altLang="zh-CN" dirty="0" smtClean="0">
                <a:latin typeface="微软雅黑" pitchFamily="34" charset="-122"/>
                <a:ea typeface="微软雅黑" pitchFamily="34" charset="-122"/>
                <a:sym typeface="微软雅黑" panose="020B0503020204020204" pitchFamily="34" charset="-122"/>
              </a:rPr>
              <a:t>     </a:t>
            </a:r>
            <a:r>
              <a:rPr lang="zh-CN" altLang="en-US" dirty="0" smtClean="0">
                <a:latin typeface="微软雅黑" pitchFamily="34" charset="-122"/>
                <a:ea typeface="微软雅黑" pitchFamily="34" charset="-122"/>
                <a:sym typeface="微软雅黑" panose="020B0503020204020204" pitchFamily="34" charset="-122"/>
              </a:rPr>
              <a:t>（</a:t>
            </a:r>
            <a:r>
              <a:rPr lang="en-US" altLang="zh-CN" dirty="0" smtClean="0">
                <a:latin typeface="微软雅黑" pitchFamily="34" charset="-122"/>
                <a:ea typeface="微软雅黑" pitchFamily="34" charset="-122"/>
                <a:sym typeface="微软雅黑" panose="020B0503020204020204" pitchFamily="34" charset="-122"/>
              </a:rPr>
              <a:t>4</a:t>
            </a:r>
            <a:r>
              <a:rPr lang="zh-CN" altLang="en-US" dirty="0" smtClean="0">
                <a:latin typeface="微软雅黑" pitchFamily="34" charset="-122"/>
                <a:ea typeface="微软雅黑" pitchFamily="34" charset="-122"/>
                <a:sym typeface="微软雅黑" panose="020B0503020204020204" pitchFamily="34" charset="-122"/>
              </a:rPr>
              <a:t>）</a:t>
            </a:r>
            <a:r>
              <a:rPr lang="en-US" altLang="zh-CN" dirty="0" smtClean="0">
                <a:latin typeface="微软雅黑" pitchFamily="34" charset="-122"/>
                <a:ea typeface="微软雅黑" pitchFamily="34" charset="-122"/>
                <a:sym typeface="微软雅黑" panose="020B0503020204020204" pitchFamily="34" charset="-122"/>
              </a:rPr>
              <a:t> </a:t>
            </a:r>
            <a:r>
              <a:rPr lang="zh-CN" altLang="en-US" dirty="0" smtClean="0">
                <a:latin typeface="微软雅黑" pitchFamily="34" charset="-122"/>
                <a:ea typeface="微软雅黑" pitchFamily="34" charset="-122"/>
                <a:sym typeface="微软雅黑" panose="020B0503020204020204" pitchFamily="34" charset="-122"/>
              </a:rPr>
              <a:t>学生综合素质逐渐下滑。</a:t>
            </a:r>
            <a:endParaRPr lang="zh-CN" altLang="en-US" dirty="0">
              <a:latin typeface="微软雅黑" pitchFamily="34" charset="-122"/>
              <a:ea typeface="微软雅黑" pitchFamily="34" charset="-122"/>
            </a:endParaRPr>
          </a:p>
        </p:txBody>
      </p:sp>
      <p:grpSp>
        <p:nvGrpSpPr>
          <p:cNvPr id="18" name="组合 17"/>
          <p:cNvGrpSpPr/>
          <p:nvPr/>
        </p:nvGrpSpPr>
        <p:grpSpPr>
          <a:xfrm>
            <a:off x="1895383" y="3709522"/>
            <a:ext cx="8163852" cy="2497257"/>
            <a:chOff x="755577" y="1957313"/>
            <a:chExt cx="7488832" cy="2412355"/>
          </a:xfrm>
        </p:grpSpPr>
        <p:grpSp>
          <p:nvGrpSpPr>
            <p:cNvPr id="20" name="组合 19"/>
            <p:cNvGrpSpPr/>
            <p:nvPr/>
          </p:nvGrpSpPr>
          <p:grpSpPr>
            <a:xfrm>
              <a:off x="755577" y="1957313"/>
              <a:ext cx="1835718" cy="2412355"/>
              <a:chOff x="755577" y="1637181"/>
              <a:chExt cx="1835718" cy="2412355"/>
            </a:xfrm>
          </p:grpSpPr>
          <p:sp>
            <p:nvSpPr>
              <p:cNvPr id="38" name="TextBox 37"/>
              <p:cNvSpPr txBox="1"/>
              <p:nvPr/>
            </p:nvSpPr>
            <p:spPr>
              <a:xfrm>
                <a:off x="755577" y="2726097"/>
                <a:ext cx="1835718" cy="1323439"/>
              </a:xfrm>
              <a:prstGeom prst="rect">
                <a:avLst/>
              </a:prstGeom>
              <a:noFill/>
              <a:ln>
                <a:solidFill>
                  <a:srgbClr val="0070C0"/>
                </a:solidFill>
              </a:ln>
            </p:spPr>
            <p:txBody>
              <a:bodyPr wrap="square" rtlCol="0">
                <a:spAutoFit/>
              </a:bodyPr>
              <a:lstStyle/>
              <a:p>
                <a:r>
                  <a:rPr lang="zh-CN" altLang="en-US" sz="1400" dirty="0" smtClean="0">
                    <a:latin typeface="微软雅黑" panose="020B0503020204020204" pitchFamily="34" charset="-122"/>
                    <a:ea typeface="微软雅黑" panose="020B0503020204020204" pitchFamily="34" charset="-122"/>
                  </a:rPr>
                  <a:t>   </a:t>
                </a:r>
                <a:r>
                  <a:rPr lang="zh-CN" altLang="en-US" sz="1600" dirty="0" smtClean="0">
                    <a:latin typeface="微软雅黑" panose="020B0503020204020204" pitchFamily="34" charset="-122"/>
                    <a:ea typeface="微软雅黑" panose="020B0503020204020204" pitchFamily="34" charset="-122"/>
                  </a:rPr>
                  <a:t>系统</a:t>
                </a:r>
                <a:r>
                  <a:rPr lang="zh-CN" altLang="en-US" sz="1600" dirty="0">
                    <a:latin typeface="微软雅黑" panose="020B0503020204020204" pitchFamily="34" charset="-122"/>
                    <a:ea typeface="微软雅黑" panose="020B0503020204020204" pitchFamily="34" charset="-122"/>
                  </a:rPr>
                  <a:t>众多，各自为政，需要实现数据的互联互通，将学校有用的数据统一</a:t>
                </a:r>
                <a:r>
                  <a:rPr lang="zh-CN" altLang="en-US" sz="1600" dirty="0" smtClean="0">
                    <a:latin typeface="微软雅黑" panose="020B0503020204020204" pitchFamily="34" charset="-122"/>
                    <a:ea typeface="微软雅黑" panose="020B0503020204020204" pitchFamily="34" charset="-122"/>
                  </a:rPr>
                  <a:t>管理</a:t>
                </a:r>
                <a:r>
                  <a:rPr lang="zh-CN" altLang="en-US" sz="1400" dirty="0" smtClean="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p:txBody>
          </p:sp>
          <p:sp>
            <p:nvSpPr>
              <p:cNvPr id="39" name="TextBox 38"/>
              <p:cNvSpPr txBox="1"/>
              <p:nvPr/>
            </p:nvSpPr>
            <p:spPr>
              <a:xfrm>
                <a:off x="866482" y="2306874"/>
                <a:ext cx="1613908" cy="369332"/>
              </a:xfrm>
              <a:prstGeom prst="rect">
                <a:avLst/>
              </a:prstGeom>
              <a:noFill/>
            </p:spPr>
            <p:txBody>
              <a:bodyPr wrap="square" rtlCol="0">
                <a:spAutoFit/>
              </a:bodyPr>
              <a:lstStyle/>
              <a:p>
                <a:r>
                  <a:rPr lang="zh-CN" altLang="en-US" b="1" dirty="0">
                    <a:solidFill>
                      <a:schemeClr val="bg1">
                        <a:lumMod val="50000"/>
                      </a:schemeClr>
                    </a:solidFill>
                    <a:latin typeface="微软雅黑" panose="020B0503020204020204" pitchFamily="34" charset="-122"/>
                    <a:ea typeface="微软雅黑" panose="020B0503020204020204" pitchFamily="34" charset="-122"/>
                  </a:rPr>
                  <a:t>存在信息孤岛</a:t>
                </a:r>
                <a:endParaRPr lang="en-US" altLang="zh-CN"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0" name="KSO_Shape"/>
              <p:cNvSpPr>
                <a:spLocks/>
              </p:cNvSpPr>
              <p:nvPr/>
            </p:nvSpPr>
            <p:spPr bwMode="auto">
              <a:xfrm>
                <a:off x="1541222" y="1637181"/>
                <a:ext cx="264429" cy="380616"/>
              </a:xfrm>
              <a:custGeom>
                <a:avLst/>
                <a:gdLst>
                  <a:gd name="T0" fmla="*/ 421448 w 1895475"/>
                  <a:gd name="T1" fmla="*/ 941065 h 2679701"/>
                  <a:gd name="T2" fmla="*/ 442645 w 1895475"/>
                  <a:gd name="T3" fmla="*/ 1051600 h 2679701"/>
                  <a:gd name="T4" fmla="*/ 1207999 w 1895475"/>
                  <a:gd name="T5" fmla="*/ 795180 h 2679701"/>
                  <a:gd name="T6" fmla="*/ 1258950 w 1895475"/>
                  <a:gd name="T7" fmla="*/ 846907 h 2679701"/>
                  <a:gd name="T8" fmla="*/ 1346200 w 1895475"/>
                  <a:gd name="T9" fmla="*/ 1122934 h 2679701"/>
                  <a:gd name="T10" fmla="*/ 1248129 w 1895475"/>
                  <a:gd name="T11" fmla="*/ 959395 h 2679701"/>
                  <a:gd name="T12" fmla="*/ 1150734 w 1895475"/>
                  <a:gd name="T13" fmla="*/ 861137 h 2679701"/>
                  <a:gd name="T14" fmla="*/ 1166290 w 1895475"/>
                  <a:gd name="T15" fmla="*/ 810314 h 2679701"/>
                  <a:gd name="T16" fmla="*/ 915055 w 1895475"/>
                  <a:gd name="T17" fmla="*/ 680744 h 2679701"/>
                  <a:gd name="T18" fmla="*/ 1041557 w 1895475"/>
                  <a:gd name="T19" fmla="*/ 724958 h 2679701"/>
                  <a:gd name="T20" fmla="*/ 1127471 w 1895475"/>
                  <a:gd name="T21" fmla="*/ 796467 h 2679701"/>
                  <a:gd name="T22" fmla="*/ 1133785 w 1895475"/>
                  <a:gd name="T23" fmla="*/ 1027011 h 2679701"/>
                  <a:gd name="T24" fmla="*/ 1018106 w 1895475"/>
                  <a:gd name="T25" fmla="*/ 917153 h 2679701"/>
                  <a:gd name="T26" fmla="*/ 911447 w 1895475"/>
                  <a:gd name="T27" fmla="*/ 1060849 h 2679701"/>
                  <a:gd name="T28" fmla="*/ 697228 w 1895475"/>
                  <a:gd name="T29" fmla="*/ 1038967 h 2679701"/>
                  <a:gd name="T30" fmla="*/ 542990 w 1895475"/>
                  <a:gd name="T31" fmla="*/ 974676 h 2679701"/>
                  <a:gd name="T32" fmla="*/ 210837 w 1895475"/>
                  <a:gd name="T33" fmla="*/ 1030395 h 2679701"/>
                  <a:gd name="T34" fmla="*/ 224817 w 1895475"/>
                  <a:gd name="T35" fmla="*/ 976030 h 2679701"/>
                  <a:gd name="T36" fmla="*/ 326290 w 1895475"/>
                  <a:gd name="T37" fmla="*/ 841132 h 2679701"/>
                  <a:gd name="T38" fmla="*/ 419644 w 1895475"/>
                  <a:gd name="T39" fmla="*/ 736011 h 2679701"/>
                  <a:gd name="T40" fmla="*/ 533293 w 1895475"/>
                  <a:gd name="T41" fmla="*/ 694505 h 2679701"/>
                  <a:gd name="T42" fmla="*/ 786073 w 1895475"/>
                  <a:gd name="T43" fmla="*/ 739621 h 2679701"/>
                  <a:gd name="T44" fmla="*/ 92762 w 1895475"/>
                  <a:gd name="T45" fmla="*/ 254507 h 2679701"/>
                  <a:gd name="T46" fmla="*/ 91182 w 1895475"/>
                  <a:gd name="T47" fmla="*/ 271895 h 2679701"/>
                  <a:gd name="T48" fmla="*/ 301983 w 1895475"/>
                  <a:gd name="T49" fmla="*/ 259926 h 2679701"/>
                  <a:gd name="T50" fmla="*/ 794555 w 1895475"/>
                  <a:gd name="T51" fmla="*/ 223228 h 2679701"/>
                  <a:gd name="T52" fmla="*/ 908952 w 1895475"/>
                  <a:gd name="T53" fmla="*/ 269047 h 2679701"/>
                  <a:gd name="T54" fmla="*/ 906921 w 1895475"/>
                  <a:gd name="T55" fmla="*/ 320961 h 2679701"/>
                  <a:gd name="T56" fmla="*/ 839231 w 1895475"/>
                  <a:gd name="T57" fmla="*/ 345112 h 2679701"/>
                  <a:gd name="T58" fmla="*/ 857733 w 1895475"/>
                  <a:gd name="T59" fmla="*/ 358429 h 2679701"/>
                  <a:gd name="T60" fmla="*/ 911885 w 1895475"/>
                  <a:gd name="T61" fmla="*/ 359106 h 2679701"/>
                  <a:gd name="T62" fmla="*/ 922941 w 1895475"/>
                  <a:gd name="T63" fmla="*/ 406054 h 2679701"/>
                  <a:gd name="T64" fmla="*/ 933546 w 1895475"/>
                  <a:gd name="T65" fmla="*/ 487310 h 2679701"/>
                  <a:gd name="T66" fmla="*/ 918654 w 1895475"/>
                  <a:gd name="T67" fmla="*/ 522972 h 2679701"/>
                  <a:gd name="T68" fmla="*/ 895639 w 1895475"/>
                  <a:gd name="T69" fmla="*/ 562923 h 2679701"/>
                  <a:gd name="T70" fmla="*/ 832236 w 1895475"/>
                  <a:gd name="T71" fmla="*/ 653433 h 2679701"/>
                  <a:gd name="T72" fmla="*/ 753716 w 1895475"/>
                  <a:gd name="T73" fmla="*/ 686161 h 2679701"/>
                  <a:gd name="T74" fmla="*/ 682190 w 1895475"/>
                  <a:gd name="T75" fmla="*/ 652530 h 2679701"/>
                  <a:gd name="T76" fmla="*/ 612695 w 1895475"/>
                  <a:gd name="T77" fmla="*/ 564728 h 2679701"/>
                  <a:gd name="T78" fmla="*/ 584266 w 1895475"/>
                  <a:gd name="T79" fmla="*/ 525906 h 2679701"/>
                  <a:gd name="T80" fmla="*/ 568471 w 1895475"/>
                  <a:gd name="T81" fmla="*/ 478958 h 2679701"/>
                  <a:gd name="T82" fmla="*/ 581332 w 1895475"/>
                  <a:gd name="T83" fmla="*/ 407860 h 2679701"/>
                  <a:gd name="T84" fmla="*/ 588327 w 1895475"/>
                  <a:gd name="T85" fmla="*/ 335858 h 2679701"/>
                  <a:gd name="T86" fmla="*/ 573886 w 1895475"/>
                  <a:gd name="T87" fmla="*/ 296359 h 2679701"/>
                  <a:gd name="T88" fmla="*/ 657145 w 1895475"/>
                  <a:gd name="T89" fmla="*/ 244897 h 2679701"/>
                  <a:gd name="T90" fmla="*/ 755746 w 1895475"/>
                  <a:gd name="T91" fmla="*/ 221648 h 2679701"/>
                  <a:gd name="T92" fmla="*/ 87120 w 1895475"/>
                  <a:gd name="T93" fmla="*/ 198727 h 2679701"/>
                  <a:gd name="T94" fmla="*/ 423859 w 1895475"/>
                  <a:gd name="T95" fmla="*/ 195566 h 2679701"/>
                  <a:gd name="T96" fmla="*/ 91182 w 1895475"/>
                  <a:gd name="T97" fmla="*/ 119914 h 2679701"/>
                  <a:gd name="T98" fmla="*/ 92762 w 1895475"/>
                  <a:gd name="T99" fmla="*/ 137303 h 2679701"/>
                  <a:gd name="T100" fmla="*/ 422505 w 1895475"/>
                  <a:gd name="T101" fmla="*/ 123075 h 2679701"/>
                  <a:gd name="T102" fmla="*/ 406706 w 1895475"/>
                  <a:gd name="T103" fmla="*/ 4065 h 2679701"/>
                  <a:gd name="T104" fmla="*/ 472836 w 1895475"/>
                  <a:gd name="T105" fmla="*/ 46068 h 2679701"/>
                  <a:gd name="T106" fmla="*/ 501499 w 1895475"/>
                  <a:gd name="T107" fmla="*/ 120140 h 2679701"/>
                  <a:gd name="T108" fmla="*/ 483218 w 1895475"/>
                  <a:gd name="T109" fmla="*/ 314577 h 2679701"/>
                  <a:gd name="T110" fmla="*/ 424536 w 1895475"/>
                  <a:gd name="T111" fmla="*/ 365388 h 2679701"/>
                  <a:gd name="T112" fmla="*/ 120071 w 1895475"/>
                  <a:gd name="T113" fmla="*/ 375324 h 2679701"/>
                  <a:gd name="T114" fmla="*/ 46268 w 1895475"/>
                  <a:gd name="T115" fmla="*/ 346418 h 2679701"/>
                  <a:gd name="T116" fmla="*/ 4062 w 1895475"/>
                  <a:gd name="T117" fmla="*/ 280476 h 2679701"/>
                  <a:gd name="T118" fmla="*/ 7674 w 1895475"/>
                  <a:gd name="T119" fmla="*/ 82878 h 2679701"/>
                  <a:gd name="T120" fmla="*/ 55747 w 1895475"/>
                  <a:gd name="T121" fmla="*/ 21680 h 267970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895475" h="2679701">
                    <a:moveTo>
                      <a:pt x="742950" y="1773238"/>
                    </a:moveTo>
                    <a:lnTo>
                      <a:pt x="1381125" y="1773238"/>
                    </a:lnTo>
                    <a:lnTo>
                      <a:pt x="1381125" y="2679701"/>
                    </a:lnTo>
                    <a:lnTo>
                      <a:pt x="742950" y="2679701"/>
                    </a:lnTo>
                    <a:lnTo>
                      <a:pt x="742950" y="1773238"/>
                    </a:lnTo>
                    <a:close/>
                    <a:moveTo>
                      <a:pt x="643572" y="1271090"/>
                    </a:moveTo>
                    <a:lnTo>
                      <a:pt x="641985" y="1271725"/>
                    </a:lnTo>
                    <a:lnTo>
                      <a:pt x="638492" y="1274263"/>
                    </a:lnTo>
                    <a:lnTo>
                      <a:pt x="634365" y="1278071"/>
                    </a:lnTo>
                    <a:lnTo>
                      <a:pt x="629602" y="1283148"/>
                    </a:lnTo>
                    <a:lnTo>
                      <a:pt x="623570" y="1289177"/>
                    </a:lnTo>
                    <a:lnTo>
                      <a:pt x="609917" y="1304409"/>
                    </a:lnTo>
                    <a:lnTo>
                      <a:pt x="593407" y="1323765"/>
                    </a:lnTo>
                    <a:lnTo>
                      <a:pt x="574675" y="1346294"/>
                    </a:lnTo>
                    <a:lnTo>
                      <a:pt x="553720" y="1371363"/>
                    </a:lnTo>
                    <a:lnTo>
                      <a:pt x="530225" y="1398335"/>
                    </a:lnTo>
                    <a:lnTo>
                      <a:pt x="548957" y="1421816"/>
                    </a:lnTo>
                    <a:lnTo>
                      <a:pt x="556895" y="1430701"/>
                    </a:lnTo>
                    <a:lnTo>
                      <a:pt x="564197" y="1438634"/>
                    </a:lnTo>
                    <a:lnTo>
                      <a:pt x="570865" y="1445298"/>
                    </a:lnTo>
                    <a:lnTo>
                      <a:pt x="577215" y="1451009"/>
                    </a:lnTo>
                    <a:lnTo>
                      <a:pt x="583565" y="1456404"/>
                    </a:lnTo>
                    <a:lnTo>
                      <a:pt x="589915" y="1460846"/>
                    </a:lnTo>
                    <a:lnTo>
                      <a:pt x="597217" y="1465289"/>
                    </a:lnTo>
                    <a:lnTo>
                      <a:pt x="604837" y="1469731"/>
                    </a:lnTo>
                    <a:lnTo>
                      <a:pt x="623252" y="1479251"/>
                    </a:lnTo>
                    <a:lnTo>
                      <a:pt x="647065" y="1491309"/>
                    </a:lnTo>
                    <a:lnTo>
                      <a:pt x="678815" y="1507492"/>
                    </a:lnTo>
                    <a:lnTo>
                      <a:pt x="664210" y="1288225"/>
                    </a:lnTo>
                    <a:lnTo>
                      <a:pt x="659765" y="1284418"/>
                    </a:lnTo>
                    <a:lnTo>
                      <a:pt x="655320" y="1280292"/>
                    </a:lnTo>
                    <a:lnTo>
                      <a:pt x="646112" y="1271408"/>
                    </a:lnTo>
                    <a:lnTo>
                      <a:pt x="645477" y="1271090"/>
                    </a:lnTo>
                    <a:lnTo>
                      <a:pt x="644525" y="1271090"/>
                    </a:lnTo>
                    <a:lnTo>
                      <a:pt x="643572" y="1271090"/>
                    </a:lnTo>
                    <a:close/>
                    <a:moveTo>
                      <a:pt x="1691044" y="1117600"/>
                    </a:moveTo>
                    <a:lnTo>
                      <a:pt x="1693901" y="1117600"/>
                    </a:lnTo>
                    <a:lnTo>
                      <a:pt x="1697393" y="1117918"/>
                    </a:lnTo>
                    <a:lnTo>
                      <a:pt x="1700885" y="1118553"/>
                    </a:lnTo>
                    <a:lnTo>
                      <a:pt x="1704059" y="1119507"/>
                    </a:lnTo>
                    <a:lnTo>
                      <a:pt x="1707868" y="1120777"/>
                    </a:lnTo>
                    <a:lnTo>
                      <a:pt x="1711360" y="1122684"/>
                    </a:lnTo>
                    <a:lnTo>
                      <a:pt x="1714535" y="1124590"/>
                    </a:lnTo>
                    <a:lnTo>
                      <a:pt x="1718344" y="1126815"/>
                    </a:lnTo>
                    <a:lnTo>
                      <a:pt x="1721836" y="1129674"/>
                    </a:lnTo>
                    <a:lnTo>
                      <a:pt x="1728819" y="1136029"/>
                    </a:lnTo>
                    <a:lnTo>
                      <a:pt x="1736438" y="1143019"/>
                    </a:lnTo>
                    <a:lnTo>
                      <a:pt x="1743739" y="1151280"/>
                    </a:lnTo>
                    <a:lnTo>
                      <a:pt x="1750723" y="1160177"/>
                    </a:lnTo>
                    <a:lnTo>
                      <a:pt x="1758341" y="1169709"/>
                    </a:lnTo>
                    <a:lnTo>
                      <a:pt x="1765325" y="1180513"/>
                    </a:lnTo>
                    <a:lnTo>
                      <a:pt x="1772626" y="1191316"/>
                    </a:lnTo>
                    <a:lnTo>
                      <a:pt x="1779292" y="1202437"/>
                    </a:lnTo>
                    <a:lnTo>
                      <a:pt x="1786593" y="1214193"/>
                    </a:lnTo>
                    <a:lnTo>
                      <a:pt x="1793260" y="1226267"/>
                    </a:lnTo>
                    <a:lnTo>
                      <a:pt x="1799608" y="1238341"/>
                    </a:lnTo>
                    <a:lnTo>
                      <a:pt x="1812306" y="1262807"/>
                    </a:lnTo>
                    <a:lnTo>
                      <a:pt x="1823734" y="1286638"/>
                    </a:lnTo>
                    <a:lnTo>
                      <a:pt x="1833892" y="1308562"/>
                    </a:lnTo>
                    <a:lnTo>
                      <a:pt x="1842780" y="1328579"/>
                    </a:lnTo>
                    <a:lnTo>
                      <a:pt x="1855478" y="1358447"/>
                    </a:lnTo>
                    <a:lnTo>
                      <a:pt x="1860239" y="1369885"/>
                    </a:lnTo>
                    <a:lnTo>
                      <a:pt x="1824051" y="1509691"/>
                    </a:lnTo>
                    <a:lnTo>
                      <a:pt x="1805640" y="1579594"/>
                    </a:lnTo>
                    <a:lnTo>
                      <a:pt x="1895475" y="1579594"/>
                    </a:lnTo>
                    <a:lnTo>
                      <a:pt x="1688187" y="1958975"/>
                    </a:lnTo>
                    <a:lnTo>
                      <a:pt x="1452330" y="1958975"/>
                    </a:lnTo>
                    <a:lnTo>
                      <a:pt x="1452330" y="1701924"/>
                    </a:lnTo>
                    <a:lnTo>
                      <a:pt x="671428" y="1701924"/>
                    </a:lnTo>
                    <a:lnTo>
                      <a:pt x="671428" y="1958975"/>
                    </a:lnTo>
                    <a:lnTo>
                      <a:pt x="435571" y="1958975"/>
                    </a:lnTo>
                    <a:lnTo>
                      <a:pt x="228600" y="1579594"/>
                    </a:lnTo>
                    <a:lnTo>
                      <a:pt x="1763420" y="1579594"/>
                    </a:lnTo>
                    <a:lnTo>
                      <a:pt x="1787546" y="1509691"/>
                    </a:lnTo>
                    <a:lnTo>
                      <a:pt x="1825638" y="1399435"/>
                    </a:lnTo>
                    <a:lnTo>
                      <a:pt x="1820242" y="1395940"/>
                    </a:lnTo>
                    <a:lnTo>
                      <a:pt x="1799608" y="1381006"/>
                    </a:lnTo>
                    <a:lnTo>
                      <a:pt x="1757389" y="1349550"/>
                    </a:lnTo>
                    <a:lnTo>
                      <a:pt x="1726597" y="1326037"/>
                    </a:lnTo>
                    <a:lnTo>
                      <a:pt x="1687552" y="1295852"/>
                    </a:lnTo>
                    <a:lnTo>
                      <a:pt x="1677077" y="1287591"/>
                    </a:lnTo>
                    <a:lnTo>
                      <a:pt x="1667554" y="1279330"/>
                    </a:lnTo>
                    <a:lnTo>
                      <a:pt x="1659300" y="1271386"/>
                    </a:lnTo>
                    <a:lnTo>
                      <a:pt x="1651364" y="1263443"/>
                    </a:lnTo>
                    <a:lnTo>
                      <a:pt x="1644698" y="1255499"/>
                    </a:lnTo>
                    <a:lnTo>
                      <a:pt x="1638667" y="1247873"/>
                    </a:lnTo>
                    <a:lnTo>
                      <a:pt x="1633905" y="1240248"/>
                    </a:lnTo>
                    <a:lnTo>
                      <a:pt x="1629461" y="1232622"/>
                    </a:lnTo>
                    <a:lnTo>
                      <a:pt x="1625652" y="1225632"/>
                    </a:lnTo>
                    <a:lnTo>
                      <a:pt x="1622477" y="1218324"/>
                    </a:lnTo>
                    <a:lnTo>
                      <a:pt x="1620255" y="1211333"/>
                    </a:lnTo>
                    <a:lnTo>
                      <a:pt x="1618668" y="1204343"/>
                    </a:lnTo>
                    <a:lnTo>
                      <a:pt x="1617716" y="1197988"/>
                    </a:lnTo>
                    <a:lnTo>
                      <a:pt x="1617398" y="1191316"/>
                    </a:lnTo>
                    <a:lnTo>
                      <a:pt x="1617716" y="1185279"/>
                    </a:lnTo>
                    <a:lnTo>
                      <a:pt x="1618350" y="1179242"/>
                    </a:lnTo>
                    <a:lnTo>
                      <a:pt x="1619938" y="1173522"/>
                    </a:lnTo>
                    <a:lnTo>
                      <a:pt x="1621842" y="1168121"/>
                    </a:lnTo>
                    <a:lnTo>
                      <a:pt x="1624064" y="1162719"/>
                    </a:lnTo>
                    <a:lnTo>
                      <a:pt x="1626604" y="1157318"/>
                    </a:lnTo>
                    <a:lnTo>
                      <a:pt x="1630096" y="1152551"/>
                    </a:lnTo>
                    <a:lnTo>
                      <a:pt x="1633905" y="1148103"/>
                    </a:lnTo>
                    <a:lnTo>
                      <a:pt x="1638032" y="1143972"/>
                    </a:lnTo>
                    <a:lnTo>
                      <a:pt x="1642158" y="1139842"/>
                    </a:lnTo>
                    <a:lnTo>
                      <a:pt x="1646920" y="1136029"/>
                    </a:lnTo>
                    <a:lnTo>
                      <a:pt x="1651999" y="1132534"/>
                    </a:lnTo>
                    <a:lnTo>
                      <a:pt x="1657396" y="1129356"/>
                    </a:lnTo>
                    <a:lnTo>
                      <a:pt x="1663109" y="1126497"/>
                    </a:lnTo>
                    <a:lnTo>
                      <a:pt x="1668823" y="1123955"/>
                    </a:lnTo>
                    <a:lnTo>
                      <a:pt x="1674855" y="1121731"/>
                    </a:lnTo>
                    <a:lnTo>
                      <a:pt x="1681204" y="1119824"/>
                    </a:lnTo>
                    <a:lnTo>
                      <a:pt x="1687552" y="1118236"/>
                    </a:lnTo>
                    <a:lnTo>
                      <a:pt x="1691044" y="1117600"/>
                    </a:lnTo>
                    <a:close/>
                    <a:moveTo>
                      <a:pt x="1264285" y="957263"/>
                    </a:moveTo>
                    <a:lnTo>
                      <a:pt x="1272222" y="957263"/>
                    </a:lnTo>
                    <a:lnTo>
                      <a:pt x="1280160" y="957263"/>
                    </a:lnTo>
                    <a:lnTo>
                      <a:pt x="1288415" y="957580"/>
                    </a:lnTo>
                    <a:lnTo>
                      <a:pt x="1296035" y="958215"/>
                    </a:lnTo>
                    <a:lnTo>
                      <a:pt x="1303972" y="959167"/>
                    </a:lnTo>
                    <a:lnTo>
                      <a:pt x="1319847" y="961388"/>
                    </a:lnTo>
                    <a:lnTo>
                      <a:pt x="1335722" y="964244"/>
                    </a:lnTo>
                    <a:lnTo>
                      <a:pt x="1350962" y="968052"/>
                    </a:lnTo>
                    <a:lnTo>
                      <a:pt x="1366520" y="972494"/>
                    </a:lnTo>
                    <a:lnTo>
                      <a:pt x="1381442" y="977889"/>
                    </a:lnTo>
                    <a:lnTo>
                      <a:pt x="1396682" y="983918"/>
                    </a:lnTo>
                    <a:lnTo>
                      <a:pt x="1411287" y="989947"/>
                    </a:lnTo>
                    <a:lnTo>
                      <a:pt x="1425575" y="996928"/>
                    </a:lnTo>
                    <a:lnTo>
                      <a:pt x="1439862" y="1004226"/>
                    </a:lnTo>
                    <a:lnTo>
                      <a:pt x="1453515" y="1011842"/>
                    </a:lnTo>
                    <a:lnTo>
                      <a:pt x="1466532" y="1019775"/>
                    </a:lnTo>
                    <a:lnTo>
                      <a:pt x="1479232" y="1027390"/>
                    </a:lnTo>
                    <a:lnTo>
                      <a:pt x="1491615" y="1035641"/>
                    </a:lnTo>
                    <a:lnTo>
                      <a:pt x="1503680" y="1044208"/>
                    </a:lnTo>
                    <a:lnTo>
                      <a:pt x="1515110" y="1052458"/>
                    </a:lnTo>
                    <a:lnTo>
                      <a:pt x="1525905" y="1061026"/>
                    </a:lnTo>
                    <a:lnTo>
                      <a:pt x="1536065" y="1069276"/>
                    </a:lnTo>
                    <a:lnTo>
                      <a:pt x="1545590" y="1077526"/>
                    </a:lnTo>
                    <a:lnTo>
                      <a:pt x="1554480" y="1085459"/>
                    </a:lnTo>
                    <a:lnTo>
                      <a:pt x="1562417" y="1093392"/>
                    </a:lnTo>
                    <a:lnTo>
                      <a:pt x="1570037" y="1100373"/>
                    </a:lnTo>
                    <a:lnTo>
                      <a:pt x="1576705" y="1107672"/>
                    </a:lnTo>
                    <a:lnTo>
                      <a:pt x="1582737" y="1114335"/>
                    </a:lnTo>
                    <a:lnTo>
                      <a:pt x="1587500" y="1120364"/>
                    </a:lnTo>
                    <a:lnTo>
                      <a:pt x="1591627" y="1126076"/>
                    </a:lnTo>
                    <a:lnTo>
                      <a:pt x="1595120" y="1131153"/>
                    </a:lnTo>
                    <a:lnTo>
                      <a:pt x="1597342" y="1135278"/>
                    </a:lnTo>
                    <a:lnTo>
                      <a:pt x="1598930" y="1139086"/>
                    </a:lnTo>
                    <a:lnTo>
                      <a:pt x="1599882" y="1146384"/>
                    </a:lnTo>
                    <a:lnTo>
                      <a:pt x="1600835" y="1155904"/>
                    </a:lnTo>
                    <a:lnTo>
                      <a:pt x="1601152" y="1168914"/>
                    </a:lnTo>
                    <a:lnTo>
                      <a:pt x="1601470" y="1184462"/>
                    </a:lnTo>
                    <a:lnTo>
                      <a:pt x="1601787" y="1222858"/>
                    </a:lnTo>
                    <a:lnTo>
                      <a:pt x="1601152" y="1269504"/>
                    </a:lnTo>
                    <a:lnTo>
                      <a:pt x="1599882" y="1323130"/>
                    </a:lnTo>
                    <a:lnTo>
                      <a:pt x="1598612" y="1381834"/>
                    </a:lnTo>
                    <a:lnTo>
                      <a:pt x="1596390" y="1444663"/>
                    </a:lnTo>
                    <a:lnTo>
                      <a:pt x="1593532" y="1509713"/>
                    </a:lnTo>
                    <a:lnTo>
                      <a:pt x="1435417" y="1509713"/>
                    </a:lnTo>
                    <a:lnTo>
                      <a:pt x="1436370" y="1463385"/>
                    </a:lnTo>
                    <a:lnTo>
                      <a:pt x="1437640" y="1420547"/>
                    </a:lnTo>
                    <a:lnTo>
                      <a:pt x="1437957" y="1381834"/>
                    </a:lnTo>
                    <a:lnTo>
                      <a:pt x="1437957" y="1348833"/>
                    </a:lnTo>
                    <a:lnTo>
                      <a:pt x="1437640" y="1322178"/>
                    </a:lnTo>
                    <a:lnTo>
                      <a:pt x="1437322" y="1311707"/>
                    </a:lnTo>
                    <a:lnTo>
                      <a:pt x="1436370" y="1302822"/>
                    </a:lnTo>
                    <a:lnTo>
                      <a:pt x="1435735" y="1296476"/>
                    </a:lnTo>
                    <a:lnTo>
                      <a:pt x="1434465" y="1292033"/>
                    </a:lnTo>
                    <a:lnTo>
                      <a:pt x="1433830" y="1291081"/>
                    </a:lnTo>
                    <a:lnTo>
                      <a:pt x="1433512" y="1290129"/>
                    </a:lnTo>
                    <a:lnTo>
                      <a:pt x="1432560" y="1290129"/>
                    </a:lnTo>
                    <a:lnTo>
                      <a:pt x="1431925" y="1290447"/>
                    </a:lnTo>
                    <a:lnTo>
                      <a:pt x="1429385" y="1293620"/>
                    </a:lnTo>
                    <a:lnTo>
                      <a:pt x="1429385" y="1292668"/>
                    </a:lnTo>
                    <a:lnTo>
                      <a:pt x="1427162" y="1296158"/>
                    </a:lnTo>
                    <a:lnTo>
                      <a:pt x="1424622" y="1299966"/>
                    </a:lnTo>
                    <a:lnTo>
                      <a:pt x="1410335" y="1509713"/>
                    </a:lnTo>
                    <a:lnTo>
                      <a:pt x="1332230" y="1509713"/>
                    </a:lnTo>
                    <a:lnTo>
                      <a:pt x="1332230" y="1489722"/>
                    </a:lnTo>
                    <a:lnTo>
                      <a:pt x="1326197" y="1490357"/>
                    </a:lnTo>
                    <a:lnTo>
                      <a:pt x="1309687" y="1491626"/>
                    </a:lnTo>
                    <a:lnTo>
                      <a:pt x="1297622" y="1491943"/>
                    </a:lnTo>
                    <a:lnTo>
                      <a:pt x="1283335" y="1492261"/>
                    </a:lnTo>
                    <a:lnTo>
                      <a:pt x="1266507" y="1492895"/>
                    </a:lnTo>
                    <a:lnTo>
                      <a:pt x="1247775" y="1492895"/>
                    </a:lnTo>
                    <a:lnTo>
                      <a:pt x="1226502" y="1492261"/>
                    </a:lnTo>
                    <a:lnTo>
                      <a:pt x="1203642" y="1491626"/>
                    </a:lnTo>
                    <a:lnTo>
                      <a:pt x="1178877" y="1490039"/>
                    </a:lnTo>
                    <a:lnTo>
                      <a:pt x="1152207" y="1488135"/>
                    </a:lnTo>
                    <a:lnTo>
                      <a:pt x="1123950" y="1485280"/>
                    </a:lnTo>
                    <a:lnTo>
                      <a:pt x="1093787" y="1481789"/>
                    </a:lnTo>
                    <a:lnTo>
                      <a:pt x="1062672" y="1477347"/>
                    </a:lnTo>
                    <a:lnTo>
                      <a:pt x="1029970" y="1471635"/>
                    </a:lnTo>
                    <a:lnTo>
                      <a:pt x="1013777" y="1468779"/>
                    </a:lnTo>
                    <a:lnTo>
                      <a:pt x="997585" y="1465289"/>
                    </a:lnTo>
                    <a:lnTo>
                      <a:pt x="981710" y="1461481"/>
                    </a:lnTo>
                    <a:lnTo>
                      <a:pt x="966470" y="1457356"/>
                    </a:lnTo>
                    <a:lnTo>
                      <a:pt x="951547" y="1453231"/>
                    </a:lnTo>
                    <a:lnTo>
                      <a:pt x="936625" y="1448788"/>
                    </a:lnTo>
                    <a:lnTo>
                      <a:pt x="922337" y="1444028"/>
                    </a:lnTo>
                    <a:lnTo>
                      <a:pt x="908367" y="1439269"/>
                    </a:lnTo>
                    <a:lnTo>
                      <a:pt x="895032" y="1434191"/>
                    </a:lnTo>
                    <a:lnTo>
                      <a:pt x="882332" y="1429114"/>
                    </a:lnTo>
                    <a:lnTo>
                      <a:pt x="857250" y="1418960"/>
                    </a:lnTo>
                    <a:lnTo>
                      <a:pt x="834707" y="1408489"/>
                    </a:lnTo>
                    <a:lnTo>
                      <a:pt x="813752" y="1398335"/>
                    </a:lnTo>
                    <a:lnTo>
                      <a:pt x="795020" y="1388498"/>
                    </a:lnTo>
                    <a:lnTo>
                      <a:pt x="778510" y="1379296"/>
                    </a:lnTo>
                    <a:lnTo>
                      <a:pt x="764540" y="1371045"/>
                    </a:lnTo>
                    <a:lnTo>
                      <a:pt x="752475" y="1363430"/>
                    </a:lnTo>
                    <a:lnTo>
                      <a:pt x="742950" y="1357401"/>
                    </a:lnTo>
                    <a:lnTo>
                      <a:pt x="736282" y="1352958"/>
                    </a:lnTo>
                    <a:lnTo>
                      <a:pt x="730567" y="1348833"/>
                    </a:lnTo>
                    <a:lnTo>
                      <a:pt x="752157" y="1509713"/>
                    </a:lnTo>
                    <a:lnTo>
                      <a:pt x="679132" y="1509713"/>
                    </a:lnTo>
                    <a:lnTo>
                      <a:pt x="679132" y="1508444"/>
                    </a:lnTo>
                    <a:lnTo>
                      <a:pt x="671195" y="1509713"/>
                    </a:lnTo>
                    <a:lnTo>
                      <a:pt x="307340" y="1509713"/>
                    </a:lnTo>
                    <a:lnTo>
                      <a:pt x="301942" y="1483376"/>
                    </a:lnTo>
                    <a:lnTo>
                      <a:pt x="299720" y="1471318"/>
                    </a:lnTo>
                    <a:lnTo>
                      <a:pt x="297815" y="1460529"/>
                    </a:lnTo>
                    <a:lnTo>
                      <a:pt x="296862" y="1449423"/>
                    </a:lnTo>
                    <a:lnTo>
                      <a:pt x="296862" y="1438951"/>
                    </a:lnTo>
                    <a:lnTo>
                      <a:pt x="296862" y="1433874"/>
                    </a:lnTo>
                    <a:lnTo>
                      <a:pt x="297180" y="1428797"/>
                    </a:lnTo>
                    <a:lnTo>
                      <a:pt x="297815" y="1423720"/>
                    </a:lnTo>
                    <a:lnTo>
                      <a:pt x="298767" y="1418326"/>
                    </a:lnTo>
                    <a:lnTo>
                      <a:pt x="299720" y="1412931"/>
                    </a:lnTo>
                    <a:lnTo>
                      <a:pt x="301307" y="1407854"/>
                    </a:lnTo>
                    <a:lnTo>
                      <a:pt x="302895" y="1402460"/>
                    </a:lnTo>
                    <a:lnTo>
                      <a:pt x="305117" y="1397065"/>
                    </a:lnTo>
                    <a:lnTo>
                      <a:pt x="307340" y="1391354"/>
                    </a:lnTo>
                    <a:lnTo>
                      <a:pt x="309880" y="1385325"/>
                    </a:lnTo>
                    <a:lnTo>
                      <a:pt x="313372" y="1379296"/>
                    </a:lnTo>
                    <a:lnTo>
                      <a:pt x="316547" y="1372949"/>
                    </a:lnTo>
                    <a:lnTo>
                      <a:pt x="324485" y="1359622"/>
                    </a:lnTo>
                    <a:lnTo>
                      <a:pt x="334645" y="1345660"/>
                    </a:lnTo>
                    <a:lnTo>
                      <a:pt x="346075" y="1330429"/>
                    </a:lnTo>
                    <a:lnTo>
                      <a:pt x="359410" y="1313611"/>
                    </a:lnTo>
                    <a:lnTo>
                      <a:pt x="368300" y="1302822"/>
                    </a:lnTo>
                    <a:lnTo>
                      <a:pt x="376237" y="1292668"/>
                    </a:lnTo>
                    <a:lnTo>
                      <a:pt x="390525" y="1273629"/>
                    </a:lnTo>
                    <a:lnTo>
                      <a:pt x="415607" y="1238407"/>
                    </a:lnTo>
                    <a:lnTo>
                      <a:pt x="428307" y="1220637"/>
                    </a:lnTo>
                    <a:lnTo>
                      <a:pt x="435610" y="1211752"/>
                    </a:lnTo>
                    <a:lnTo>
                      <a:pt x="442912" y="1202550"/>
                    </a:lnTo>
                    <a:lnTo>
                      <a:pt x="450850" y="1192713"/>
                    </a:lnTo>
                    <a:lnTo>
                      <a:pt x="459422" y="1183193"/>
                    </a:lnTo>
                    <a:lnTo>
                      <a:pt x="469265" y="1172722"/>
                    </a:lnTo>
                    <a:lnTo>
                      <a:pt x="479742" y="1161616"/>
                    </a:lnTo>
                    <a:lnTo>
                      <a:pt x="489267" y="1145750"/>
                    </a:lnTo>
                    <a:lnTo>
                      <a:pt x="498792" y="1131153"/>
                    </a:lnTo>
                    <a:lnTo>
                      <a:pt x="508000" y="1117826"/>
                    </a:lnTo>
                    <a:lnTo>
                      <a:pt x="517842" y="1104498"/>
                    </a:lnTo>
                    <a:lnTo>
                      <a:pt x="528002" y="1092440"/>
                    </a:lnTo>
                    <a:lnTo>
                      <a:pt x="537845" y="1081334"/>
                    </a:lnTo>
                    <a:lnTo>
                      <a:pt x="548322" y="1070863"/>
                    </a:lnTo>
                    <a:lnTo>
                      <a:pt x="558482" y="1061026"/>
                    </a:lnTo>
                    <a:lnTo>
                      <a:pt x="568960" y="1051824"/>
                    </a:lnTo>
                    <a:lnTo>
                      <a:pt x="579755" y="1043256"/>
                    </a:lnTo>
                    <a:lnTo>
                      <a:pt x="590867" y="1035323"/>
                    </a:lnTo>
                    <a:lnTo>
                      <a:pt x="601662" y="1028342"/>
                    </a:lnTo>
                    <a:lnTo>
                      <a:pt x="613092" y="1021996"/>
                    </a:lnTo>
                    <a:lnTo>
                      <a:pt x="624205" y="1015650"/>
                    </a:lnTo>
                    <a:lnTo>
                      <a:pt x="635952" y="1010255"/>
                    </a:lnTo>
                    <a:lnTo>
                      <a:pt x="648017" y="1004861"/>
                    </a:lnTo>
                    <a:lnTo>
                      <a:pt x="660082" y="1000418"/>
                    </a:lnTo>
                    <a:lnTo>
                      <a:pt x="672465" y="995976"/>
                    </a:lnTo>
                    <a:lnTo>
                      <a:pt x="684847" y="992168"/>
                    </a:lnTo>
                    <a:lnTo>
                      <a:pt x="697547" y="988360"/>
                    </a:lnTo>
                    <a:lnTo>
                      <a:pt x="710247" y="985187"/>
                    </a:lnTo>
                    <a:lnTo>
                      <a:pt x="723582" y="982014"/>
                    </a:lnTo>
                    <a:lnTo>
                      <a:pt x="736917" y="979475"/>
                    </a:lnTo>
                    <a:lnTo>
                      <a:pt x="750887" y="976937"/>
                    </a:lnTo>
                    <a:lnTo>
                      <a:pt x="779145" y="972177"/>
                    </a:lnTo>
                    <a:lnTo>
                      <a:pt x="808037" y="967735"/>
                    </a:lnTo>
                    <a:lnTo>
                      <a:pt x="870267" y="959484"/>
                    </a:lnTo>
                    <a:lnTo>
                      <a:pt x="874077" y="958850"/>
                    </a:lnTo>
                    <a:lnTo>
                      <a:pt x="878205" y="958850"/>
                    </a:lnTo>
                    <a:lnTo>
                      <a:pt x="885507" y="959167"/>
                    </a:lnTo>
                    <a:lnTo>
                      <a:pt x="991870" y="1351372"/>
                    </a:lnTo>
                    <a:lnTo>
                      <a:pt x="993775" y="1336140"/>
                    </a:lnTo>
                    <a:lnTo>
                      <a:pt x="1030605" y="1066738"/>
                    </a:lnTo>
                    <a:lnTo>
                      <a:pt x="1020127" y="1040400"/>
                    </a:lnTo>
                    <a:lnTo>
                      <a:pt x="1040765" y="1005495"/>
                    </a:lnTo>
                    <a:lnTo>
                      <a:pt x="1087120" y="1004861"/>
                    </a:lnTo>
                    <a:lnTo>
                      <a:pt x="1106805" y="1040400"/>
                    </a:lnTo>
                    <a:lnTo>
                      <a:pt x="1097597" y="1071497"/>
                    </a:lnTo>
                    <a:lnTo>
                      <a:pt x="1130300" y="1355814"/>
                    </a:lnTo>
                    <a:lnTo>
                      <a:pt x="1217612" y="971542"/>
                    </a:lnTo>
                    <a:lnTo>
                      <a:pt x="1227455" y="967100"/>
                    </a:lnTo>
                    <a:lnTo>
                      <a:pt x="1234757" y="963292"/>
                    </a:lnTo>
                    <a:lnTo>
                      <a:pt x="1239520" y="960754"/>
                    </a:lnTo>
                    <a:lnTo>
                      <a:pt x="1240155" y="959802"/>
                    </a:lnTo>
                    <a:lnTo>
                      <a:pt x="1240472" y="959484"/>
                    </a:lnTo>
                    <a:lnTo>
                      <a:pt x="1248410" y="958215"/>
                    </a:lnTo>
                    <a:lnTo>
                      <a:pt x="1256347" y="957580"/>
                    </a:lnTo>
                    <a:lnTo>
                      <a:pt x="1264285" y="957263"/>
                    </a:lnTo>
                    <a:close/>
                    <a:moveTo>
                      <a:pt x="132835" y="357689"/>
                    </a:moveTo>
                    <a:lnTo>
                      <a:pt x="130610" y="358006"/>
                    </a:lnTo>
                    <a:lnTo>
                      <a:pt x="128386" y="358959"/>
                    </a:lnTo>
                    <a:lnTo>
                      <a:pt x="126161" y="359912"/>
                    </a:lnTo>
                    <a:lnTo>
                      <a:pt x="124255" y="361501"/>
                    </a:lnTo>
                    <a:lnTo>
                      <a:pt x="122666" y="363406"/>
                    </a:lnTo>
                    <a:lnTo>
                      <a:pt x="121394" y="365630"/>
                    </a:lnTo>
                    <a:lnTo>
                      <a:pt x="120759" y="368171"/>
                    </a:lnTo>
                    <a:lnTo>
                      <a:pt x="120441" y="370395"/>
                    </a:lnTo>
                    <a:lnTo>
                      <a:pt x="120759" y="373254"/>
                    </a:lnTo>
                    <a:lnTo>
                      <a:pt x="121394" y="375795"/>
                    </a:lnTo>
                    <a:lnTo>
                      <a:pt x="122666" y="378019"/>
                    </a:lnTo>
                    <a:lnTo>
                      <a:pt x="124255" y="379925"/>
                    </a:lnTo>
                    <a:lnTo>
                      <a:pt x="126161" y="381513"/>
                    </a:lnTo>
                    <a:lnTo>
                      <a:pt x="128386" y="382466"/>
                    </a:lnTo>
                    <a:lnTo>
                      <a:pt x="130610" y="383419"/>
                    </a:lnTo>
                    <a:lnTo>
                      <a:pt x="132835" y="383737"/>
                    </a:lnTo>
                    <a:lnTo>
                      <a:pt x="414075" y="383737"/>
                    </a:lnTo>
                    <a:lnTo>
                      <a:pt x="416300" y="383419"/>
                    </a:lnTo>
                    <a:lnTo>
                      <a:pt x="418842" y="382466"/>
                    </a:lnTo>
                    <a:lnTo>
                      <a:pt x="420749" y="381513"/>
                    </a:lnTo>
                    <a:lnTo>
                      <a:pt x="422655" y="379925"/>
                    </a:lnTo>
                    <a:lnTo>
                      <a:pt x="424244" y="378019"/>
                    </a:lnTo>
                    <a:lnTo>
                      <a:pt x="425198" y="375795"/>
                    </a:lnTo>
                    <a:lnTo>
                      <a:pt x="426151" y="373254"/>
                    </a:lnTo>
                    <a:lnTo>
                      <a:pt x="426469" y="370395"/>
                    </a:lnTo>
                    <a:lnTo>
                      <a:pt x="426151" y="368171"/>
                    </a:lnTo>
                    <a:lnTo>
                      <a:pt x="425198" y="365630"/>
                    </a:lnTo>
                    <a:lnTo>
                      <a:pt x="424244" y="363406"/>
                    </a:lnTo>
                    <a:lnTo>
                      <a:pt x="422655" y="361501"/>
                    </a:lnTo>
                    <a:lnTo>
                      <a:pt x="420749" y="359912"/>
                    </a:lnTo>
                    <a:lnTo>
                      <a:pt x="418842" y="358959"/>
                    </a:lnTo>
                    <a:lnTo>
                      <a:pt x="416300" y="358006"/>
                    </a:lnTo>
                    <a:lnTo>
                      <a:pt x="414075" y="357689"/>
                    </a:lnTo>
                    <a:lnTo>
                      <a:pt x="132835" y="357689"/>
                    </a:lnTo>
                    <a:close/>
                    <a:moveTo>
                      <a:pt x="1073636" y="311150"/>
                    </a:moveTo>
                    <a:lnTo>
                      <a:pt x="1083167" y="311150"/>
                    </a:lnTo>
                    <a:lnTo>
                      <a:pt x="1092063" y="311785"/>
                    </a:lnTo>
                    <a:lnTo>
                      <a:pt x="1101594" y="312103"/>
                    </a:lnTo>
                    <a:lnTo>
                      <a:pt x="1110171" y="312738"/>
                    </a:lnTo>
                    <a:lnTo>
                      <a:pt x="1118749" y="314008"/>
                    </a:lnTo>
                    <a:lnTo>
                      <a:pt x="1135587" y="316230"/>
                    </a:lnTo>
                    <a:lnTo>
                      <a:pt x="1151789" y="319405"/>
                    </a:lnTo>
                    <a:lnTo>
                      <a:pt x="1167357" y="323215"/>
                    </a:lnTo>
                    <a:lnTo>
                      <a:pt x="1181971" y="327660"/>
                    </a:lnTo>
                    <a:lnTo>
                      <a:pt x="1195949" y="332740"/>
                    </a:lnTo>
                    <a:lnTo>
                      <a:pt x="1208975" y="337820"/>
                    </a:lnTo>
                    <a:lnTo>
                      <a:pt x="1222000" y="343535"/>
                    </a:lnTo>
                    <a:lnTo>
                      <a:pt x="1233437" y="349568"/>
                    </a:lnTo>
                    <a:lnTo>
                      <a:pt x="1244557" y="355283"/>
                    </a:lnTo>
                    <a:lnTo>
                      <a:pt x="1254088" y="361315"/>
                    </a:lnTo>
                    <a:lnTo>
                      <a:pt x="1263618" y="367348"/>
                    </a:lnTo>
                    <a:lnTo>
                      <a:pt x="1271879" y="373380"/>
                    </a:lnTo>
                    <a:lnTo>
                      <a:pt x="1279821" y="378460"/>
                    </a:lnTo>
                    <a:lnTo>
                      <a:pt x="1286175" y="383858"/>
                    </a:lnTo>
                    <a:lnTo>
                      <a:pt x="1292211" y="388620"/>
                    </a:lnTo>
                    <a:lnTo>
                      <a:pt x="1301424" y="396875"/>
                    </a:lnTo>
                    <a:lnTo>
                      <a:pt x="1306825" y="402273"/>
                    </a:lnTo>
                    <a:lnTo>
                      <a:pt x="1308731" y="404178"/>
                    </a:lnTo>
                    <a:lnTo>
                      <a:pt x="1306507" y="409893"/>
                    </a:lnTo>
                    <a:lnTo>
                      <a:pt x="1303013" y="415925"/>
                    </a:lnTo>
                    <a:lnTo>
                      <a:pt x="1298565" y="423545"/>
                    </a:lnTo>
                    <a:lnTo>
                      <a:pt x="1292529" y="432435"/>
                    </a:lnTo>
                    <a:lnTo>
                      <a:pt x="1289352" y="437198"/>
                    </a:lnTo>
                    <a:lnTo>
                      <a:pt x="1285539" y="441643"/>
                    </a:lnTo>
                    <a:lnTo>
                      <a:pt x="1281409" y="446723"/>
                    </a:lnTo>
                    <a:lnTo>
                      <a:pt x="1276962" y="451485"/>
                    </a:lnTo>
                    <a:lnTo>
                      <a:pt x="1271561" y="456565"/>
                    </a:lnTo>
                    <a:lnTo>
                      <a:pt x="1266160" y="461010"/>
                    </a:lnTo>
                    <a:lnTo>
                      <a:pt x="1260759" y="465455"/>
                    </a:lnTo>
                    <a:lnTo>
                      <a:pt x="1254723" y="469583"/>
                    </a:lnTo>
                    <a:lnTo>
                      <a:pt x="1248369" y="473393"/>
                    </a:lnTo>
                    <a:lnTo>
                      <a:pt x="1241062" y="476568"/>
                    </a:lnTo>
                    <a:lnTo>
                      <a:pt x="1234073" y="479743"/>
                    </a:lnTo>
                    <a:lnTo>
                      <a:pt x="1226448" y="482283"/>
                    </a:lnTo>
                    <a:lnTo>
                      <a:pt x="1218188" y="484188"/>
                    </a:lnTo>
                    <a:lnTo>
                      <a:pt x="1209610" y="485775"/>
                    </a:lnTo>
                    <a:lnTo>
                      <a:pt x="1200715" y="486410"/>
                    </a:lnTo>
                    <a:lnTo>
                      <a:pt x="1191501" y="486410"/>
                    </a:lnTo>
                    <a:lnTo>
                      <a:pt x="1181653" y="485458"/>
                    </a:lnTo>
                    <a:lnTo>
                      <a:pt x="1171487" y="483870"/>
                    </a:lnTo>
                    <a:lnTo>
                      <a:pt x="1160685" y="481330"/>
                    </a:lnTo>
                    <a:lnTo>
                      <a:pt x="1149566" y="477520"/>
                    </a:lnTo>
                    <a:lnTo>
                      <a:pt x="1138129" y="473075"/>
                    </a:lnTo>
                    <a:lnTo>
                      <a:pt x="1126056" y="467360"/>
                    </a:lnTo>
                    <a:lnTo>
                      <a:pt x="1112078" y="460693"/>
                    </a:lnTo>
                    <a:lnTo>
                      <a:pt x="1097781" y="454660"/>
                    </a:lnTo>
                    <a:lnTo>
                      <a:pt x="1127009" y="468313"/>
                    </a:lnTo>
                    <a:lnTo>
                      <a:pt x="1155284" y="482283"/>
                    </a:lnTo>
                    <a:lnTo>
                      <a:pt x="1168945" y="488633"/>
                    </a:lnTo>
                    <a:lnTo>
                      <a:pt x="1182288" y="494348"/>
                    </a:lnTo>
                    <a:lnTo>
                      <a:pt x="1195314" y="499745"/>
                    </a:lnTo>
                    <a:lnTo>
                      <a:pt x="1207704" y="504190"/>
                    </a:lnTo>
                    <a:lnTo>
                      <a:pt x="1219776" y="508318"/>
                    </a:lnTo>
                    <a:lnTo>
                      <a:pt x="1231213" y="510858"/>
                    </a:lnTo>
                    <a:lnTo>
                      <a:pt x="1236932" y="512128"/>
                    </a:lnTo>
                    <a:lnTo>
                      <a:pt x="1242333" y="512763"/>
                    </a:lnTo>
                    <a:lnTo>
                      <a:pt x="1247416" y="513080"/>
                    </a:lnTo>
                    <a:lnTo>
                      <a:pt x="1252817" y="513715"/>
                    </a:lnTo>
                    <a:lnTo>
                      <a:pt x="1257582" y="513080"/>
                    </a:lnTo>
                    <a:lnTo>
                      <a:pt x="1262665" y="512763"/>
                    </a:lnTo>
                    <a:lnTo>
                      <a:pt x="1267113" y="512128"/>
                    </a:lnTo>
                    <a:lnTo>
                      <a:pt x="1271561" y="510858"/>
                    </a:lnTo>
                    <a:lnTo>
                      <a:pt x="1276009" y="509270"/>
                    </a:lnTo>
                    <a:lnTo>
                      <a:pt x="1279821" y="507683"/>
                    </a:lnTo>
                    <a:lnTo>
                      <a:pt x="1283951" y="505143"/>
                    </a:lnTo>
                    <a:lnTo>
                      <a:pt x="1287763" y="502285"/>
                    </a:lnTo>
                    <a:lnTo>
                      <a:pt x="1288716" y="512445"/>
                    </a:lnTo>
                    <a:lnTo>
                      <a:pt x="1289669" y="521970"/>
                    </a:lnTo>
                    <a:lnTo>
                      <a:pt x="1289987" y="531178"/>
                    </a:lnTo>
                    <a:lnTo>
                      <a:pt x="1290305" y="539750"/>
                    </a:lnTo>
                    <a:lnTo>
                      <a:pt x="1289987" y="557213"/>
                    </a:lnTo>
                    <a:lnTo>
                      <a:pt x="1289352" y="573405"/>
                    </a:lnTo>
                    <a:lnTo>
                      <a:pt x="1290623" y="571818"/>
                    </a:lnTo>
                    <a:lnTo>
                      <a:pt x="1292211" y="570230"/>
                    </a:lnTo>
                    <a:lnTo>
                      <a:pt x="1293800" y="569595"/>
                    </a:lnTo>
                    <a:lnTo>
                      <a:pt x="1295388" y="569278"/>
                    </a:lnTo>
                    <a:lnTo>
                      <a:pt x="1297612" y="569595"/>
                    </a:lnTo>
                    <a:lnTo>
                      <a:pt x="1299518" y="571183"/>
                    </a:lnTo>
                    <a:lnTo>
                      <a:pt x="1301742" y="573088"/>
                    </a:lnTo>
                    <a:lnTo>
                      <a:pt x="1303648" y="575945"/>
                    </a:lnTo>
                    <a:lnTo>
                      <a:pt x="1304919" y="579438"/>
                    </a:lnTo>
                    <a:lnTo>
                      <a:pt x="1306825" y="583565"/>
                    </a:lnTo>
                    <a:lnTo>
                      <a:pt x="1308414" y="588328"/>
                    </a:lnTo>
                    <a:lnTo>
                      <a:pt x="1310002" y="593725"/>
                    </a:lnTo>
                    <a:lnTo>
                      <a:pt x="1310955" y="599758"/>
                    </a:lnTo>
                    <a:lnTo>
                      <a:pt x="1312226" y="606108"/>
                    </a:lnTo>
                    <a:lnTo>
                      <a:pt x="1314450" y="620395"/>
                    </a:lnTo>
                    <a:lnTo>
                      <a:pt x="1315721" y="636270"/>
                    </a:lnTo>
                    <a:lnTo>
                      <a:pt x="1316038" y="652780"/>
                    </a:lnTo>
                    <a:lnTo>
                      <a:pt x="1315721" y="669608"/>
                    </a:lnTo>
                    <a:lnTo>
                      <a:pt x="1314450" y="685483"/>
                    </a:lnTo>
                    <a:lnTo>
                      <a:pt x="1312226" y="699770"/>
                    </a:lnTo>
                    <a:lnTo>
                      <a:pt x="1310955" y="706120"/>
                    </a:lnTo>
                    <a:lnTo>
                      <a:pt x="1310002" y="711835"/>
                    </a:lnTo>
                    <a:lnTo>
                      <a:pt x="1308414" y="717233"/>
                    </a:lnTo>
                    <a:lnTo>
                      <a:pt x="1306825" y="722313"/>
                    </a:lnTo>
                    <a:lnTo>
                      <a:pt x="1304919" y="726440"/>
                    </a:lnTo>
                    <a:lnTo>
                      <a:pt x="1303648" y="729615"/>
                    </a:lnTo>
                    <a:lnTo>
                      <a:pt x="1301742" y="732790"/>
                    </a:lnTo>
                    <a:lnTo>
                      <a:pt x="1299518" y="734695"/>
                    </a:lnTo>
                    <a:lnTo>
                      <a:pt x="1297612" y="735648"/>
                    </a:lnTo>
                    <a:lnTo>
                      <a:pt x="1295388" y="736283"/>
                    </a:lnTo>
                    <a:lnTo>
                      <a:pt x="1294117" y="736283"/>
                    </a:lnTo>
                    <a:lnTo>
                      <a:pt x="1293482" y="735648"/>
                    </a:lnTo>
                    <a:lnTo>
                      <a:pt x="1291258" y="734695"/>
                    </a:lnTo>
                    <a:lnTo>
                      <a:pt x="1289352" y="732473"/>
                    </a:lnTo>
                    <a:lnTo>
                      <a:pt x="1287446" y="728980"/>
                    </a:lnTo>
                    <a:lnTo>
                      <a:pt x="1285539" y="725170"/>
                    </a:lnTo>
                    <a:lnTo>
                      <a:pt x="1283633" y="720725"/>
                    </a:lnTo>
                    <a:lnTo>
                      <a:pt x="1282045" y="715328"/>
                    </a:lnTo>
                    <a:lnTo>
                      <a:pt x="1280456" y="709930"/>
                    </a:lnTo>
                    <a:lnTo>
                      <a:pt x="1278550" y="724535"/>
                    </a:lnTo>
                    <a:lnTo>
                      <a:pt x="1276009" y="738823"/>
                    </a:lnTo>
                    <a:lnTo>
                      <a:pt x="1273149" y="752475"/>
                    </a:lnTo>
                    <a:lnTo>
                      <a:pt x="1269655" y="765810"/>
                    </a:lnTo>
                    <a:lnTo>
                      <a:pt x="1265525" y="779145"/>
                    </a:lnTo>
                    <a:lnTo>
                      <a:pt x="1261077" y="791845"/>
                    </a:lnTo>
                    <a:lnTo>
                      <a:pt x="1255994" y="804228"/>
                    </a:lnTo>
                    <a:lnTo>
                      <a:pt x="1250911" y="815975"/>
                    </a:lnTo>
                    <a:lnTo>
                      <a:pt x="1245192" y="827405"/>
                    </a:lnTo>
                    <a:lnTo>
                      <a:pt x="1239156" y="838835"/>
                    </a:lnTo>
                    <a:lnTo>
                      <a:pt x="1232802" y="849313"/>
                    </a:lnTo>
                    <a:lnTo>
                      <a:pt x="1226130" y="859790"/>
                    </a:lnTo>
                    <a:lnTo>
                      <a:pt x="1218823" y="869633"/>
                    </a:lnTo>
                    <a:lnTo>
                      <a:pt x="1211834" y="879158"/>
                    </a:lnTo>
                    <a:lnTo>
                      <a:pt x="1204209" y="888048"/>
                    </a:lnTo>
                    <a:lnTo>
                      <a:pt x="1196267" y="896303"/>
                    </a:lnTo>
                    <a:lnTo>
                      <a:pt x="1188325" y="904558"/>
                    </a:lnTo>
                    <a:lnTo>
                      <a:pt x="1180064" y="912178"/>
                    </a:lnTo>
                    <a:lnTo>
                      <a:pt x="1171804" y="919163"/>
                    </a:lnTo>
                    <a:lnTo>
                      <a:pt x="1163544" y="925513"/>
                    </a:lnTo>
                    <a:lnTo>
                      <a:pt x="1154966" y="932180"/>
                    </a:lnTo>
                    <a:lnTo>
                      <a:pt x="1146389" y="937578"/>
                    </a:lnTo>
                    <a:lnTo>
                      <a:pt x="1137493" y="942658"/>
                    </a:lnTo>
                    <a:lnTo>
                      <a:pt x="1128915" y="947420"/>
                    </a:lnTo>
                    <a:lnTo>
                      <a:pt x="1120338" y="951230"/>
                    </a:lnTo>
                    <a:lnTo>
                      <a:pt x="1111760" y="955040"/>
                    </a:lnTo>
                    <a:lnTo>
                      <a:pt x="1102864" y="957898"/>
                    </a:lnTo>
                    <a:lnTo>
                      <a:pt x="1094287" y="960755"/>
                    </a:lnTo>
                    <a:lnTo>
                      <a:pt x="1085709" y="962660"/>
                    </a:lnTo>
                    <a:lnTo>
                      <a:pt x="1077449" y="963930"/>
                    </a:lnTo>
                    <a:lnTo>
                      <a:pt x="1069189" y="964883"/>
                    </a:lnTo>
                    <a:lnTo>
                      <a:pt x="1061246" y="965200"/>
                    </a:lnTo>
                    <a:lnTo>
                      <a:pt x="1054575" y="964883"/>
                    </a:lnTo>
                    <a:lnTo>
                      <a:pt x="1047585" y="963930"/>
                    </a:lnTo>
                    <a:lnTo>
                      <a:pt x="1040596" y="962660"/>
                    </a:lnTo>
                    <a:lnTo>
                      <a:pt x="1033289" y="960120"/>
                    </a:lnTo>
                    <a:lnTo>
                      <a:pt x="1025982" y="957580"/>
                    </a:lnTo>
                    <a:lnTo>
                      <a:pt x="1018040" y="954723"/>
                    </a:lnTo>
                    <a:lnTo>
                      <a:pt x="1010097" y="950913"/>
                    </a:lnTo>
                    <a:lnTo>
                      <a:pt x="1002155" y="946468"/>
                    </a:lnTo>
                    <a:lnTo>
                      <a:pt x="993895" y="941705"/>
                    </a:lnTo>
                    <a:lnTo>
                      <a:pt x="985635" y="936625"/>
                    </a:lnTo>
                    <a:lnTo>
                      <a:pt x="977375" y="930593"/>
                    </a:lnTo>
                    <a:lnTo>
                      <a:pt x="969114" y="924560"/>
                    </a:lnTo>
                    <a:lnTo>
                      <a:pt x="960537" y="917893"/>
                    </a:lnTo>
                    <a:lnTo>
                      <a:pt x="952277" y="910590"/>
                    </a:lnTo>
                    <a:lnTo>
                      <a:pt x="943699" y="902970"/>
                    </a:lnTo>
                    <a:lnTo>
                      <a:pt x="935439" y="895350"/>
                    </a:lnTo>
                    <a:lnTo>
                      <a:pt x="927814" y="886460"/>
                    </a:lnTo>
                    <a:lnTo>
                      <a:pt x="919236" y="877888"/>
                    </a:lnTo>
                    <a:lnTo>
                      <a:pt x="911611" y="868363"/>
                    </a:lnTo>
                    <a:lnTo>
                      <a:pt x="903987" y="859155"/>
                    </a:lnTo>
                    <a:lnTo>
                      <a:pt x="896362" y="848995"/>
                    </a:lnTo>
                    <a:lnTo>
                      <a:pt x="889373" y="838835"/>
                    </a:lnTo>
                    <a:lnTo>
                      <a:pt x="882066" y="828358"/>
                    </a:lnTo>
                    <a:lnTo>
                      <a:pt x="875394" y="817245"/>
                    </a:lnTo>
                    <a:lnTo>
                      <a:pt x="869040" y="806133"/>
                    </a:lnTo>
                    <a:lnTo>
                      <a:pt x="862686" y="794385"/>
                    </a:lnTo>
                    <a:lnTo>
                      <a:pt x="856968" y="782320"/>
                    </a:lnTo>
                    <a:lnTo>
                      <a:pt x="851567" y="770255"/>
                    </a:lnTo>
                    <a:lnTo>
                      <a:pt x="846484" y="757873"/>
                    </a:lnTo>
                    <a:lnTo>
                      <a:pt x="842036" y="745173"/>
                    </a:lnTo>
                    <a:lnTo>
                      <a:pt x="837588" y="732473"/>
                    </a:lnTo>
                    <a:lnTo>
                      <a:pt x="834094" y="719138"/>
                    </a:lnTo>
                    <a:lnTo>
                      <a:pt x="832823" y="724218"/>
                    </a:lnTo>
                    <a:lnTo>
                      <a:pt x="831234" y="728028"/>
                    </a:lnTo>
                    <a:lnTo>
                      <a:pt x="829328" y="731520"/>
                    </a:lnTo>
                    <a:lnTo>
                      <a:pt x="828057" y="734695"/>
                    </a:lnTo>
                    <a:lnTo>
                      <a:pt x="826151" y="736918"/>
                    </a:lnTo>
                    <a:lnTo>
                      <a:pt x="824563" y="738823"/>
                    </a:lnTo>
                    <a:lnTo>
                      <a:pt x="822657" y="739775"/>
                    </a:lnTo>
                    <a:lnTo>
                      <a:pt x="820750" y="740410"/>
                    </a:lnTo>
                    <a:lnTo>
                      <a:pt x="818527" y="739775"/>
                    </a:lnTo>
                    <a:lnTo>
                      <a:pt x="816620" y="738823"/>
                    </a:lnTo>
                    <a:lnTo>
                      <a:pt x="814397" y="736600"/>
                    </a:lnTo>
                    <a:lnTo>
                      <a:pt x="812490" y="733743"/>
                    </a:lnTo>
                    <a:lnTo>
                      <a:pt x="810902" y="730250"/>
                    </a:lnTo>
                    <a:lnTo>
                      <a:pt x="808996" y="726123"/>
                    </a:lnTo>
                    <a:lnTo>
                      <a:pt x="807725" y="721043"/>
                    </a:lnTo>
                    <a:lnTo>
                      <a:pt x="806136" y="715963"/>
                    </a:lnTo>
                    <a:lnTo>
                      <a:pt x="804866" y="709930"/>
                    </a:lnTo>
                    <a:lnTo>
                      <a:pt x="803595" y="703580"/>
                    </a:lnTo>
                    <a:lnTo>
                      <a:pt x="801689" y="689293"/>
                    </a:lnTo>
                    <a:lnTo>
                      <a:pt x="800418" y="673735"/>
                    </a:lnTo>
                    <a:lnTo>
                      <a:pt x="800100" y="656908"/>
                    </a:lnTo>
                    <a:lnTo>
                      <a:pt x="800418" y="639763"/>
                    </a:lnTo>
                    <a:lnTo>
                      <a:pt x="801689" y="624205"/>
                    </a:lnTo>
                    <a:lnTo>
                      <a:pt x="803595" y="610235"/>
                    </a:lnTo>
                    <a:lnTo>
                      <a:pt x="804866" y="603885"/>
                    </a:lnTo>
                    <a:lnTo>
                      <a:pt x="806136" y="597853"/>
                    </a:lnTo>
                    <a:lnTo>
                      <a:pt x="807725" y="592138"/>
                    </a:lnTo>
                    <a:lnTo>
                      <a:pt x="808996" y="587693"/>
                    </a:lnTo>
                    <a:lnTo>
                      <a:pt x="810902" y="583565"/>
                    </a:lnTo>
                    <a:lnTo>
                      <a:pt x="812490" y="579755"/>
                    </a:lnTo>
                    <a:lnTo>
                      <a:pt x="814397" y="577215"/>
                    </a:lnTo>
                    <a:lnTo>
                      <a:pt x="816620" y="574993"/>
                    </a:lnTo>
                    <a:lnTo>
                      <a:pt x="818527" y="573723"/>
                    </a:lnTo>
                    <a:lnTo>
                      <a:pt x="820750" y="573405"/>
                    </a:lnTo>
                    <a:lnTo>
                      <a:pt x="822021" y="573723"/>
                    </a:lnTo>
                    <a:lnTo>
                      <a:pt x="822974" y="574040"/>
                    </a:lnTo>
                    <a:lnTo>
                      <a:pt x="823292" y="563245"/>
                    </a:lnTo>
                    <a:lnTo>
                      <a:pt x="824245" y="552133"/>
                    </a:lnTo>
                    <a:lnTo>
                      <a:pt x="825198" y="542290"/>
                    </a:lnTo>
                    <a:lnTo>
                      <a:pt x="827104" y="533083"/>
                    </a:lnTo>
                    <a:lnTo>
                      <a:pt x="826151" y="521335"/>
                    </a:lnTo>
                    <a:lnTo>
                      <a:pt x="825834" y="510540"/>
                    </a:lnTo>
                    <a:lnTo>
                      <a:pt x="825834" y="500063"/>
                    </a:lnTo>
                    <a:lnTo>
                      <a:pt x="826151" y="490220"/>
                    </a:lnTo>
                    <a:lnTo>
                      <a:pt x="826787" y="481330"/>
                    </a:lnTo>
                    <a:lnTo>
                      <a:pt x="828375" y="472440"/>
                    </a:lnTo>
                    <a:lnTo>
                      <a:pt x="830281" y="464185"/>
                    </a:lnTo>
                    <a:lnTo>
                      <a:pt x="832188" y="456883"/>
                    </a:lnTo>
                    <a:lnTo>
                      <a:pt x="834729" y="449898"/>
                    </a:lnTo>
                    <a:lnTo>
                      <a:pt x="837588" y="443230"/>
                    </a:lnTo>
                    <a:lnTo>
                      <a:pt x="841083" y="437515"/>
                    </a:lnTo>
                    <a:lnTo>
                      <a:pt x="844895" y="432118"/>
                    </a:lnTo>
                    <a:lnTo>
                      <a:pt x="849025" y="427038"/>
                    </a:lnTo>
                    <a:lnTo>
                      <a:pt x="853473" y="422593"/>
                    </a:lnTo>
                    <a:lnTo>
                      <a:pt x="858556" y="418465"/>
                    </a:lnTo>
                    <a:lnTo>
                      <a:pt x="863322" y="414973"/>
                    </a:lnTo>
                    <a:lnTo>
                      <a:pt x="840765" y="415290"/>
                    </a:lnTo>
                    <a:lnTo>
                      <a:pt x="822974" y="415925"/>
                    </a:lnTo>
                    <a:lnTo>
                      <a:pt x="808043" y="416878"/>
                    </a:lnTo>
                    <a:lnTo>
                      <a:pt x="813443" y="414338"/>
                    </a:lnTo>
                    <a:lnTo>
                      <a:pt x="818527" y="411163"/>
                    </a:lnTo>
                    <a:lnTo>
                      <a:pt x="829011" y="404495"/>
                    </a:lnTo>
                    <a:lnTo>
                      <a:pt x="840130" y="396558"/>
                    </a:lnTo>
                    <a:lnTo>
                      <a:pt x="850932" y="388620"/>
                    </a:lnTo>
                    <a:lnTo>
                      <a:pt x="861416" y="380365"/>
                    </a:lnTo>
                    <a:lnTo>
                      <a:pt x="871582" y="373063"/>
                    </a:lnTo>
                    <a:lnTo>
                      <a:pt x="881113" y="366395"/>
                    </a:lnTo>
                    <a:lnTo>
                      <a:pt x="885560" y="363538"/>
                    </a:lnTo>
                    <a:lnTo>
                      <a:pt x="890008" y="361315"/>
                    </a:lnTo>
                    <a:lnTo>
                      <a:pt x="902081" y="355283"/>
                    </a:lnTo>
                    <a:lnTo>
                      <a:pt x="913835" y="349568"/>
                    </a:lnTo>
                    <a:lnTo>
                      <a:pt x="925272" y="344488"/>
                    </a:lnTo>
                    <a:lnTo>
                      <a:pt x="937027" y="339725"/>
                    </a:lnTo>
                    <a:lnTo>
                      <a:pt x="948464" y="335280"/>
                    </a:lnTo>
                    <a:lnTo>
                      <a:pt x="959584" y="331470"/>
                    </a:lnTo>
                    <a:lnTo>
                      <a:pt x="971021" y="327660"/>
                    </a:lnTo>
                    <a:lnTo>
                      <a:pt x="981822" y="324803"/>
                    </a:lnTo>
                    <a:lnTo>
                      <a:pt x="992624" y="322263"/>
                    </a:lnTo>
                    <a:lnTo>
                      <a:pt x="1003426" y="319405"/>
                    </a:lnTo>
                    <a:lnTo>
                      <a:pt x="1013910" y="317183"/>
                    </a:lnTo>
                    <a:lnTo>
                      <a:pt x="1024393" y="315913"/>
                    </a:lnTo>
                    <a:lnTo>
                      <a:pt x="1034560" y="314325"/>
                    </a:lnTo>
                    <a:lnTo>
                      <a:pt x="1044726" y="313055"/>
                    </a:lnTo>
                    <a:lnTo>
                      <a:pt x="1054575" y="312420"/>
                    </a:lnTo>
                    <a:lnTo>
                      <a:pt x="1064105" y="311785"/>
                    </a:lnTo>
                    <a:lnTo>
                      <a:pt x="1073636" y="311150"/>
                    </a:lnTo>
                    <a:close/>
                    <a:moveTo>
                      <a:pt x="132835" y="259531"/>
                    </a:moveTo>
                    <a:lnTo>
                      <a:pt x="130610" y="259848"/>
                    </a:lnTo>
                    <a:lnTo>
                      <a:pt x="128386" y="260484"/>
                    </a:lnTo>
                    <a:lnTo>
                      <a:pt x="126161" y="261754"/>
                    </a:lnTo>
                    <a:lnTo>
                      <a:pt x="124255" y="263343"/>
                    </a:lnTo>
                    <a:lnTo>
                      <a:pt x="122666" y="265249"/>
                    </a:lnTo>
                    <a:lnTo>
                      <a:pt x="121394" y="267472"/>
                    </a:lnTo>
                    <a:lnTo>
                      <a:pt x="120759" y="269696"/>
                    </a:lnTo>
                    <a:lnTo>
                      <a:pt x="120441" y="272237"/>
                    </a:lnTo>
                    <a:lnTo>
                      <a:pt x="120759" y="275096"/>
                    </a:lnTo>
                    <a:lnTo>
                      <a:pt x="121394" y="277320"/>
                    </a:lnTo>
                    <a:lnTo>
                      <a:pt x="122666" y="279543"/>
                    </a:lnTo>
                    <a:lnTo>
                      <a:pt x="124255" y="281449"/>
                    </a:lnTo>
                    <a:lnTo>
                      <a:pt x="126161" y="283038"/>
                    </a:lnTo>
                    <a:lnTo>
                      <a:pt x="128386" y="283991"/>
                    </a:lnTo>
                    <a:lnTo>
                      <a:pt x="130610" y="284626"/>
                    </a:lnTo>
                    <a:lnTo>
                      <a:pt x="132835" y="285261"/>
                    </a:lnTo>
                    <a:lnTo>
                      <a:pt x="584408" y="285261"/>
                    </a:lnTo>
                    <a:lnTo>
                      <a:pt x="586951" y="284626"/>
                    </a:lnTo>
                    <a:lnTo>
                      <a:pt x="589175" y="283991"/>
                    </a:lnTo>
                    <a:lnTo>
                      <a:pt x="591718" y="283038"/>
                    </a:lnTo>
                    <a:lnTo>
                      <a:pt x="593624" y="281449"/>
                    </a:lnTo>
                    <a:lnTo>
                      <a:pt x="594895" y="279543"/>
                    </a:lnTo>
                    <a:lnTo>
                      <a:pt x="596167" y="277320"/>
                    </a:lnTo>
                    <a:lnTo>
                      <a:pt x="596802" y="275096"/>
                    </a:lnTo>
                    <a:lnTo>
                      <a:pt x="596802" y="272237"/>
                    </a:lnTo>
                    <a:lnTo>
                      <a:pt x="596802" y="269696"/>
                    </a:lnTo>
                    <a:lnTo>
                      <a:pt x="596167" y="267472"/>
                    </a:lnTo>
                    <a:lnTo>
                      <a:pt x="594895" y="265249"/>
                    </a:lnTo>
                    <a:lnTo>
                      <a:pt x="593624" y="263343"/>
                    </a:lnTo>
                    <a:lnTo>
                      <a:pt x="591718" y="261754"/>
                    </a:lnTo>
                    <a:lnTo>
                      <a:pt x="589175" y="260484"/>
                    </a:lnTo>
                    <a:lnTo>
                      <a:pt x="586951" y="259848"/>
                    </a:lnTo>
                    <a:lnTo>
                      <a:pt x="584408" y="259531"/>
                    </a:lnTo>
                    <a:lnTo>
                      <a:pt x="132835" y="259531"/>
                    </a:lnTo>
                    <a:close/>
                    <a:moveTo>
                      <a:pt x="132835" y="167408"/>
                    </a:moveTo>
                    <a:lnTo>
                      <a:pt x="130610" y="167726"/>
                    </a:lnTo>
                    <a:lnTo>
                      <a:pt x="128386" y="168679"/>
                    </a:lnTo>
                    <a:lnTo>
                      <a:pt x="126161" y="169632"/>
                    </a:lnTo>
                    <a:lnTo>
                      <a:pt x="124255" y="171220"/>
                    </a:lnTo>
                    <a:lnTo>
                      <a:pt x="122666" y="173126"/>
                    </a:lnTo>
                    <a:lnTo>
                      <a:pt x="121394" y="175350"/>
                    </a:lnTo>
                    <a:lnTo>
                      <a:pt x="120759" y="177891"/>
                    </a:lnTo>
                    <a:lnTo>
                      <a:pt x="120441" y="180115"/>
                    </a:lnTo>
                    <a:lnTo>
                      <a:pt x="120759" y="182974"/>
                    </a:lnTo>
                    <a:lnTo>
                      <a:pt x="121394" y="185515"/>
                    </a:lnTo>
                    <a:lnTo>
                      <a:pt x="122666" y="187739"/>
                    </a:lnTo>
                    <a:lnTo>
                      <a:pt x="124255" y="189645"/>
                    </a:lnTo>
                    <a:lnTo>
                      <a:pt x="126161" y="191233"/>
                    </a:lnTo>
                    <a:lnTo>
                      <a:pt x="128386" y="192186"/>
                    </a:lnTo>
                    <a:lnTo>
                      <a:pt x="130610" y="193139"/>
                    </a:lnTo>
                    <a:lnTo>
                      <a:pt x="132835" y="193457"/>
                    </a:lnTo>
                    <a:lnTo>
                      <a:pt x="584408" y="193457"/>
                    </a:lnTo>
                    <a:lnTo>
                      <a:pt x="586951" y="193139"/>
                    </a:lnTo>
                    <a:lnTo>
                      <a:pt x="589175" y="192186"/>
                    </a:lnTo>
                    <a:lnTo>
                      <a:pt x="591718" y="191233"/>
                    </a:lnTo>
                    <a:lnTo>
                      <a:pt x="593624" y="189645"/>
                    </a:lnTo>
                    <a:lnTo>
                      <a:pt x="594895" y="187739"/>
                    </a:lnTo>
                    <a:lnTo>
                      <a:pt x="596167" y="185515"/>
                    </a:lnTo>
                    <a:lnTo>
                      <a:pt x="596802" y="182974"/>
                    </a:lnTo>
                    <a:lnTo>
                      <a:pt x="596802" y="180115"/>
                    </a:lnTo>
                    <a:lnTo>
                      <a:pt x="596802" y="177891"/>
                    </a:lnTo>
                    <a:lnTo>
                      <a:pt x="596167" y="175350"/>
                    </a:lnTo>
                    <a:lnTo>
                      <a:pt x="594895" y="173126"/>
                    </a:lnTo>
                    <a:lnTo>
                      <a:pt x="593624" y="171220"/>
                    </a:lnTo>
                    <a:lnTo>
                      <a:pt x="591718" y="169632"/>
                    </a:lnTo>
                    <a:lnTo>
                      <a:pt x="589175" y="168679"/>
                    </a:lnTo>
                    <a:lnTo>
                      <a:pt x="586951" y="167726"/>
                    </a:lnTo>
                    <a:lnTo>
                      <a:pt x="584408" y="167408"/>
                    </a:lnTo>
                    <a:lnTo>
                      <a:pt x="132835" y="167408"/>
                    </a:lnTo>
                    <a:close/>
                    <a:moveTo>
                      <a:pt x="177960" y="0"/>
                    </a:moveTo>
                    <a:lnTo>
                      <a:pt x="528478" y="0"/>
                    </a:lnTo>
                    <a:lnTo>
                      <a:pt x="537376" y="318"/>
                    </a:lnTo>
                    <a:lnTo>
                      <a:pt x="546274" y="635"/>
                    </a:lnTo>
                    <a:lnTo>
                      <a:pt x="555490" y="2224"/>
                    </a:lnTo>
                    <a:lnTo>
                      <a:pt x="564070" y="3812"/>
                    </a:lnTo>
                    <a:lnTo>
                      <a:pt x="572650" y="5718"/>
                    </a:lnTo>
                    <a:lnTo>
                      <a:pt x="580913" y="7942"/>
                    </a:lnTo>
                    <a:lnTo>
                      <a:pt x="589175" y="10801"/>
                    </a:lnTo>
                    <a:lnTo>
                      <a:pt x="597755" y="13977"/>
                    </a:lnTo>
                    <a:lnTo>
                      <a:pt x="605382" y="17789"/>
                    </a:lnTo>
                    <a:lnTo>
                      <a:pt x="613009" y="21601"/>
                    </a:lnTo>
                    <a:lnTo>
                      <a:pt x="620636" y="26048"/>
                    </a:lnTo>
                    <a:lnTo>
                      <a:pt x="627627" y="30496"/>
                    </a:lnTo>
                    <a:lnTo>
                      <a:pt x="634936" y="35261"/>
                    </a:lnTo>
                    <a:lnTo>
                      <a:pt x="641610" y="40661"/>
                    </a:lnTo>
                    <a:lnTo>
                      <a:pt x="647966" y="46379"/>
                    </a:lnTo>
                    <a:lnTo>
                      <a:pt x="654004" y="52414"/>
                    </a:lnTo>
                    <a:lnTo>
                      <a:pt x="660041" y="58450"/>
                    </a:lnTo>
                    <a:lnTo>
                      <a:pt x="665762" y="64803"/>
                    </a:lnTo>
                    <a:lnTo>
                      <a:pt x="670846" y="71474"/>
                    </a:lnTo>
                    <a:lnTo>
                      <a:pt x="675931" y="78781"/>
                    </a:lnTo>
                    <a:lnTo>
                      <a:pt x="680380" y="85769"/>
                    </a:lnTo>
                    <a:lnTo>
                      <a:pt x="684829" y="93393"/>
                    </a:lnTo>
                    <a:lnTo>
                      <a:pt x="688642" y="100699"/>
                    </a:lnTo>
                    <a:lnTo>
                      <a:pt x="692456" y="108641"/>
                    </a:lnTo>
                    <a:lnTo>
                      <a:pt x="695316" y="116582"/>
                    </a:lnTo>
                    <a:lnTo>
                      <a:pt x="698494" y="124842"/>
                    </a:lnTo>
                    <a:lnTo>
                      <a:pt x="700718" y="133419"/>
                    </a:lnTo>
                    <a:lnTo>
                      <a:pt x="702625" y="142313"/>
                    </a:lnTo>
                    <a:lnTo>
                      <a:pt x="704214" y="150890"/>
                    </a:lnTo>
                    <a:lnTo>
                      <a:pt x="705167" y="159785"/>
                    </a:lnTo>
                    <a:lnTo>
                      <a:pt x="706120" y="168997"/>
                    </a:lnTo>
                    <a:lnTo>
                      <a:pt x="706438" y="177891"/>
                    </a:lnTo>
                    <a:lnTo>
                      <a:pt x="706438" y="349747"/>
                    </a:lnTo>
                    <a:lnTo>
                      <a:pt x="706120" y="359277"/>
                    </a:lnTo>
                    <a:lnTo>
                      <a:pt x="705167" y="368171"/>
                    </a:lnTo>
                    <a:lnTo>
                      <a:pt x="704214" y="377066"/>
                    </a:lnTo>
                    <a:lnTo>
                      <a:pt x="702625" y="385961"/>
                    </a:lnTo>
                    <a:lnTo>
                      <a:pt x="700718" y="394537"/>
                    </a:lnTo>
                    <a:lnTo>
                      <a:pt x="698494" y="402797"/>
                    </a:lnTo>
                    <a:lnTo>
                      <a:pt x="695316" y="411056"/>
                    </a:lnTo>
                    <a:lnTo>
                      <a:pt x="692456" y="419315"/>
                    </a:lnTo>
                    <a:lnTo>
                      <a:pt x="688642" y="426939"/>
                    </a:lnTo>
                    <a:lnTo>
                      <a:pt x="684829" y="434881"/>
                    </a:lnTo>
                    <a:lnTo>
                      <a:pt x="680380" y="442505"/>
                    </a:lnTo>
                    <a:lnTo>
                      <a:pt x="675931" y="449493"/>
                    </a:lnTo>
                    <a:lnTo>
                      <a:pt x="670846" y="456482"/>
                    </a:lnTo>
                    <a:lnTo>
                      <a:pt x="665762" y="463153"/>
                    </a:lnTo>
                    <a:lnTo>
                      <a:pt x="660041" y="469506"/>
                    </a:lnTo>
                    <a:lnTo>
                      <a:pt x="654004" y="475859"/>
                    </a:lnTo>
                    <a:lnTo>
                      <a:pt x="647966" y="481895"/>
                    </a:lnTo>
                    <a:lnTo>
                      <a:pt x="641610" y="487295"/>
                    </a:lnTo>
                    <a:lnTo>
                      <a:pt x="634936" y="492378"/>
                    </a:lnTo>
                    <a:lnTo>
                      <a:pt x="627627" y="497778"/>
                    </a:lnTo>
                    <a:lnTo>
                      <a:pt x="620636" y="502225"/>
                    </a:lnTo>
                    <a:lnTo>
                      <a:pt x="613009" y="506355"/>
                    </a:lnTo>
                    <a:lnTo>
                      <a:pt x="605382" y="510484"/>
                    </a:lnTo>
                    <a:lnTo>
                      <a:pt x="597755" y="513979"/>
                    </a:lnTo>
                    <a:lnTo>
                      <a:pt x="589175" y="517155"/>
                    </a:lnTo>
                    <a:lnTo>
                      <a:pt x="580913" y="520014"/>
                    </a:lnTo>
                    <a:lnTo>
                      <a:pt x="572650" y="522556"/>
                    </a:lnTo>
                    <a:lnTo>
                      <a:pt x="564070" y="524462"/>
                    </a:lnTo>
                    <a:lnTo>
                      <a:pt x="555490" y="526050"/>
                    </a:lnTo>
                    <a:lnTo>
                      <a:pt x="546274" y="527003"/>
                    </a:lnTo>
                    <a:lnTo>
                      <a:pt x="537376" y="527956"/>
                    </a:lnTo>
                    <a:lnTo>
                      <a:pt x="528478" y="527956"/>
                    </a:lnTo>
                    <a:lnTo>
                      <a:pt x="498606" y="527956"/>
                    </a:lnTo>
                    <a:lnTo>
                      <a:pt x="526571" y="619125"/>
                    </a:lnTo>
                    <a:lnTo>
                      <a:pt x="363229" y="527956"/>
                    </a:lnTo>
                    <a:lnTo>
                      <a:pt x="177960" y="527956"/>
                    </a:lnTo>
                    <a:lnTo>
                      <a:pt x="169062" y="527956"/>
                    </a:lnTo>
                    <a:lnTo>
                      <a:pt x="159847" y="527003"/>
                    </a:lnTo>
                    <a:lnTo>
                      <a:pt x="150949" y="526050"/>
                    </a:lnTo>
                    <a:lnTo>
                      <a:pt x="142368" y="524462"/>
                    </a:lnTo>
                    <a:lnTo>
                      <a:pt x="133470" y="522556"/>
                    </a:lnTo>
                    <a:lnTo>
                      <a:pt x="125208" y="520014"/>
                    </a:lnTo>
                    <a:lnTo>
                      <a:pt x="116945" y="517155"/>
                    </a:lnTo>
                    <a:lnTo>
                      <a:pt x="108683" y="513979"/>
                    </a:lnTo>
                    <a:lnTo>
                      <a:pt x="100738" y="510484"/>
                    </a:lnTo>
                    <a:lnTo>
                      <a:pt x="93429" y="506355"/>
                    </a:lnTo>
                    <a:lnTo>
                      <a:pt x="85802" y="502225"/>
                    </a:lnTo>
                    <a:lnTo>
                      <a:pt x="78493" y="497778"/>
                    </a:lnTo>
                    <a:lnTo>
                      <a:pt x="71502" y="492378"/>
                    </a:lnTo>
                    <a:lnTo>
                      <a:pt x="65146" y="487295"/>
                    </a:lnTo>
                    <a:lnTo>
                      <a:pt x="58155" y="481895"/>
                    </a:lnTo>
                    <a:lnTo>
                      <a:pt x="52435" y="475859"/>
                    </a:lnTo>
                    <a:lnTo>
                      <a:pt x="46397" y="469506"/>
                    </a:lnTo>
                    <a:lnTo>
                      <a:pt x="40677" y="463153"/>
                    </a:lnTo>
                    <a:lnTo>
                      <a:pt x="35274" y="456482"/>
                    </a:lnTo>
                    <a:lnTo>
                      <a:pt x="30508" y="449493"/>
                    </a:lnTo>
                    <a:lnTo>
                      <a:pt x="26059" y="442505"/>
                    </a:lnTo>
                    <a:lnTo>
                      <a:pt x="21292" y="434881"/>
                    </a:lnTo>
                    <a:lnTo>
                      <a:pt x="17796" y="426939"/>
                    </a:lnTo>
                    <a:lnTo>
                      <a:pt x="14301" y="419315"/>
                    </a:lnTo>
                    <a:lnTo>
                      <a:pt x="10805" y="411056"/>
                    </a:lnTo>
                    <a:lnTo>
                      <a:pt x="8263" y="402797"/>
                    </a:lnTo>
                    <a:lnTo>
                      <a:pt x="5720" y="394537"/>
                    </a:lnTo>
                    <a:lnTo>
                      <a:pt x="3814" y="385961"/>
                    </a:lnTo>
                    <a:lnTo>
                      <a:pt x="2225" y="377066"/>
                    </a:lnTo>
                    <a:lnTo>
                      <a:pt x="954" y="368171"/>
                    </a:lnTo>
                    <a:lnTo>
                      <a:pt x="318" y="359277"/>
                    </a:lnTo>
                    <a:lnTo>
                      <a:pt x="0" y="349747"/>
                    </a:lnTo>
                    <a:lnTo>
                      <a:pt x="0" y="177891"/>
                    </a:lnTo>
                    <a:lnTo>
                      <a:pt x="318" y="168997"/>
                    </a:lnTo>
                    <a:lnTo>
                      <a:pt x="954" y="159785"/>
                    </a:lnTo>
                    <a:lnTo>
                      <a:pt x="2225" y="150890"/>
                    </a:lnTo>
                    <a:lnTo>
                      <a:pt x="3814" y="142313"/>
                    </a:lnTo>
                    <a:lnTo>
                      <a:pt x="5720" y="133419"/>
                    </a:lnTo>
                    <a:lnTo>
                      <a:pt x="8263" y="124842"/>
                    </a:lnTo>
                    <a:lnTo>
                      <a:pt x="10805" y="116582"/>
                    </a:lnTo>
                    <a:lnTo>
                      <a:pt x="14301" y="108641"/>
                    </a:lnTo>
                    <a:lnTo>
                      <a:pt x="17796" y="100699"/>
                    </a:lnTo>
                    <a:lnTo>
                      <a:pt x="21292" y="93393"/>
                    </a:lnTo>
                    <a:lnTo>
                      <a:pt x="26059" y="85769"/>
                    </a:lnTo>
                    <a:lnTo>
                      <a:pt x="30508" y="78781"/>
                    </a:lnTo>
                    <a:lnTo>
                      <a:pt x="35274" y="71474"/>
                    </a:lnTo>
                    <a:lnTo>
                      <a:pt x="40677" y="64803"/>
                    </a:lnTo>
                    <a:lnTo>
                      <a:pt x="46397" y="58450"/>
                    </a:lnTo>
                    <a:lnTo>
                      <a:pt x="52435" y="52414"/>
                    </a:lnTo>
                    <a:lnTo>
                      <a:pt x="58155" y="46379"/>
                    </a:lnTo>
                    <a:lnTo>
                      <a:pt x="65146" y="40661"/>
                    </a:lnTo>
                    <a:lnTo>
                      <a:pt x="71502" y="35261"/>
                    </a:lnTo>
                    <a:lnTo>
                      <a:pt x="78493" y="30496"/>
                    </a:lnTo>
                    <a:lnTo>
                      <a:pt x="85802" y="26048"/>
                    </a:lnTo>
                    <a:lnTo>
                      <a:pt x="93429" y="21601"/>
                    </a:lnTo>
                    <a:lnTo>
                      <a:pt x="100738" y="17789"/>
                    </a:lnTo>
                    <a:lnTo>
                      <a:pt x="108683" y="13977"/>
                    </a:lnTo>
                    <a:lnTo>
                      <a:pt x="116945" y="10801"/>
                    </a:lnTo>
                    <a:lnTo>
                      <a:pt x="125208" y="7942"/>
                    </a:lnTo>
                    <a:lnTo>
                      <a:pt x="133470" y="5718"/>
                    </a:lnTo>
                    <a:lnTo>
                      <a:pt x="142368" y="3812"/>
                    </a:lnTo>
                    <a:lnTo>
                      <a:pt x="150949" y="2224"/>
                    </a:lnTo>
                    <a:lnTo>
                      <a:pt x="159847" y="635"/>
                    </a:lnTo>
                    <a:lnTo>
                      <a:pt x="169062" y="318"/>
                    </a:lnTo>
                    <a:lnTo>
                      <a:pt x="177960" y="0"/>
                    </a:lnTo>
                    <a:close/>
                  </a:path>
                </a:pathLst>
              </a:custGeom>
              <a:solidFill>
                <a:schemeClr val="bg1">
                  <a:lumMod val="95000"/>
                </a:schemeClr>
              </a:solidFill>
              <a:ln>
                <a:noFill/>
              </a:ln>
              <a:extLst/>
            </p:spPr>
            <p:txBody>
              <a:bodyPr anchor="ctr">
                <a:scene3d>
                  <a:camera prst="orthographicFront"/>
                  <a:lightRig rig="threePt" dir="t"/>
                </a:scene3d>
                <a:sp3d>
                  <a:contourClr>
                    <a:srgbClr val="FFFFFF"/>
                  </a:contourClr>
                </a:sp3d>
              </a:bodyPr>
              <a:lstStyle/>
              <a:p>
                <a:pPr algn="ctr">
                  <a:defRPr/>
                </a:pPr>
                <a:endParaRPr lang="zh-CN" altLang="en-US" sz="1100">
                  <a:solidFill>
                    <a:srgbClr val="FFFFFF"/>
                  </a:solidFill>
                  <a:latin typeface="微软雅黑" panose="020B0503020204020204" pitchFamily="34" charset="-122"/>
                  <a:ea typeface="微软雅黑" panose="020B0503020204020204" pitchFamily="34" charset="-122"/>
                </a:endParaRPr>
              </a:p>
            </p:txBody>
          </p:sp>
        </p:grpSp>
        <p:sp>
          <p:nvSpPr>
            <p:cNvPr id="21" name="TextBox 20"/>
            <p:cNvSpPr txBox="1"/>
            <p:nvPr/>
          </p:nvSpPr>
          <p:spPr>
            <a:xfrm>
              <a:off x="6555135" y="3046229"/>
              <a:ext cx="1584178" cy="1323439"/>
            </a:xfrm>
            <a:prstGeom prst="rect">
              <a:avLst/>
            </a:prstGeom>
            <a:noFill/>
            <a:ln cmpd="sng">
              <a:solidFill>
                <a:srgbClr val="00B0F0"/>
              </a:solidFill>
            </a:ln>
          </p:spPr>
          <p:txBody>
            <a:bodyPr wrap="square" rtlCol="0">
              <a:spAutoFit/>
            </a:bodyPr>
            <a:lstStyle/>
            <a:p>
              <a:pPr algn="just"/>
              <a:r>
                <a:rPr lang="zh-CN" altLang="en-US" sz="1100" dirty="0">
                  <a:latin typeface="微软雅黑" panose="020B0503020204020204" pitchFamily="34" charset="-122"/>
                  <a:ea typeface="微软雅黑" panose="020B0503020204020204" pitchFamily="34" charset="-122"/>
                </a:rPr>
                <a:t> </a:t>
              </a:r>
              <a:r>
                <a:rPr lang="zh-CN" altLang="en-US" sz="1100" dirty="0" smtClean="0">
                  <a:latin typeface="微软雅黑" pitchFamily="34" charset="-122"/>
                  <a:ea typeface="微软雅黑" pitchFamily="34" charset="-122"/>
                </a:rPr>
                <a:t> </a:t>
              </a:r>
              <a:r>
                <a:rPr lang="zh-CN" altLang="en-US" sz="1600" dirty="0">
                  <a:latin typeface="微软雅黑" panose="020B0503020204020204" pitchFamily="34" charset="-122"/>
                  <a:ea typeface="微软雅黑" panose="020B0503020204020204" pitchFamily="34" charset="-122"/>
                </a:rPr>
                <a:t>需要将科学的现代质量管理理念引入学校管理体系，实现诊改提升</a:t>
              </a:r>
              <a:r>
                <a:rPr lang="zh-CN" altLang="en-US" sz="1400" dirty="0" smtClean="0">
                  <a:latin typeface="微软雅黑" panose="020B0503020204020204" pitchFamily="34" charset="-122"/>
                  <a:ea typeface="微软雅黑" panose="020B0503020204020204" pitchFamily="34" charset="-122"/>
                </a:rPr>
                <a:t>。</a:t>
              </a:r>
              <a:endParaRPr lang="zh-CN" altLang="en-US" sz="1100" dirty="0">
                <a:latin typeface="微软雅黑" pitchFamily="34" charset="-122"/>
                <a:ea typeface="微软雅黑" pitchFamily="34" charset="-122"/>
              </a:endParaRPr>
            </a:p>
          </p:txBody>
        </p:sp>
        <p:sp>
          <p:nvSpPr>
            <p:cNvPr id="22" name="TextBox 21"/>
            <p:cNvSpPr txBox="1"/>
            <p:nvPr/>
          </p:nvSpPr>
          <p:spPr>
            <a:xfrm>
              <a:off x="6450039" y="2592276"/>
              <a:ext cx="1794370" cy="369332"/>
            </a:xfrm>
            <a:prstGeom prst="rect">
              <a:avLst/>
            </a:prstGeom>
            <a:noFill/>
          </p:spPr>
          <p:txBody>
            <a:bodyPr wrap="square" rtlCol="0">
              <a:spAutoFit/>
            </a:bodyPr>
            <a:lstStyle/>
            <a:p>
              <a:r>
                <a:rPr lang="zh-CN" altLang="en-US" b="1" dirty="0" smtClean="0">
                  <a:solidFill>
                    <a:schemeClr val="bg1">
                      <a:lumMod val="50000"/>
                    </a:schemeClr>
                  </a:solidFill>
                  <a:latin typeface="微软雅黑" panose="020B0503020204020204" pitchFamily="34" charset="-122"/>
                  <a:ea typeface="微软雅黑" panose="020B0503020204020204" pitchFamily="34" charset="-122"/>
                </a:rPr>
                <a:t>  质量理念落后</a:t>
              </a:r>
              <a:endParaRPr lang="en-US" altLang="zh-CN" b="1"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2540599" y="2601568"/>
              <a:ext cx="2340745" cy="1768100"/>
              <a:chOff x="2591295" y="2281436"/>
              <a:chExt cx="2340745" cy="1768100"/>
            </a:xfrm>
          </p:grpSpPr>
          <p:sp>
            <p:nvSpPr>
              <p:cNvPr id="35" name="TextBox 34"/>
              <p:cNvSpPr txBox="1"/>
              <p:nvPr/>
            </p:nvSpPr>
            <p:spPr>
              <a:xfrm>
                <a:off x="2681547" y="2726097"/>
                <a:ext cx="2160241" cy="1323439"/>
              </a:xfrm>
              <a:prstGeom prst="rect">
                <a:avLst/>
              </a:prstGeom>
              <a:noFill/>
              <a:ln cmpd="sng">
                <a:solidFill>
                  <a:schemeClr val="tx2">
                    <a:lumMod val="60000"/>
                    <a:lumOff val="40000"/>
                  </a:schemeClr>
                </a:solidFill>
              </a:ln>
            </p:spPr>
            <p:txBody>
              <a:bodyPr wrap="square" rtlCol="0">
                <a:spAutoFit/>
              </a:bodyPr>
              <a:lstStyle/>
              <a:p>
                <a:r>
                  <a:rPr lang="zh-CN" altLang="en-US" sz="1400" dirty="0" smtClean="0">
                    <a:latin typeface="微软雅黑" panose="020B0503020204020204" pitchFamily="34" charset="-122"/>
                    <a:ea typeface="微软雅黑" panose="020B0503020204020204" pitchFamily="34" charset="-122"/>
                  </a:rPr>
                  <a:t>    </a:t>
                </a:r>
                <a:r>
                  <a:rPr lang="zh-CN" altLang="en-US" sz="1600" dirty="0" smtClean="0">
                    <a:latin typeface="微软雅黑" panose="020B0503020204020204" pitchFamily="34" charset="-122"/>
                    <a:ea typeface="微软雅黑" panose="020B0503020204020204" pitchFamily="34" charset="-122"/>
                  </a:rPr>
                  <a:t>数据</a:t>
                </a:r>
                <a:r>
                  <a:rPr lang="zh-CN" altLang="en-US" sz="1600" dirty="0">
                    <a:latin typeface="微软雅黑" panose="020B0503020204020204" pitchFamily="34" charset="-122"/>
                    <a:ea typeface="微软雅黑" panose="020B0503020204020204" pitchFamily="34" charset="-122"/>
                  </a:rPr>
                  <a:t>分散问题较难暴露，需要</a:t>
                </a:r>
                <a:r>
                  <a:rPr lang="zh-CN" altLang="zh-CN" sz="1600" dirty="0">
                    <a:latin typeface="微软雅黑" panose="020B0503020204020204" pitchFamily="34" charset="-122"/>
                    <a:ea typeface="微软雅黑" panose="020B0503020204020204" pitchFamily="34" charset="-122"/>
                  </a:rPr>
                  <a:t>常态化、网络化、全</a:t>
                </a:r>
                <a:r>
                  <a:rPr lang="zh-CN" altLang="zh-CN" sz="1600" dirty="0" smtClean="0">
                    <a:latin typeface="微软雅黑" panose="020B0503020204020204" pitchFamily="34" charset="-122"/>
                    <a:ea typeface="微软雅黑" panose="020B0503020204020204" pitchFamily="34" charset="-122"/>
                  </a:rPr>
                  <a:t>覆盖质量</a:t>
                </a:r>
                <a:r>
                  <a:rPr lang="zh-CN" altLang="zh-CN" sz="1600" dirty="0">
                    <a:latin typeface="微软雅黑" panose="020B0503020204020204" pitchFamily="34" charset="-122"/>
                    <a:ea typeface="微软雅黑" panose="020B0503020204020204" pitchFamily="34" charset="-122"/>
                  </a:rPr>
                  <a:t>数据分析平台</a:t>
                </a:r>
                <a:r>
                  <a:rPr lang="zh-CN" altLang="en-US" sz="1600" dirty="0">
                    <a:latin typeface="微软雅黑" panose="020B0503020204020204" pitchFamily="34" charset="-122"/>
                    <a:ea typeface="微软雅黑" panose="020B0503020204020204" pitchFamily="34" charset="-122"/>
                  </a:rPr>
                  <a:t>，及时发现问题。</a:t>
                </a:r>
              </a:p>
            </p:txBody>
          </p:sp>
          <p:sp>
            <p:nvSpPr>
              <p:cNvPr id="36" name="TextBox 35"/>
              <p:cNvSpPr txBox="1"/>
              <p:nvPr/>
            </p:nvSpPr>
            <p:spPr>
              <a:xfrm>
                <a:off x="2591295" y="2281436"/>
                <a:ext cx="2340745" cy="369332"/>
              </a:xfrm>
              <a:prstGeom prst="rect">
                <a:avLst/>
              </a:prstGeom>
              <a:noFill/>
            </p:spPr>
            <p:txBody>
              <a:bodyPr wrap="square" rtlCol="0">
                <a:spAutoFit/>
              </a:bodyPr>
              <a:lstStyle/>
              <a:p>
                <a:r>
                  <a:rPr lang="zh-CN" altLang="en-US" b="1" dirty="0" smtClean="0">
                    <a:solidFill>
                      <a:schemeClr val="bg1">
                        <a:lumMod val="50000"/>
                      </a:schemeClr>
                    </a:solidFill>
                    <a:latin typeface="微软雅黑" panose="020B0503020204020204" pitchFamily="34" charset="-122"/>
                    <a:ea typeface="微软雅黑" panose="020B0503020204020204" pitchFamily="34" charset="-122"/>
                  </a:rPr>
                  <a:t>   数据提供不准</a:t>
                </a:r>
                <a:endParaRPr lang="en-US" altLang="zh-CN" b="1"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4830648" y="2592276"/>
              <a:ext cx="1670088" cy="1777392"/>
              <a:chOff x="4779949" y="2272144"/>
              <a:chExt cx="1670088" cy="1777392"/>
            </a:xfrm>
          </p:grpSpPr>
          <p:sp>
            <p:nvSpPr>
              <p:cNvPr id="31" name="TextBox 30"/>
              <p:cNvSpPr txBox="1"/>
              <p:nvPr/>
            </p:nvSpPr>
            <p:spPr>
              <a:xfrm>
                <a:off x="4819990" y="2726097"/>
                <a:ext cx="1590006" cy="1323439"/>
              </a:xfrm>
              <a:prstGeom prst="rect">
                <a:avLst/>
              </a:prstGeom>
              <a:noFill/>
              <a:ln cmpd="sng">
                <a:solidFill>
                  <a:srgbClr val="00B0F0"/>
                </a:solidFill>
              </a:ln>
            </p:spPr>
            <p:txBody>
              <a:bodyPr wrap="square" rtlCol="0">
                <a:spAutoFit/>
              </a:bodyPr>
              <a:lstStyle/>
              <a:p>
                <a:r>
                  <a:rPr lang="zh-CN" altLang="en-US" sz="1400" dirty="0" smtClean="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不能很好的量化管理、部分报告流于形式，对决策作用不大</a:t>
                </a:r>
                <a:r>
                  <a:rPr lang="zh-CN" altLang="en-US" sz="1600" dirty="0" smtClean="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p:txBody>
          </p:sp>
          <p:sp>
            <p:nvSpPr>
              <p:cNvPr id="33" name="TextBox 32"/>
              <p:cNvSpPr txBox="1"/>
              <p:nvPr/>
            </p:nvSpPr>
            <p:spPr>
              <a:xfrm>
                <a:off x="4779949" y="2272144"/>
                <a:ext cx="1670088" cy="369332"/>
              </a:xfrm>
              <a:prstGeom prst="rect">
                <a:avLst/>
              </a:prstGeom>
              <a:noFill/>
            </p:spPr>
            <p:txBody>
              <a:bodyPr wrap="square" rtlCol="0">
                <a:spAutoFit/>
              </a:bodyPr>
              <a:lstStyle/>
              <a:p>
                <a:r>
                  <a:rPr lang="zh-CN" altLang="en-US" b="1" dirty="0" smtClean="0">
                    <a:solidFill>
                      <a:schemeClr val="bg1">
                        <a:lumMod val="50000"/>
                      </a:schemeClr>
                    </a:solidFill>
                    <a:latin typeface="微软雅黑" panose="020B0503020204020204" pitchFamily="34" charset="-122"/>
                    <a:ea typeface="微软雅黑" panose="020B0503020204020204" pitchFamily="34" charset="-122"/>
                  </a:rPr>
                  <a:t>难为领导决策</a:t>
                </a:r>
                <a:endParaRPr lang="en-US" altLang="zh-CN" b="1" dirty="0">
                  <a:solidFill>
                    <a:schemeClr val="bg1">
                      <a:lumMod val="50000"/>
                    </a:schemeClr>
                  </a:solidFill>
                  <a:latin typeface="微软雅黑" panose="020B0503020204020204" pitchFamily="34" charset="-122"/>
                  <a:ea typeface="微软雅黑" panose="020B0503020204020204" pitchFamily="34" charset="-122"/>
                </a:endParaRPr>
              </a:p>
            </p:txBody>
          </p:sp>
        </p:grpSp>
      </p:grpSp>
      <p:sp>
        <p:nvSpPr>
          <p:cNvPr id="41" name="MH_Other_5"/>
          <p:cNvSpPr>
            <a:spLocks noChangeArrowheads="1"/>
          </p:cNvSpPr>
          <p:nvPr>
            <p:custDataLst>
              <p:tags r:id="rId2"/>
            </p:custDataLst>
          </p:nvPr>
        </p:nvSpPr>
        <p:spPr bwMode="auto">
          <a:xfrm>
            <a:off x="352814" y="3713331"/>
            <a:ext cx="2831204" cy="489616"/>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（七）质量问题新挑战</a:t>
            </a:r>
            <a:endParaRPr lang="zh-CN" altLang="en-US" sz="2000" b="1" dirty="0">
              <a:solidFill>
                <a:srgbClr val="FFFFFF"/>
              </a:solidFill>
              <a:ea typeface="微软雅黑" pitchFamily="34" charset="-122"/>
            </a:endParaRPr>
          </a:p>
        </p:txBody>
      </p:sp>
    </p:spTree>
    <p:extLst>
      <p:ext uri="{BB962C8B-B14F-4D97-AF65-F5344CB8AC3E}">
        <p14:creationId xmlns:p14="http://schemas.microsoft.com/office/powerpoint/2010/main" val="2689693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0.xml><?xml version="1.0" encoding="utf-8"?>
<p:tagLst xmlns:a="http://schemas.openxmlformats.org/drawingml/2006/main" xmlns:r="http://schemas.openxmlformats.org/officeDocument/2006/relationships" xmlns:p="http://schemas.openxmlformats.org/presentationml/2006/main">
  <p:tag name="MH" val="20161118100355"/>
  <p:tag name="MH_LIBRARY" val="GRAPHIC"/>
  <p:tag name="MH_TYPE" val="SubTitle"/>
  <p:tag name="MH_ORDER" val="3"/>
</p:tagLst>
</file>

<file path=ppt/tags/tag11.xml><?xml version="1.0" encoding="utf-8"?>
<p:tagLst xmlns:a="http://schemas.openxmlformats.org/drawingml/2006/main" xmlns:r="http://schemas.openxmlformats.org/officeDocument/2006/relationships" xmlns:p="http://schemas.openxmlformats.org/presentationml/2006/main">
  <p:tag name="MH" val="20161118100355"/>
  <p:tag name="MH_LIBRARY" val="GRAPHIC"/>
  <p:tag name="MH_TYPE" val="Other"/>
  <p:tag name="MH_ORDER" val="9"/>
</p:tagLst>
</file>

<file path=ppt/tags/tag12.xml><?xml version="1.0" encoding="utf-8"?>
<p:tagLst xmlns:a="http://schemas.openxmlformats.org/drawingml/2006/main" xmlns:r="http://schemas.openxmlformats.org/officeDocument/2006/relationships" xmlns:p="http://schemas.openxmlformats.org/presentationml/2006/main">
  <p:tag name="MH" val="20161118100355"/>
  <p:tag name="MH_LIBRARY" val="GRAPHIC"/>
  <p:tag name="MH_TYPE" val="Other"/>
  <p:tag name="MH_ORDER" val="9"/>
</p:tagLst>
</file>

<file path=ppt/tags/tag13.xml><?xml version="1.0" encoding="utf-8"?>
<p:tagLst xmlns:a="http://schemas.openxmlformats.org/drawingml/2006/main" xmlns:r="http://schemas.openxmlformats.org/officeDocument/2006/relationships" xmlns:p="http://schemas.openxmlformats.org/presentationml/2006/main">
  <p:tag name="MH" val="20161118100355"/>
  <p:tag name="MH_LIBRARY" val="GRAPHIC"/>
  <p:tag name="MH_TYPE" val="Other"/>
  <p:tag name="MH_ORDER" val="9"/>
</p:tagLst>
</file>

<file path=ppt/tags/tag14.xml><?xml version="1.0" encoding="utf-8"?>
<p:tagLst xmlns:a="http://schemas.openxmlformats.org/drawingml/2006/main" xmlns:r="http://schemas.openxmlformats.org/officeDocument/2006/relationships" xmlns:p="http://schemas.openxmlformats.org/presentationml/2006/main">
  <p:tag name="MH" val="20170620134844"/>
  <p:tag name="MH_LIBRARY" val="GRAPHIC"/>
  <p:tag name="MH_TYPE" val="Other"/>
  <p:tag name="MH_ORDER" val="5"/>
</p:tagLst>
</file>

<file path=ppt/tags/tag15.xml><?xml version="1.0" encoding="utf-8"?>
<p:tagLst xmlns:a="http://schemas.openxmlformats.org/drawingml/2006/main" xmlns:r="http://schemas.openxmlformats.org/officeDocument/2006/relationships" xmlns:p="http://schemas.openxmlformats.org/presentationml/2006/main">
  <p:tag name="MH" val="20170620134844"/>
  <p:tag name="MH_LIBRARY" val="GRAPHIC"/>
  <p:tag name="MH_TYPE" val="Other"/>
  <p:tag name="MH_ORDER" val="5"/>
</p:tagLst>
</file>

<file path=ppt/tags/tag16.xml><?xml version="1.0" encoding="utf-8"?>
<p:tagLst xmlns:a="http://schemas.openxmlformats.org/drawingml/2006/main" xmlns:r="http://schemas.openxmlformats.org/officeDocument/2006/relationships" xmlns:p="http://schemas.openxmlformats.org/presentationml/2006/main">
  <p:tag name="MH" val="20170620134844"/>
  <p:tag name="MH_LIBRARY" val="GRAPHIC"/>
  <p:tag name="MH_TYPE" val="Other"/>
  <p:tag name="MH_ORDER" val="5"/>
</p:tagLst>
</file>

<file path=ppt/tags/tag17.xml><?xml version="1.0" encoding="utf-8"?>
<p:tagLst xmlns:a="http://schemas.openxmlformats.org/drawingml/2006/main" xmlns:r="http://schemas.openxmlformats.org/officeDocument/2006/relationships" xmlns:p="http://schemas.openxmlformats.org/presentationml/2006/main">
  <p:tag name="MH" val="20170620134844"/>
  <p:tag name="MH_LIBRARY" val="GRAPHIC"/>
  <p:tag name="MH_TYPE" val="Other"/>
  <p:tag name="MH_ORDER" val="5"/>
</p:tagLst>
</file>

<file path=ppt/tags/tag18.xml><?xml version="1.0" encoding="utf-8"?>
<p:tagLst xmlns:a="http://schemas.openxmlformats.org/drawingml/2006/main" xmlns:r="http://schemas.openxmlformats.org/officeDocument/2006/relationships" xmlns:p="http://schemas.openxmlformats.org/presentationml/2006/main">
  <p:tag name="MH" val="20161118100355"/>
  <p:tag name="MH_LIBRARY" val="GRAPHIC"/>
  <p:tag name="MH_TYPE" val="Text"/>
  <p:tag name="MH_ORDER" val="3"/>
</p:tagLst>
</file>

<file path=ppt/tags/tag19.xml><?xml version="1.0" encoding="utf-8"?>
<p:tagLst xmlns:a="http://schemas.openxmlformats.org/drawingml/2006/main" xmlns:r="http://schemas.openxmlformats.org/officeDocument/2006/relationships" xmlns:p="http://schemas.openxmlformats.org/presentationml/2006/main">
  <p:tag name="MH" val="20161118100355"/>
  <p:tag name="MH_LIBRARY" val="GRAPHIC"/>
  <p:tag name="MH_TYPE" val="Text"/>
  <p:tag name="MH_ORDER" val="3"/>
</p:tagLst>
</file>

<file path=ppt/tags/tag2.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20.xml><?xml version="1.0" encoding="utf-8"?>
<p:tagLst xmlns:a="http://schemas.openxmlformats.org/drawingml/2006/main" xmlns:r="http://schemas.openxmlformats.org/officeDocument/2006/relationships" xmlns:p="http://schemas.openxmlformats.org/presentationml/2006/main">
  <p:tag name="MH" val="20161118100355"/>
  <p:tag name="MH_LIBRARY" val="GRAPHIC"/>
  <p:tag name="MH_TYPE" val="Text"/>
  <p:tag name="MH_ORDER" val="3"/>
</p:tagLst>
</file>

<file path=ppt/tags/tag21.xml><?xml version="1.0" encoding="utf-8"?>
<p:tagLst xmlns:a="http://schemas.openxmlformats.org/drawingml/2006/main" xmlns:r="http://schemas.openxmlformats.org/officeDocument/2006/relationships" xmlns:p="http://schemas.openxmlformats.org/presentationml/2006/main">
  <p:tag name="MH" val="20170824202609"/>
  <p:tag name="MH_LIBRARY" val="GRAPHIC"/>
  <p:tag name="MH_TYPE" val="Other"/>
  <p:tag name="MH_ORDER" val="1"/>
</p:tagLst>
</file>

<file path=ppt/tags/tag22.xml><?xml version="1.0" encoding="utf-8"?>
<p:tagLst xmlns:a="http://schemas.openxmlformats.org/drawingml/2006/main" xmlns:r="http://schemas.openxmlformats.org/officeDocument/2006/relationships" xmlns:p="http://schemas.openxmlformats.org/presentationml/2006/main">
  <p:tag name="MH" val="20170824202609"/>
  <p:tag name="MH_LIBRARY" val="GRAPHIC"/>
  <p:tag name="MH_TYPE" val="Other"/>
  <p:tag name="MH_ORDER" val="2"/>
</p:tagLst>
</file>

<file path=ppt/tags/tag23.xml><?xml version="1.0" encoding="utf-8"?>
<p:tagLst xmlns:a="http://schemas.openxmlformats.org/drawingml/2006/main" xmlns:r="http://schemas.openxmlformats.org/officeDocument/2006/relationships" xmlns:p="http://schemas.openxmlformats.org/presentationml/2006/main">
  <p:tag name="MH" val="20170824202609"/>
  <p:tag name="MH_LIBRARY" val="GRAPHIC"/>
  <p:tag name="MH_TYPE" val="Other"/>
  <p:tag name="MH_ORDER" val="3"/>
</p:tagLst>
</file>

<file path=ppt/tags/tag24.xml><?xml version="1.0" encoding="utf-8"?>
<p:tagLst xmlns:a="http://schemas.openxmlformats.org/drawingml/2006/main" xmlns:r="http://schemas.openxmlformats.org/officeDocument/2006/relationships" xmlns:p="http://schemas.openxmlformats.org/presentationml/2006/main">
  <p:tag name="MH" val="20170824202609"/>
  <p:tag name="MH_LIBRARY" val="GRAPHIC"/>
  <p:tag name="MH_TYPE" val="Other"/>
  <p:tag name="MH_ORDER" val="4"/>
</p:tagLst>
</file>

<file path=ppt/tags/tag25.xml><?xml version="1.0" encoding="utf-8"?>
<p:tagLst xmlns:a="http://schemas.openxmlformats.org/drawingml/2006/main" xmlns:r="http://schemas.openxmlformats.org/officeDocument/2006/relationships" xmlns:p="http://schemas.openxmlformats.org/presentationml/2006/main">
  <p:tag name="MH" val="20170824202609"/>
  <p:tag name="MH_LIBRARY" val="GRAPHIC"/>
  <p:tag name="MH_TYPE" val="Other"/>
  <p:tag name="MH_ORDER" val="5"/>
</p:tagLst>
</file>

<file path=ppt/tags/tag26.xml><?xml version="1.0" encoding="utf-8"?>
<p:tagLst xmlns:a="http://schemas.openxmlformats.org/drawingml/2006/main" xmlns:r="http://schemas.openxmlformats.org/officeDocument/2006/relationships" xmlns:p="http://schemas.openxmlformats.org/presentationml/2006/main">
  <p:tag name="MH" val="20170824202609"/>
  <p:tag name="MH_LIBRARY" val="GRAPHIC"/>
  <p:tag name="MH_TYPE" val="Other"/>
  <p:tag name="MH_ORDER" val="6"/>
</p:tagLst>
</file>

<file path=ppt/tags/tag27.xml><?xml version="1.0" encoding="utf-8"?>
<p:tagLst xmlns:a="http://schemas.openxmlformats.org/drawingml/2006/main" xmlns:r="http://schemas.openxmlformats.org/officeDocument/2006/relationships" xmlns:p="http://schemas.openxmlformats.org/presentationml/2006/main">
  <p:tag name="MH" val="20170824202609"/>
  <p:tag name="MH_LIBRARY" val="GRAPHIC"/>
  <p:tag name="MH_TYPE" val="Other"/>
  <p:tag name="MH_ORDER" val="7"/>
</p:tagLst>
</file>

<file path=ppt/tags/tag28.xml><?xml version="1.0" encoding="utf-8"?>
<p:tagLst xmlns:a="http://schemas.openxmlformats.org/drawingml/2006/main" xmlns:r="http://schemas.openxmlformats.org/officeDocument/2006/relationships" xmlns:p="http://schemas.openxmlformats.org/presentationml/2006/main">
  <p:tag name="MH" val="20170824202609"/>
  <p:tag name="MH_LIBRARY" val="GRAPHIC"/>
  <p:tag name="MH_TYPE" val="Other"/>
  <p:tag name="MH_ORDER" val="8"/>
</p:tagLst>
</file>

<file path=ppt/tags/tag29.xml><?xml version="1.0" encoding="utf-8"?>
<p:tagLst xmlns:a="http://schemas.openxmlformats.org/drawingml/2006/main" xmlns:r="http://schemas.openxmlformats.org/officeDocument/2006/relationships" xmlns:p="http://schemas.openxmlformats.org/presentationml/2006/main">
  <p:tag name="MH" val="20170824202609"/>
  <p:tag name="MH_LIBRARY" val="GRAPHIC"/>
  <p:tag name="MH_TYPE" val="Other"/>
  <p:tag name="MH_ORDER" val="9"/>
</p:tagLst>
</file>

<file path=ppt/tags/tag3.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30.xml><?xml version="1.0" encoding="utf-8"?>
<p:tagLst xmlns:a="http://schemas.openxmlformats.org/drawingml/2006/main" xmlns:r="http://schemas.openxmlformats.org/officeDocument/2006/relationships" xmlns:p="http://schemas.openxmlformats.org/presentationml/2006/main">
  <p:tag name="MH" val="20170824202609"/>
  <p:tag name="MH_LIBRARY" val="GRAPHIC"/>
  <p:tag name="MH_TYPE" val="Other"/>
  <p:tag name="MH_ORDER" val="10"/>
</p:tagLst>
</file>

<file path=ppt/tags/tag31.xml><?xml version="1.0" encoding="utf-8"?>
<p:tagLst xmlns:a="http://schemas.openxmlformats.org/drawingml/2006/main" xmlns:r="http://schemas.openxmlformats.org/officeDocument/2006/relationships" xmlns:p="http://schemas.openxmlformats.org/presentationml/2006/main">
  <p:tag name="MH" val="20170824202609"/>
  <p:tag name="MH_LIBRARY" val="GRAPHIC"/>
  <p:tag name="MH_TYPE" val="Other"/>
  <p:tag name="MH_ORDER" val="11"/>
</p:tagLst>
</file>

<file path=ppt/tags/tag32.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33.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34.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35.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36.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37.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38.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39.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4.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40.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41.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42.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43.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44.xml><?xml version="1.0" encoding="utf-8"?>
<p:tagLst xmlns:a="http://schemas.openxmlformats.org/drawingml/2006/main" xmlns:r="http://schemas.openxmlformats.org/officeDocument/2006/relationships" xmlns:p="http://schemas.openxmlformats.org/presentationml/2006/main">
  <p:tag name="MH" val="20170803182849"/>
  <p:tag name="MH_LIBRARY" val="GRAPHIC"/>
  <p:tag name="MH_TYPE" val="Text"/>
  <p:tag name="MH_ORDER" val="2"/>
</p:tagLst>
</file>

<file path=ppt/tags/tag45.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46.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47.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48.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49.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5.xml><?xml version="1.0" encoding="utf-8"?>
<p:tagLst xmlns:a="http://schemas.openxmlformats.org/drawingml/2006/main" xmlns:r="http://schemas.openxmlformats.org/officeDocument/2006/relationships" xmlns:p="http://schemas.openxmlformats.org/presentationml/2006/main">
  <p:tag name="MH" val="20161118100355"/>
  <p:tag name="MH_LIBRARY" val="GRAPHIC"/>
  <p:tag name="MH_TYPE" val="SubTitle"/>
  <p:tag name="MH_ORDER" val="3"/>
</p:tagLst>
</file>

<file path=ppt/tags/tag50.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51.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52.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53.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54.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55.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56.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57.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58.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59.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6.xml><?xml version="1.0" encoding="utf-8"?>
<p:tagLst xmlns:a="http://schemas.openxmlformats.org/drawingml/2006/main" xmlns:r="http://schemas.openxmlformats.org/officeDocument/2006/relationships" xmlns:p="http://schemas.openxmlformats.org/presentationml/2006/main">
  <p:tag name="MH" val="20161118100355"/>
  <p:tag name="MH_LIBRARY" val="GRAPHIC"/>
  <p:tag name="MH_TYPE" val="Text"/>
  <p:tag name="MH_ORDER" val="3"/>
</p:tagLst>
</file>

<file path=ppt/tags/tag60.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61.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62.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63.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64.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65.xml><?xml version="1.0" encoding="utf-8"?>
<p:tagLst xmlns:a="http://schemas.openxmlformats.org/drawingml/2006/main" xmlns:r="http://schemas.openxmlformats.org/officeDocument/2006/relationships" xmlns:p="http://schemas.openxmlformats.org/presentationml/2006/main">
  <p:tag name="MH" val="20160831153423"/>
  <p:tag name="MH_LIBRARY" val="GRAPHIC"/>
  <p:tag name="MH_ORDER" val="矩形 10"/>
</p:tagLst>
</file>

<file path=ppt/tags/tag66.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67.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68.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69.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7.xml><?xml version="1.0" encoding="utf-8"?>
<p:tagLst xmlns:a="http://schemas.openxmlformats.org/drawingml/2006/main" xmlns:r="http://schemas.openxmlformats.org/officeDocument/2006/relationships" xmlns:p="http://schemas.openxmlformats.org/presentationml/2006/main">
  <p:tag name="MH" val="20161118100355"/>
  <p:tag name="MH_LIBRARY" val="GRAPHIC"/>
  <p:tag name="MH_TYPE" val="Other"/>
  <p:tag name="MH_ORDER" val="9"/>
</p:tagLst>
</file>

<file path=ppt/tags/tag70.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71.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72.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8.xml><?xml version="1.0" encoding="utf-8"?>
<p:tagLst xmlns:a="http://schemas.openxmlformats.org/drawingml/2006/main" xmlns:r="http://schemas.openxmlformats.org/officeDocument/2006/relationships" xmlns:p="http://schemas.openxmlformats.org/presentationml/2006/main">
  <p:tag name="MH" val="20161118100355"/>
  <p:tag name="MH_LIBRARY" val="GRAPHIC"/>
  <p:tag name="MH_TYPE" val="SubTitle"/>
  <p:tag name="MH_ORDER" val="3"/>
</p:tagLst>
</file>

<file path=ppt/tags/tag9.xml><?xml version="1.0" encoding="utf-8"?>
<p:tagLst xmlns:a="http://schemas.openxmlformats.org/drawingml/2006/main" xmlns:r="http://schemas.openxmlformats.org/officeDocument/2006/relationships" xmlns:p="http://schemas.openxmlformats.org/presentationml/2006/main">
  <p:tag name="MH" val="20161118100355"/>
  <p:tag name="MH_LIBRARY" val="GRAPHIC"/>
  <p:tag name="MH_TYPE" val="SubTitle"/>
  <p:tag name="MH_ORDER" val="3"/>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11774</TotalTime>
  <Words>4876</Words>
  <Application>Microsoft Office PowerPoint</Application>
  <PresentationFormat>自定义</PresentationFormat>
  <Paragraphs>752</Paragraphs>
  <Slides>50</Slides>
  <Notes>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50</vt:i4>
      </vt:variant>
    </vt:vector>
  </HeadingPairs>
  <TitlesOfParts>
    <vt:vector size="52" baseType="lpstr">
      <vt:lpstr>1_Office 主题</vt:lpstr>
      <vt:lpstr>PicObj Class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陶笑笑</dc:creator>
  <cp:lastModifiedBy>gta</cp:lastModifiedBy>
  <cp:revision>1433</cp:revision>
  <cp:lastPrinted>2017-07-05T09:42:12Z</cp:lastPrinted>
  <dcterms:created xsi:type="dcterms:W3CDTF">2016-11-24T01:14:56Z</dcterms:created>
  <dcterms:modified xsi:type="dcterms:W3CDTF">2018-09-04T08:08:10Z</dcterms:modified>
</cp:coreProperties>
</file>